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0"/>
  </p:notesMasterIdLst>
  <p:handoutMasterIdLst>
    <p:handoutMasterId r:id="rId51"/>
  </p:handoutMasterIdLst>
  <p:sldIdLst>
    <p:sldId id="313" r:id="rId2"/>
    <p:sldId id="333" r:id="rId3"/>
    <p:sldId id="334" r:id="rId4"/>
    <p:sldId id="335" r:id="rId5"/>
    <p:sldId id="336" r:id="rId6"/>
    <p:sldId id="337" r:id="rId7"/>
    <p:sldId id="326" r:id="rId8"/>
    <p:sldId id="327" r:id="rId9"/>
    <p:sldId id="318" r:id="rId10"/>
    <p:sldId id="329" r:id="rId11"/>
    <p:sldId id="338" r:id="rId12"/>
    <p:sldId id="339" r:id="rId13"/>
    <p:sldId id="320" r:id="rId14"/>
    <p:sldId id="340" r:id="rId15"/>
    <p:sldId id="341" r:id="rId16"/>
    <p:sldId id="342" r:id="rId17"/>
    <p:sldId id="323" r:id="rId18"/>
    <p:sldId id="343" r:id="rId19"/>
    <p:sldId id="344" r:id="rId20"/>
    <p:sldId id="345" r:id="rId21"/>
    <p:sldId id="346" r:id="rId22"/>
    <p:sldId id="261" r:id="rId23"/>
    <p:sldId id="347" r:id="rId24"/>
    <p:sldId id="348" r:id="rId25"/>
    <p:sldId id="349" r:id="rId26"/>
    <p:sldId id="265" r:id="rId27"/>
    <p:sldId id="350" r:id="rId28"/>
    <p:sldId id="351" r:id="rId29"/>
    <p:sldId id="297" r:id="rId30"/>
    <p:sldId id="352" r:id="rId31"/>
    <p:sldId id="353" r:id="rId32"/>
    <p:sldId id="354" r:id="rId33"/>
    <p:sldId id="355" r:id="rId34"/>
    <p:sldId id="356" r:id="rId35"/>
    <p:sldId id="357" r:id="rId36"/>
    <p:sldId id="292" r:id="rId37"/>
    <p:sldId id="358" r:id="rId38"/>
    <p:sldId id="364" r:id="rId39"/>
    <p:sldId id="294" r:id="rId40"/>
    <p:sldId id="359" r:id="rId41"/>
    <p:sldId id="360" r:id="rId42"/>
    <p:sldId id="361" r:id="rId43"/>
    <p:sldId id="362" r:id="rId44"/>
    <p:sldId id="365" r:id="rId45"/>
    <p:sldId id="363" r:id="rId46"/>
    <p:sldId id="331" r:id="rId47"/>
    <p:sldId id="332" r:id="rId48"/>
    <p:sldId id="289" r:id="rId4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9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07DD64D-6C11-44CF-8B64-34F0FC75734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84AF921D-D00E-4E9B-B175-3D3DFC54A3E4}">
      <dgm:prSet phldrT="[Tekst]" custT="1"/>
      <dgm:spPr/>
      <dgm:t>
        <a:bodyPr/>
        <a:lstStyle/>
        <a:p>
          <a:r>
            <a:rPr lang="pl-PL" sz="1800" dirty="0">
              <a:latin typeface="Cambria" pitchFamily="18" charset="0"/>
            </a:rPr>
            <a:t>Koszty kwalifikowalne operacji </a:t>
          </a:r>
          <a:r>
            <a:rPr lang="pl-PL" sz="1800" u="sng" dirty="0">
              <a:solidFill>
                <a:schemeClr val="tx1"/>
              </a:solidFill>
              <a:latin typeface="Cambria" pitchFamily="18" charset="0"/>
            </a:rPr>
            <a:t>nie są współfinansowane               </a:t>
          </a:r>
          <a:r>
            <a:rPr lang="pl-PL" sz="1800" dirty="0">
              <a:latin typeface="Cambria" pitchFamily="18" charset="0"/>
            </a:rPr>
            <a:t>z innych środków publicznych</a:t>
          </a:r>
        </a:p>
      </dgm:t>
    </dgm:pt>
    <dgm:pt modelId="{094FE8AD-08A3-490F-8074-A193486E194A}" type="parTrans" cxnId="{F39194CE-68B3-4636-A775-3C5CA1D4C14F}">
      <dgm:prSet/>
      <dgm:spPr/>
      <dgm:t>
        <a:bodyPr/>
        <a:lstStyle/>
        <a:p>
          <a:endParaRPr lang="pl-PL"/>
        </a:p>
      </dgm:t>
    </dgm:pt>
    <dgm:pt modelId="{D62C4D7E-11EA-4C44-8554-08352D44DA38}" type="sibTrans" cxnId="{F39194CE-68B3-4636-A775-3C5CA1D4C14F}">
      <dgm:prSet/>
      <dgm:spPr/>
      <dgm:t>
        <a:bodyPr/>
        <a:lstStyle/>
        <a:p>
          <a:endParaRPr lang="pl-PL"/>
        </a:p>
      </dgm:t>
    </dgm:pt>
    <dgm:pt modelId="{5221777A-FA5C-460E-8AEE-35D58DF50993}">
      <dgm:prSet phldrT="[Tekst]" custT="1"/>
      <dgm:spPr/>
      <dgm:t>
        <a:bodyPr/>
        <a:lstStyle/>
        <a:p>
          <a:r>
            <a:rPr lang="pl-PL" sz="1800" dirty="0">
              <a:latin typeface="Cambria" pitchFamily="18" charset="0"/>
            </a:rPr>
            <a:t>Operacja obejmująca koszty inwestycyjne realizowana musi być na </a:t>
          </a:r>
          <a:r>
            <a:rPr lang="pl-PL" sz="1800" u="sng" dirty="0">
              <a:solidFill>
                <a:schemeClr val="tx1"/>
              </a:solidFill>
              <a:latin typeface="Cambria" pitchFamily="18" charset="0"/>
            </a:rPr>
            <a:t>obszarze wiejskim objętym LSR </a:t>
          </a:r>
          <a:r>
            <a:rPr lang="pl-PL" sz="1800" dirty="0">
              <a:latin typeface="Cambria" pitchFamily="18" charset="0"/>
            </a:rPr>
            <a:t>( wyjątek linowy obiekt budowlany)</a:t>
          </a:r>
        </a:p>
      </dgm:t>
    </dgm:pt>
    <dgm:pt modelId="{11C642BF-A566-4379-9DDE-C368FCB46FEE}" type="parTrans" cxnId="{623B1126-52D3-4254-A518-D284B43D7444}">
      <dgm:prSet/>
      <dgm:spPr/>
      <dgm:t>
        <a:bodyPr/>
        <a:lstStyle/>
        <a:p>
          <a:endParaRPr lang="pl-PL"/>
        </a:p>
      </dgm:t>
    </dgm:pt>
    <dgm:pt modelId="{D904F4F5-1E32-473C-9E31-DA0FD69D6623}" type="sibTrans" cxnId="{623B1126-52D3-4254-A518-D284B43D7444}">
      <dgm:prSet/>
      <dgm:spPr/>
      <dgm:t>
        <a:bodyPr/>
        <a:lstStyle/>
        <a:p>
          <a:endParaRPr lang="pl-PL"/>
        </a:p>
      </dgm:t>
    </dgm:pt>
    <dgm:pt modelId="{3EC7E523-BDE1-42CF-8FD6-18B9A9AFA8AF}">
      <dgm:prSet phldrT="[Tekst]" custT="1"/>
      <dgm:spPr/>
      <dgm:t>
        <a:bodyPr/>
        <a:lstStyle/>
        <a:p>
          <a:r>
            <a:rPr lang="pl-PL" sz="1600" dirty="0">
              <a:latin typeface="Cambria" pitchFamily="18" charset="0"/>
            </a:rPr>
            <a:t>Inwestycja musi być realizowana na nieruchomości będącej własnością lub współwłasnością wnioskodawcy lub posiada on prawo do dysponowania nieruchomością na cele określone we wniosku o przyznanie pomocy </a:t>
          </a:r>
          <a:r>
            <a:rPr lang="pl-PL" sz="1600" u="sng" dirty="0">
              <a:solidFill>
                <a:schemeClr val="tx1"/>
              </a:solidFill>
              <a:latin typeface="Cambria" pitchFamily="18" charset="0"/>
            </a:rPr>
            <a:t>przez okres realizacji operacji oraz 3 lata zachowania trwałości projektu </a:t>
          </a:r>
          <a:r>
            <a:rPr lang="pl-PL" sz="1600" dirty="0">
              <a:latin typeface="Cambria" pitchFamily="18" charset="0"/>
            </a:rPr>
            <a:t>(od momentu wypłaty refundacji)</a:t>
          </a:r>
        </a:p>
        <a:p>
          <a:endParaRPr lang="pl-PL" sz="900" dirty="0"/>
        </a:p>
      </dgm:t>
    </dgm:pt>
    <dgm:pt modelId="{000B0E75-AB22-4B97-8A26-F2BCB981D405}" type="parTrans" cxnId="{9A4C144E-8A63-4078-A071-7490F34D1E8E}">
      <dgm:prSet/>
      <dgm:spPr/>
      <dgm:t>
        <a:bodyPr/>
        <a:lstStyle/>
        <a:p>
          <a:endParaRPr lang="pl-PL"/>
        </a:p>
      </dgm:t>
    </dgm:pt>
    <dgm:pt modelId="{1F21BF80-3850-481B-A332-A674D3B7C9D3}" type="sibTrans" cxnId="{9A4C144E-8A63-4078-A071-7490F34D1E8E}">
      <dgm:prSet/>
      <dgm:spPr/>
      <dgm:t>
        <a:bodyPr/>
        <a:lstStyle/>
        <a:p>
          <a:endParaRPr lang="pl-PL"/>
        </a:p>
      </dgm:t>
    </dgm:pt>
    <dgm:pt modelId="{76058ABD-D18F-4547-B2D3-189415CABEFC}">
      <dgm:prSet phldrT="[Tekst]" custT="1"/>
      <dgm:spPr/>
      <dgm:t>
        <a:bodyPr/>
        <a:lstStyle/>
        <a:p>
          <a:r>
            <a:rPr lang="pl-PL" sz="1800" u="none" dirty="0">
              <a:solidFill>
                <a:schemeClr val="bg1"/>
              </a:solidFill>
              <a:latin typeface="Cambria" pitchFamily="18" charset="0"/>
            </a:rPr>
            <a:t>Operacja jest </a:t>
          </a:r>
          <a:r>
            <a:rPr lang="pl-PL" sz="1800" u="sng" dirty="0">
              <a:solidFill>
                <a:schemeClr val="tx1"/>
              </a:solidFill>
              <a:latin typeface="Cambria" pitchFamily="18" charset="0"/>
            </a:rPr>
            <a:t>uzasadniona ekonomicznie </a:t>
          </a:r>
          <a:r>
            <a:rPr lang="pl-PL" sz="1800" dirty="0">
              <a:latin typeface="Cambria" pitchFamily="18" charset="0"/>
            </a:rPr>
            <a:t>i będzie realizowana zgodnie                                z biznesplanem</a:t>
          </a:r>
        </a:p>
      </dgm:t>
    </dgm:pt>
    <dgm:pt modelId="{BD22CA43-54CF-4D12-9D3F-E01E43AA4682}" type="parTrans" cxnId="{49FF201D-5935-45A4-9B4B-E7F1D42238FE}">
      <dgm:prSet/>
      <dgm:spPr/>
      <dgm:t>
        <a:bodyPr/>
        <a:lstStyle/>
        <a:p>
          <a:endParaRPr lang="pl-PL"/>
        </a:p>
      </dgm:t>
    </dgm:pt>
    <dgm:pt modelId="{5C8B11A3-BC9A-4A07-901C-B0C8A5F89A75}" type="sibTrans" cxnId="{49FF201D-5935-45A4-9B4B-E7F1D42238FE}">
      <dgm:prSet/>
      <dgm:spPr/>
      <dgm:t>
        <a:bodyPr/>
        <a:lstStyle/>
        <a:p>
          <a:endParaRPr lang="pl-PL"/>
        </a:p>
      </dgm:t>
    </dgm:pt>
    <dgm:pt modelId="{96F8F41F-34B1-42A1-A9DC-8CFD61DAE373}">
      <dgm:prSet phldrT="[Tekst]" custT="1"/>
      <dgm:spPr/>
      <dgm:t>
        <a:bodyPr/>
        <a:lstStyle/>
        <a:p>
          <a:r>
            <a:rPr lang="pl-PL" sz="1800" dirty="0">
              <a:latin typeface="Cambria" pitchFamily="18" charset="0"/>
            </a:rPr>
            <a:t>Realizacja operacji </a:t>
          </a:r>
          <a:r>
            <a:rPr lang="pl-PL" sz="1800" u="sng" dirty="0">
              <a:solidFill>
                <a:schemeClr val="tx1"/>
              </a:solidFill>
              <a:latin typeface="Cambria" pitchFamily="18" charset="0"/>
            </a:rPr>
            <a:t>nie jest możliwa</a:t>
          </a:r>
          <a:r>
            <a:rPr lang="pl-PL" sz="1800" dirty="0">
              <a:latin typeface="Cambria" pitchFamily="18" charset="0"/>
            </a:rPr>
            <a:t> bez udziału środków publicznych</a:t>
          </a:r>
        </a:p>
      </dgm:t>
    </dgm:pt>
    <dgm:pt modelId="{4ED8F24E-F481-4457-ABBB-9EE05D5C963D}" type="parTrans" cxnId="{21E462AA-5E74-4221-B0AF-F7DD43D371CE}">
      <dgm:prSet/>
      <dgm:spPr/>
      <dgm:t>
        <a:bodyPr/>
        <a:lstStyle/>
        <a:p>
          <a:endParaRPr lang="pl-PL"/>
        </a:p>
      </dgm:t>
    </dgm:pt>
    <dgm:pt modelId="{A2F9562F-DBC5-4C09-9427-D1F0ED4B7F1D}" type="sibTrans" cxnId="{21E462AA-5E74-4221-B0AF-F7DD43D371CE}">
      <dgm:prSet/>
      <dgm:spPr/>
      <dgm:t>
        <a:bodyPr/>
        <a:lstStyle/>
        <a:p>
          <a:endParaRPr lang="pl-PL"/>
        </a:p>
      </dgm:t>
    </dgm:pt>
    <dgm:pt modelId="{79AE6F50-C6C6-4521-A81C-92CD1DECC9E1}">
      <dgm:prSet custT="1"/>
      <dgm:spPr/>
      <dgm:t>
        <a:bodyPr/>
        <a:lstStyle/>
        <a:p>
          <a:r>
            <a:rPr lang="pl-PL" sz="1800" dirty="0">
              <a:latin typeface="Cambria" pitchFamily="18" charset="0"/>
            </a:rPr>
            <a:t>Operacje będzie zrealizowane nie więcej niż w</a:t>
          </a:r>
          <a:r>
            <a:rPr lang="pl-PL" sz="1800" u="sng" dirty="0">
              <a:latin typeface="Cambria" pitchFamily="18" charset="0"/>
            </a:rPr>
            <a:t> </a:t>
          </a:r>
          <a:r>
            <a:rPr lang="pl-PL" sz="1800" u="sng" dirty="0">
              <a:solidFill>
                <a:schemeClr val="tx1"/>
              </a:solidFill>
              <a:latin typeface="Cambria" pitchFamily="18" charset="0"/>
            </a:rPr>
            <a:t>2 etapach </a:t>
          </a:r>
          <a:r>
            <a:rPr lang="pl-PL" sz="1800" dirty="0">
              <a:latin typeface="Cambria" pitchFamily="18" charset="0"/>
            </a:rPr>
            <a:t>(realizacja całej operacji 2 lata – od podpisanie umowy do złożenia wniosku o płatność ostateczną)</a:t>
          </a:r>
        </a:p>
      </dgm:t>
    </dgm:pt>
    <dgm:pt modelId="{B494ECE8-65D8-42DE-9AC0-34786D6397AD}" type="parTrans" cxnId="{1BE020E4-4827-4C32-8E04-40F2D8F47976}">
      <dgm:prSet/>
      <dgm:spPr/>
      <dgm:t>
        <a:bodyPr/>
        <a:lstStyle/>
        <a:p>
          <a:endParaRPr lang="pl-PL"/>
        </a:p>
      </dgm:t>
    </dgm:pt>
    <dgm:pt modelId="{EA213F8B-6851-4663-930F-9814300522C3}" type="sibTrans" cxnId="{1BE020E4-4827-4C32-8E04-40F2D8F47976}">
      <dgm:prSet/>
      <dgm:spPr/>
      <dgm:t>
        <a:bodyPr/>
        <a:lstStyle/>
        <a:p>
          <a:endParaRPr lang="pl-PL"/>
        </a:p>
      </dgm:t>
    </dgm:pt>
    <dgm:pt modelId="{30D345EF-9AF8-4857-82F1-559D27E1324B}" type="pres">
      <dgm:prSet presAssocID="{F07DD64D-6C11-44CF-8B64-34F0FC757349}" presName="diagram" presStyleCnt="0">
        <dgm:presLayoutVars>
          <dgm:dir/>
          <dgm:resizeHandles val="exact"/>
        </dgm:presLayoutVars>
      </dgm:prSet>
      <dgm:spPr/>
    </dgm:pt>
    <dgm:pt modelId="{64B3B264-8906-407A-A19E-DAD1C13EE2CD}" type="pres">
      <dgm:prSet presAssocID="{84AF921D-D00E-4E9B-B175-3D3DFC54A3E4}" presName="node" presStyleLbl="node1" presStyleIdx="0" presStyleCnt="6" custScaleX="103123" custScaleY="127608" custLinFactNeighborX="-14187" custLinFactNeighborY="550">
        <dgm:presLayoutVars>
          <dgm:bulletEnabled val="1"/>
        </dgm:presLayoutVars>
      </dgm:prSet>
      <dgm:spPr/>
    </dgm:pt>
    <dgm:pt modelId="{07C7FE2F-4E97-40C6-94E3-F06A9BA7F8C6}" type="pres">
      <dgm:prSet presAssocID="{D62C4D7E-11EA-4C44-8554-08352D44DA38}" presName="sibTrans" presStyleCnt="0"/>
      <dgm:spPr/>
    </dgm:pt>
    <dgm:pt modelId="{200D0338-025C-4A16-8043-4AF888C246DF}" type="pres">
      <dgm:prSet presAssocID="{5221777A-FA5C-460E-8AEE-35D58DF50993}" presName="node" presStyleLbl="node1" presStyleIdx="1" presStyleCnt="6" custScaleX="122637" custScaleY="154759">
        <dgm:presLayoutVars>
          <dgm:bulletEnabled val="1"/>
        </dgm:presLayoutVars>
      </dgm:prSet>
      <dgm:spPr/>
    </dgm:pt>
    <dgm:pt modelId="{F5CB9222-C3E2-409D-8C12-2E1CE424B4C5}" type="pres">
      <dgm:prSet presAssocID="{D904F4F5-1E32-473C-9E31-DA0FD69D6623}" presName="sibTrans" presStyleCnt="0"/>
      <dgm:spPr/>
    </dgm:pt>
    <dgm:pt modelId="{875A0952-941F-48B0-8682-63C96452D1A4}" type="pres">
      <dgm:prSet presAssocID="{79AE6F50-C6C6-4521-A81C-92CD1DECC9E1}" presName="node" presStyleLbl="node1" presStyleIdx="2" presStyleCnt="6" custScaleX="123156" custScaleY="161600" custLinFactNeighborX="3741" custLinFactNeighborY="5826">
        <dgm:presLayoutVars>
          <dgm:bulletEnabled val="1"/>
        </dgm:presLayoutVars>
      </dgm:prSet>
      <dgm:spPr/>
    </dgm:pt>
    <dgm:pt modelId="{25F1AB0E-2DBC-4906-8673-4A974BF45DD9}" type="pres">
      <dgm:prSet presAssocID="{EA213F8B-6851-4663-930F-9814300522C3}" presName="sibTrans" presStyleCnt="0"/>
      <dgm:spPr/>
    </dgm:pt>
    <dgm:pt modelId="{ED91562E-47F1-426B-AA92-3D5F127E1EF0}" type="pres">
      <dgm:prSet presAssocID="{3EC7E523-BDE1-42CF-8FD6-18B9A9AFA8AF}" presName="node" presStyleLbl="node1" presStyleIdx="3" presStyleCnt="6" custScaleX="186112" custScaleY="214269" custLinFactNeighborX="-3604" custLinFactNeighborY="-6218">
        <dgm:presLayoutVars>
          <dgm:bulletEnabled val="1"/>
        </dgm:presLayoutVars>
      </dgm:prSet>
      <dgm:spPr/>
    </dgm:pt>
    <dgm:pt modelId="{1DD9A2F3-D2A3-498D-8C74-8FB6418551EE}" type="pres">
      <dgm:prSet presAssocID="{1F21BF80-3850-481B-A332-A674D3B7C9D3}" presName="sibTrans" presStyleCnt="0"/>
      <dgm:spPr/>
    </dgm:pt>
    <dgm:pt modelId="{C170B055-561D-4601-ACBD-8493D1E38C17}" type="pres">
      <dgm:prSet presAssocID="{76058ABD-D18F-4547-B2D3-189415CABEFC}" presName="node" presStyleLbl="node1" presStyleIdx="4" presStyleCnt="6" custScaleX="110723" custScaleY="148968">
        <dgm:presLayoutVars>
          <dgm:bulletEnabled val="1"/>
        </dgm:presLayoutVars>
      </dgm:prSet>
      <dgm:spPr/>
    </dgm:pt>
    <dgm:pt modelId="{92A3C423-830E-44F3-8886-FA668F23E23C}" type="pres">
      <dgm:prSet presAssocID="{5C8B11A3-BC9A-4A07-901C-B0C8A5F89A75}" presName="sibTrans" presStyleCnt="0"/>
      <dgm:spPr/>
    </dgm:pt>
    <dgm:pt modelId="{CE33BA35-AF08-4B21-A675-670107ECD3C9}" type="pres">
      <dgm:prSet presAssocID="{96F8F41F-34B1-42A1-A9DC-8CFD61DAE373}" presName="node" presStyleLbl="node1" presStyleIdx="5" presStyleCnt="6" custScaleX="112267" custScaleY="152872">
        <dgm:presLayoutVars>
          <dgm:bulletEnabled val="1"/>
        </dgm:presLayoutVars>
      </dgm:prSet>
      <dgm:spPr/>
    </dgm:pt>
  </dgm:ptLst>
  <dgm:cxnLst>
    <dgm:cxn modelId="{789CB205-26AB-4AE8-961A-C5959C388875}" type="presOf" srcId="{84AF921D-D00E-4E9B-B175-3D3DFC54A3E4}" destId="{64B3B264-8906-407A-A19E-DAD1C13EE2CD}" srcOrd="0" destOrd="0" presId="urn:microsoft.com/office/officeart/2005/8/layout/default"/>
    <dgm:cxn modelId="{EC9E280D-5F14-430A-880A-0EF93C14EACA}" type="presOf" srcId="{5221777A-FA5C-460E-8AEE-35D58DF50993}" destId="{200D0338-025C-4A16-8043-4AF888C246DF}" srcOrd="0" destOrd="0" presId="urn:microsoft.com/office/officeart/2005/8/layout/default"/>
    <dgm:cxn modelId="{49FF201D-5935-45A4-9B4B-E7F1D42238FE}" srcId="{F07DD64D-6C11-44CF-8B64-34F0FC757349}" destId="{76058ABD-D18F-4547-B2D3-189415CABEFC}" srcOrd="4" destOrd="0" parTransId="{BD22CA43-54CF-4D12-9D3F-E01E43AA4682}" sibTransId="{5C8B11A3-BC9A-4A07-901C-B0C8A5F89A75}"/>
    <dgm:cxn modelId="{623B1126-52D3-4254-A518-D284B43D7444}" srcId="{F07DD64D-6C11-44CF-8B64-34F0FC757349}" destId="{5221777A-FA5C-460E-8AEE-35D58DF50993}" srcOrd="1" destOrd="0" parTransId="{11C642BF-A566-4379-9DDE-C368FCB46FEE}" sibTransId="{D904F4F5-1E32-473C-9E31-DA0FD69D6623}"/>
    <dgm:cxn modelId="{9A4C144E-8A63-4078-A071-7490F34D1E8E}" srcId="{F07DD64D-6C11-44CF-8B64-34F0FC757349}" destId="{3EC7E523-BDE1-42CF-8FD6-18B9A9AFA8AF}" srcOrd="3" destOrd="0" parTransId="{000B0E75-AB22-4B97-8A26-F2BCB981D405}" sibTransId="{1F21BF80-3850-481B-A332-A674D3B7C9D3}"/>
    <dgm:cxn modelId="{21D56976-4D3C-4A3E-83DE-5EA4618A8554}" type="presOf" srcId="{F07DD64D-6C11-44CF-8B64-34F0FC757349}" destId="{30D345EF-9AF8-4857-82F1-559D27E1324B}" srcOrd="0" destOrd="0" presId="urn:microsoft.com/office/officeart/2005/8/layout/default"/>
    <dgm:cxn modelId="{21E462AA-5E74-4221-B0AF-F7DD43D371CE}" srcId="{F07DD64D-6C11-44CF-8B64-34F0FC757349}" destId="{96F8F41F-34B1-42A1-A9DC-8CFD61DAE373}" srcOrd="5" destOrd="0" parTransId="{4ED8F24E-F481-4457-ABBB-9EE05D5C963D}" sibTransId="{A2F9562F-DBC5-4C09-9427-D1F0ED4B7F1D}"/>
    <dgm:cxn modelId="{091CD1B1-6330-4A4A-B9FC-C13090711C2C}" type="presOf" srcId="{79AE6F50-C6C6-4521-A81C-92CD1DECC9E1}" destId="{875A0952-941F-48B0-8682-63C96452D1A4}" srcOrd="0" destOrd="0" presId="urn:microsoft.com/office/officeart/2005/8/layout/default"/>
    <dgm:cxn modelId="{B67CF7BD-D689-4508-B4D4-F92DAE3A8F6E}" type="presOf" srcId="{3EC7E523-BDE1-42CF-8FD6-18B9A9AFA8AF}" destId="{ED91562E-47F1-426B-AA92-3D5F127E1EF0}" srcOrd="0" destOrd="0" presId="urn:microsoft.com/office/officeart/2005/8/layout/default"/>
    <dgm:cxn modelId="{F8C2CCBF-138C-4806-9A28-B0F5270B111A}" type="presOf" srcId="{76058ABD-D18F-4547-B2D3-189415CABEFC}" destId="{C170B055-561D-4601-ACBD-8493D1E38C17}" srcOrd="0" destOrd="0" presId="urn:microsoft.com/office/officeart/2005/8/layout/default"/>
    <dgm:cxn modelId="{F39194CE-68B3-4636-A775-3C5CA1D4C14F}" srcId="{F07DD64D-6C11-44CF-8B64-34F0FC757349}" destId="{84AF921D-D00E-4E9B-B175-3D3DFC54A3E4}" srcOrd="0" destOrd="0" parTransId="{094FE8AD-08A3-490F-8074-A193486E194A}" sibTransId="{D62C4D7E-11EA-4C44-8554-08352D44DA38}"/>
    <dgm:cxn modelId="{1BE020E4-4827-4C32-8E04-40F2D8F47976}" srcId="{F07DD64D-6C11-44CF-8B64-34F0FC757349}" destId="{79AE6F50-C6C6-4521-A81C-92CD1DECC9E1}" srcOrd="2" destOrd="0" parTransId="{B494ECE8-65D8-42DE-9AC0-34786D6397AD}" sibTransId="{EA213F8B-6851-4663-930F-9814300522C3}"/>
    <dgm:cxn modelId="{216A92F5-2C9F-446B-AA08-860AD5A38DA0}" type="presOf" srcId="{96F8F41F-34B1-42A1-A9DC-8CFD61DAE373}" destId="{CE33BA35-AF08-4B21-A675-670107ECD3C9}" srcOrd="0" destOrd="0" presId="urn:microsoft.com/office/officeart/2005/8/layout/default"/>
    <dgm:cxn modelId="{82608A0B-CC98-475E-BD6E-43B069D2FD5E}" type="presParOf" srcId="{30D345EF-9AF8-4857-82F1-559D27E1324B}" destId="{64B3B264-8906-407A-A19E-DAD1C13EE2CD}" srcOrd="0" destOrd="0" presId="urn:microsoft.com/office/officeart/2005/8/layout/default"/>
    <dgm:cxn modelId="{00F71351-C73B-4BA8-8DFA-B9DD79461ADE}" type="presParOf" srcId="{30D345EF-9AF8-4857-82F1-559D27E1324B}" destId="{07C7FE2F-4E97-40C6-94E3-F06A9BA7F8C6}" srcOrd="1" destOrd="0" presId="urn:microsoft.com/office/officeart/2005/8/layout/default"/>
    <dgm:cxn modelId="{2C221175-E7DE-49D2-8303-6AB0EF6F2516}" type="presParOf" srcId="{30D345EF-9AF8-4857-82F1-559D27E1324B}" destId="{200D0338-025C-4A16-8043-4AF888C246DF}" srcOrd="2" destOrd="0" presId="urn:microsoft.com/office/officeart/2005/8/layout/default"/>
    <dgm:cxn modelId="{D448C6A9-69B5-422E-84F5-B4C5346621E1}" type="presParOf" srcId="{30D345EF-9AF8-4857-82F1-559D27E1324B}" destId="{F5CB9222-C3E2-409D-8C12-2E1CE424B4C5}" srcOrd="3" destOrd="0" presId="urn:microsoft.com/office/officeart/2005/8/layout/default"/>
    <dgm:cxn modelId="{920285E1-F14A-4133-AE94-9AE170418C7D}" type="presParOf" srcId="{30D345EF-9AF8-4857-82F1-559D27E1324B}" destId="{875A0952-941F-48B0-8682-63C96452D1A4}" srcOrd="4" destOrd="0" presId="urn:microsoft.com/office/officeart/2005/8/layout/default"/>
    <dgm:cxn modelId="{7F96EA4D-989D-436F-B65A-57FFB56F0550}" type="presParOf" srcId="{30D345EF-9AF8-4857-82F1-559D27E1324B}" destId="{25F1AB0E-2DBC-4906-8673-4A974BF45DD9}" srcOrd="5" destOrd="0" presId="urn:microsoft.com/office/officeart/2005/8/layout/default"/>
    <dgm:cxn modelId="{55AFCBED-A000-44DF-9814-25E224D2F53E}" type="presParOf" srcId="{30D345EF-9AF8-4857-82F1-559D27E1324B}" destId="{ED91562E-47F1-426B-AA92-3D5F127E1EF0}" srcOrd="6" destOrd="0" presId="urn:microsoft.com/office/officeart/2005/8/layout/default"/>
    <dgm:cxn modelId="{2F846254-2350-4007-A144-96B2F6A94CC5}" type="presParOf" srcId="{30D345EF-9AF8-4857-82F1-559D27E1324B}" destId="{1DD9A2F3-D2A3-498D-8C74-8FB6418551EE}" srcOrd="7" destOrd="0" presId="urn:microsoft.com/office/officeart/2005/8/layout/default"/>
    <dgm:cxn modelId="{A671EC23-EC27-494A-9EAC-45B178DC0E8F}" type="presParOf" srcId="{30D345EF-9AF8-4857-82F1-559D27E1324B}" destId="{C170B055-561D-4601-ACBD-8493D1E38C17}" srcOrd="8" destOrd="0" presId="urn:microsoft.com/office/officeart/2005/8/layout/default"/>
    <dgm:cxn modelId="{96B9D754-CDDF-4114-804E-D392C66DC30E}" type="presParOf" srcId="{30D345EF-9AF8-4857-82F1-559D27E1324B}" destId="{92A3C423-830E-44F3-8886-FA668F23E23C}" srcOrd="9" destOrd="0" presId="urn:microsoft.com/office/officeart/2005/8/layout/default"/>
    <dgm:cxn modelId="{4CFD16FC-051D-40CA-905E-6B3BC8CB9F14}" type="presParOf" srcId="{30D345EF-9AF8-4857-82F1-559D27E1324B}" destId="{CE33BA35-AF08-4B21-A675-670107ECD3C9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4918A6-48B1-4884-B74A-32BCB9E2C4CA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66D88B55-2A58-4CD9-821A-755E974CF579}">
      <dgm:prSet phldrT="[Tekst]" custT="1"/>
      <dgm:spPr/>
      <dgm:t>
        <a:bodyPr/>
        <a:lstStyle/>
        <a:p>
          <a:r>
            <a:rPr lang="pl-PL" sz="1600" b="1" u="sng" dirty="0">
              <a:solidFill>
                <a:schemeClr val="tx1"/>
              </a:solidFill>
              <a:latin typeface="Cambria" pitchFamily="18" charset="0"/>
            </a:rPr>
            <a:t>Konkretny, </a:t>
          </a:r>
          <a:r>
            <a:rPr lang="pl-PL" sz="1600" dirty="0">
              <a:latin typeface="Cambria" pitchFamily="18" charset="0"/>
            </a:rPr>
            <a:t>tj. jasno określony, również pod względem efektów. </a:t>
          </a:r>
          <a:endParaRPr lang="pl-PL" sz="1600" dirty="0"/>
        </a:p>
      </dgm:t>
    </dgm:pt>
    <dgm:pt modelId="{6C470806-0FE5-4397-AA9E-5B0C20922A1C}" type="parTrans" cxnId="{32261342-7B96-4004-A1D9-3538E55A742D}">
      <dgm:prSet/>
      <dgm:spPr/>
      <dgm:t>
        <a:bodyPr/>
        <a:lstStyle/>
        <a:p>
          <a:endParaRPr lang="pl-PL"/>
        </a:p>
      </dgm:t>
    </dgm:pt>
    <dgm:pt modelId="{DEA34A27-66EB-4422-BDF1-6AE6E70AF80F}" type="sibTrans" cxnId="{32261342-7B96-4004-A1D9-3538E55A742D}">
      <dgm:prSet/>
      <dgm:spPr/>
      <dgm:t>
        <a:bodyPr/>
        <a:lstStyle/>
        <a:p>
          <a:endParaRPr lang="pl-PL"/>
        </a:p>
      </dgm:t>
    </dgm:pt>
    <dgm:pt modelId="{30164E17-93A4-406D-AF8B-EA59432CCF0D}">
      <dgm:prSet phldrT="[Tekst]" custT="1"/>
      <dgm:spPr/>
      <dgm:t>
        <a:bodyPr/>
        <a:lstStyle/>
        <a:p>
          <a:r>
            <a:rPr lang="pl-PL" sz="1600" b="1" u="sng" dirty="0">
              <a:solidFill>
                <a:schemeClr val="tx1"/>
              </a:solidFill>
              <a:latin typeface="Cambria" pitchFamily="18" charset="0"/>
            </a:rPr>
            <a:t>Określony w czasie</a:t>
          </a:r>
          <a:r>
            <a:rPr lang="pl-PL" sz="1600" b="1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dirty="0">
              <a:latin typeface="Cambria" pitchFamily="18" charset="0"/>
            </a:rPr>
            <a:t>tj. sformułowany, w taki sposób, aby przy uwzględnieniu ewentualnych ryzyk związanych z realizacją projektu osiągnięcie celu było możliwe w planowanym okresie realizacji operacji</a:t>
          </a:r>
          <a:endParaRPr lang="pl-PL" sz="1600" dirty="0"/>
        </a:p>
      </dgm:t>
    </dgm:pt>
    <dgm:pt modelId="{58FCD722-A88D-405B-96F6-1AB4DC90B1B2}" type="parTrans" cxnId="{893494F1-154D-40D8-ACB4-58F14C396303}">
      <dgm:prSet/>
      <dgm:spPr/>
      <dgm:t>
        <a:bodyPr/>
        <a:lstStyle/>
        <a:p>
          <a:endParaRPr lang="pl-PL"/>
        </a:p>
      </dgm:t>
    </dgm:pt>
    <dgm:pt modelId="{8DE039AB-230F-4BD3-B701-6BA27D46745A}" type="sibTrans" cxnId="{893494F1-154D-40D8-ACB4-58F14C396303}">
      <dgm:prSet/>
      <dgm:spPr/>
      <dgm:t>
        <a:bodyPr/>
        <a:lstStyle/>
        <a:p>
          <a:endParaRPr lang="pl-PL"/>
        </a:p>
      </dgm:t>
    </dgm:pt>
    <dgm:pt modelId="{36F6FE93-F97C-43DF-BDD2-F51EA6ACA089}">
      <dgm:prSet phldrT="[Tekst]"/>
      <dgm:spPr/>
      <dgm:t>
        <a:bodyPr/>
        <a:lstStyle/>
        <a:p>
          <a:r>
            <a:rPr lang="pl-PL" b="1" u="sng" dirty="0">
              <a:solidFill>
                <a:schemeClr val="tx1"/>
              </a:solidFill>
              <a:latin typeface="Cambria" pitchFamily="18" charset="0"/>
            </a:rPr>
            <a:t>Adekwatny do zakładanych rezultatów (efektów)</a:t>
          </a:r>
          <a:endParaRPr lang="pl-PL" b="1" dirty="0">
            <a:solidFill>
              <a:schemeClr val="tx1"/>
            </a:solidFill>
          </a:endParaRPr>
        </a:p>
      </dgm:t>
    </dgm:pt>
    <dgm:pt modelId="{976F7E2E-0E24-4733-805F-9FC628DEEBEA}" type="parTrans" cxnId="{8FFE49CA-4460-4A1F-8572-FF9DA69C983A}">
      <dgm:prSet/>
      <dgm:spPr/>
      <dgm:t>
        <a:bodyPr/>
        <a:lstStyle/>
        <a:p>
          <a:endParaRPr lang="pl-PL"/>
        </a:p>
      </dgm:t>
    </dgm:pt>
    <dgm:pt modelId="{63A1AC4C-5C41-4FEB-B574-2107CFBF9E26}" type="sibTrans" cxnId="{8FFE49CA-4460-4A1F-8572-FF9DA69C983A}">
      <dgm:prSet/>
      <dgm:spPr/>
      <dgm:t>
        <a:bodyPr/>
        <a:lstStyle/>
        <a:p>
          <a:endParaRPr lang="pl-PL"/>
        </a:p>
      </dgm:t>
    </dgm:pt>
    <dgm:pt modelId="{3F574CF2-9B1D-4382-B538-83F129F21ABC}">
      <dgm:prSet phldrT="[Tekst]"/>
      <dgm:spPr/>
      <dgm:t>
        <a:bodyPr/>
        <a:lstStyle/>
        <a:p>
          <a:r>
            <a:rPr lang="pl-PL" b="1" u="sng" dirty="0">
              <a:solidFill>
                <a:schemeClr val="tx1"/>
              </a:solidFill>
              <a:latin typeface="Cambria" pitchFamily="18" charset="0"/>
            </a:rPr>
            <a:t>Realistyczny</a:t>
          </a:r>
        </a:p>
      </dgm:t>
    </dgm:pt>
    <dgm:pt modelId="{4D7FEE09-EFD3-496C-BBF0-8B1AD652B623}" type="parTrans" cxnId="{FFAA0A1E-588A-4E89-A3ED-2DB1DB77597D}">
      <dgm:prSet/>
      <dgm:spPr/>
      <dgm:t>
        <a:bodyPr/>
        <a:lstStyle/>
        <a:p>
          <a:endParaRPr lang="pl-PL"/>
        </a:p>
      </dgm:t>
    </dgm:pt>
    <dgm:pt modelId="{78BAEA55-1DD7-468F-B49E-60245022C5BA}" type="sibTrans" cxnId="{FFAA0A1E-588A-4E89-A3ED-2DB1DB77597D}">
      <dgm:prSet/>
      <dgm:spPr/>
      <dgm:t>
        <a:bodyPr/>
        <a:lstStyle/>
        <a:p>
          <a:endParaRPr lang="pl-PL"/>
        </a:p>
      </dgm:t>
    </dgm:pt>
    <dgm:pt modelId="{BBC1DB5A-030F-46F4-B08D-1CE855C404E8}">
      <dgm:prSet phldrT="[Tekst]" custT="1"/>
      <dgm:spPr/>
      <dgm:t>
        <a:bodyPr/>
        <a:lstStyle/>
        <a:p>
          <a:r>
            <a:rPr lang="pl-PL" sz="1600" b="1" u="sng" dirty="0">
              <a:solidFill>
                <a:schemeClr val="tx1"/>
              </a:solidFill>
              <a:latin typeface="Cambria" pitchFamily="18" charset="0"/>
            </a:rPr>
            <a:t>Mierzalny</a:t>
          </a:r>
          <a:r>
            <a:rPr lang="pl-PL" sz="1600" b="1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dirty="0">
              <a:latin typeface="Cambria" pitchFamily="18" charset="0"/>
            </a:rPr>
            <a:t>tj. możliwy do wyrażenia w konkretnej wartości (np. dla celu </a:t>
          </a:r>
          <a:r>
            <a:rPr lang="pl-PL" sz="1600" i="1" dirty="0">
              <a:latin typeface="Cambria" pitchFamily="18" charset="0"/>
            </a:rPr>
            <a:t>„rozwój działalności gospodarczej poprzez zakup koparki oraz  utworzenie 1 miejsca pracy” </a:t>
          </a:r>
          <a:r>
            <a:rPr lang="pl-PL" sz="1600" dirty="0">
              <a:latin typeface="Cambria" pitchFamily="18" charset="0"/>
            </a:rPr>
            <a:t>możliwe jest wskazanie w Opisie operacji liczby utworzonych miejsc pracy oraz ilości zakupionych maszyn). </a:t>
          </a:r>
          <a:endParaRPr lang="pl-PL" sz="1600" dirty="0"/>
        </a:p>
      </dgm:t>
    </dgm:pt>
    <dgm:pt modelId="{C91F17BE-CF0D-4791-9495-E5B3EC66CDDB}" type="parTrans" cxnId="{05A5B02A-BAE7-455D-8655-2AF001081D23}">
      <dgm:prSet/>
      <dgm:spPr/>
      <dgm:t>
        <a:bodyPr/>
        <a:lstStyle/>
        <a:p>
          <a:endParaRPr lang="pl-PL"/>
        </a:p>
      </dgm:t>
    </dgm:pt>
    <dgm:pt modelId="{3606E8E3-D8AC-440D-9871-6366F312D2C7}" type="sibTrans" cxnId="{05A5B02A-BAE7-455D-8655-2AF001081D23}">
      <dgm:prSet/>
      <dgm:spPr/>
      <dgm:t>
        <a:bodyPr/>
        <a:lstStyle/>
        <a:p>
          <a:endParaRPr lang="pl-PL"/>
        </a:p>
      </dgm:t>
    </dgm:pt>
    <dgm:pt modelId="{E2FFDAB4-4A80-4956-AD07-3C02D536938E}" type="pres">
      <dgm:prSet presAssocID="{594918A6-48B1-4884-B74A-32BCB9E2C4CA}" presName="Name0" presStyleCnt="0">
        <dgm:presLayoutVars>
          <dgm:dir/>
          <dgm:resizeHandles val="exact"/>
        </dgm:presLayoutVars>
      </dgm:prSet>
      <dgm:spPr/>
    </dgm:pt>
    <dgm:pt modelId="{1B319270-0458-460C-9DD6-F5846BDA9E67}" type="pres">
      <dgm:prSet presAssocID="{594918A6-48B1-4884-B74A-32BCB9E2C4CA}" presName="cycle" presStyleCnt="0"/>
      <dgm:spPr/>
    </dgm:pt>
    <dgm:pt modelId="{52565642-34F4-41A0-A229-A570004E4992}" type="pres">
      <dgm:prSet presAssocID="{66D88B55-2A58-4CD9-821A-755E974CF579}" presName="nodeFirstNode" presStyleLbl="node1" presStyleIdx="0" presStyleCnt="5">
        <dgm:presLayoutVars>
          <dgm:bulletEnabled val="1"/>
        </dgm:presLayoutVars>
      </dgm:prSet>
      <dgm:spPr/>
    </dgm:pt>
    <dgm:pt modelId="{37DEAC37-E3B0-4ABE-B707-4775559267DB}" type="pres">
      <dgm:prSet presAssocID="{DEA34A27-66EB-4422-BDF1-6AE6E70AF80F}" presName="sibTransFirstNode" presStyleLbl="bgShp" presStyleIdx="0" presStyleCnt="1"/>
      <dgm:spPr/>
    </dgm:pt>
    <dgm:pt modelId="{3504D080-E270-4886-86AD-7386BD9878E2}" type="pres">
      <dgm:prSet presAssocID="{30164E17-93A4-406D-AF8B-EA59432CCF0D}" presName="nodeFollowingNodes" presStyleLbl="node1" presStyleIdx="1" presStyleCnt="5" custScaleX="192903" custScaleY="140450" custRadScaleRad="100042" custRadScaleInc="-1449">
        <dgm:presLayoutVars>
          <dgm:bulletEnabled val="1"/>
        </dgm:presLayoutVars>
      </dgm:prSet>
      <dgm:spPr/>
    </dgm:pt>
    <dgm:pt modelId="{02A9B3FB-42AD-42C6-BF59-531DA7E183FA}" type="pres">
      <dgm:prSet presAssocID="{36F6FE93-F97C-43DF-BDD2-F51EA6ACA089}" presName="nodeFollowingNodes" presStyleLbl="node1" presStyleIdx="2" presStyleCnt="5">
        <dgm:presLayoutVars>
          <dgm:bulletEnabled val="1"/>
        </dgm:presLayoutVars>
      </dgm:prSet>
      <dgm:spPr/>
    </dgm:pt>
    <dgm:pt modelId="{A36EE4FF-B8E1-4A34-A7F6-1C42E427DA47}" type="pres">
      <dgm:prSet presAssocID="{3F574CF2-9B1D-4382-B538-83F129F21ABC}" presName="nodeFollowingNodes" presStyleLbl="node1" presStyleIdx="3" presStyleCnt="5" custRadScaleRad="98960" custRadScaleInc="-703">
        <dgm:presLayoutVars>
          <dgm:bulletEnabled val="1"/>
        </dgm:presLayoutVars>
      </dgm:prSet>
      <dgm:spPr/>
    </dgm:pt>
    <dgm:pt modelId="{2742588F-37C0-4C50-AB9E-3BB620D56C2A}" type="pres">
      <dgm:prSet presAssocID="{BBC1DB5A-030F-46F4-B08D-1CE855C404E8}" presName="nodeFollowingNodes" presStyleLbl="node1" presStyleIdx="4" presStyleCnt="5" custScaleX="170682" custScaleY="180809" custRadScaleRad="114887" custRadScaleInc="-9134">
        <dgm:presLayoutVars>
          <dgm:bulletEnabled val="1"/>
        </dgm:presLayoutVars>
      </dgm:prSet>
      <dgm:spPr/>
    </dgm:pt>
  </dgm:ptLst>
  <dgm:cxnLst>
    <dgm:cxn modelId="{FFAA0A1E-588A-4E89-A3ED-2DB1DB77597D}" srcId="{594918A6-48B1-4884-B74A-32BCB9E2C4CA}" destId="{3F574CF2-9B1D-4382-B538-83F129F21ABC}" srcOrd="3" destOrd="0" parTransId="{4D7FEE09-EFD3-496C-BBF0-8B1AD652B623}" sibTransId="{78BAEA55-1DD7-468F-B49E-60245022C5BA}"/>
    <dgm:cxn modelId="{05A5B02A-BAE7-455D-8655-2AF001081D23}" srcId="{594918A6-48B1-4884-B74A-32BCB9E2C4CA}" destId="{BBC1DB5A-030F-46F4-B08D-1CE855C404E8}" srcOrd="4" destOrd="0" parTransId="{C91F17BE-CF0D-4791-9495-E5B3EC66CDDB}" sibTransId="{3606E8E3-D8AC-440D-9871-6366F312D2C7}"/>
    <dgm:cxn modelId="{32261342-7B96-4004-A1D9-3538E55A742D}" srcId="{594918A6-48B1-4884-B74A-32BCB9E2C4CA}" destId="{66D88B55-2A58-4CD9-821A-755E974CF579}" srcOrd="0" destOrd="0" parTransId="{6C470806-0FE5-4397-AA9E-5B0C20922A1C}" sibTransId="{DEA34A27-66EB-4422-BDF1-6AE6E70AF80F}"/>
    <dgm:cxn modelId="{8AB8C168-BADE-4640-8A52-BAEFAE991D9C}" type="presOf" srcId="{BBC1DB5A-030F-46F4-B08D-1CE855C404E8}" destId="{2742588F-37C0-4C50-AB9E-3BB620D56C2A}" srcOrd="0" destOrd="0" presId="urn:microsoft.com/office/officeart/2005/8/layout/cycle3"/>
    <dgm:cxn modelId="{D0616E70-51AF-41AD-B66A-1EE588322B16}" type="presOf" srcId="{3F574CF2-9B1D-4382-B538-83F129F21ABC}" destId="{A36EE4FF-B8E1-4A34-A7F6-1C42E427DA47}" srcOrd="0" destOrd="0" presId="urn:microsoft.com/office/officeart/2005/8/layout/cycle3"/>
    <dgm:cxn modelId="{E9F1E385-0758-4283-A880-F59A6E21CD6E}" type="presOf" srcId="{66D88B55-2A58-4CD9-821A-755E974CF579}" destId="{52565642-34F4-41A0-A229-A570004E4992}" srcOrd="0" destOrd="0" presId="urn:microsoft.com/office/officeart/2005/8/layout/cycle3"/>
    <dgm:cxn modelId="{CF9B35A2-7DE2-411B-8765-87C3C4D195E0}" type="presOf" srcId="{30164E17-93A4-406D-AF8B-EA59432CCF0D}" destId="{3504D080-E270-4886-86AD-7386BD9878E2}" srcOrd="0" destOrd="0" presId="urn:microsoft.com/office/officeart/2005/8/layout/cycle3"/>
    <dgm:cxn modelId="{3D184FB1-24F0-4884-9265-3E26C665C4C5}" type="presOf" srcId="{DEA34A27-66EB-4422-BDF1-6AE6E70AF80F}" destId="{37DEAC37-E3B0-4ABE-B707-4775559267DB}" srcOrd="0" destOrd="0" presId="urn:microsoft.com/office/officeart/2005/8/layout/cycle3"/>
    <dgm:cxn modelId="{8FFE49CA-4460-4A1F-8572-FF9DA69C983A}" srcId="{594918A6-48B1-4884-B74A-32BCB9E2C4CA}" destId="{36F6FE93-F97C-43DF-BDD2-F51EA6ACA089}" srcOrd="2" destOrd="0" parTransId="{976F7E2E-0E24-4733-805F-9FC628DEEBEA}" sibTransId="{63A1AC4C-5C41-4FEB-B574-2107CFBF9E26}"/>
    <dgm:cxn modelId="{49297CD4-3213-4B1D-B938-A6D4527656DF}" type="presOf" srcId="{36F6FE93-F97C-43DF-BDD2-F51EA6ACA089}" destId="{02A9B3FB-42AD-42C6-BF59-531DA7E183FA}" srcOrd="0" destOrd="0" presId="urn:microsoft.com/office/officeart/2005/8/layout/cycle3"/>
    <dgm:cxn modelId="{893494F1-154D-40D8-ACB4-58F14C396303}" srcId="{594918A6-48B1-4884-B74A-32BCB9E2C4CA}" destId="{30164E17-93A4-406D-AF8B-EA59432CCF0D}" srcOrd="1" destOrd="0" parTransId="{58FCD722-A88D-405B-96F6-1AB4DC90B1B2}" sibTransId="{8DE039AB-230F-4BD3-B701-6BA27D46745A}"/>
    <dgm:cxn modelId="{EAE362F9-CD5D-470E-A539-133B2635BE85}" type="presOf" srcId="{594918A6-48B1-4884-B74A-32BCB9E2C4CA}" destId="{E2FFDAB4-4A80-4956-AD07-3C02D536938E}" srcOrd="0" destOrd="0" presId="urn:microsoft.com/office/officeart/2005/8/layout/cycle3"/>
    <dgm:cxn modelId="{3C0BE3EA-CB36-4247-BC4F-BBB08D4E4C34}" type="presParOf" srcId="{E2FFDAB4-4A80-4956-AD07-3C02D536938E}" destId="{1B319270-0458-460C-9DD6-F5846BDA9E67}" srcOrd="0" destOrd="0" presId="urn:microsoft.com/office/officeart/2005/8/layout/cycle3"/>
    <dgm:cxn modelId="{D88457AE-06EC-431F-82FD-65FEC42670A1}" type="presParOf" srcId="{1B319270-0458-460C-9DD6-F5846BDA9E67}" destId="{52565642-34F4-41A0-A229-A570004E4992}" srcOrd="0" destOrd="0" presId="urn:microsoft.com/office/officeart/2005/8/layout/cycle3"/>
    <dgm:cxn modelId="{8B56C6A5-204D-4114-B70D-05699CD7C758}" type="presParOf" srcId="{1B319270-0458-460C-9DD6-F5846BDA9E67}" destId="{37DEAC37-E3B0-4ABE-B707-4775559267DB}" srcOrd="1" destOrd="0" presId="urn:microsoft.com/office/officeart/2005/8/layout/cycle3"/>
    <dgm:cxn modelId="{48674581-C041-4424-B942-DFB83B97F29F}" type="presParOf" srcId="{1B319270-0458-460C-9DD6-F5846BDA9E67}" destId="{3504D080-E270-4886-86AD-7386BD9878E2}" srcOrd="2" destOrd="0" presId="urn:microsoft.com/office/officeart/2005/8/layout/cycle3"/>
    <dgm:cxn modelId="{F47C4BA4-70F3-480D-950F-E14BD07EB71F}" type="presParOf" srcId="{1B319270-0458-460C-9DD6-F5846BDA9E67}" destId="{02A9B3FB-42AD-42C6-BF59-531DA7E183FA}" srcOrd="3" destOrd="0" presId="urn:microsoft.com/office/officeart/2005/8/layout/cycle3"/>
    <dgm:cxn modelId="{E68322EE-A148-4F61-BE80-75949186CD79}" type="presParOf" srcId="{1B319270-0458-460C-9DD6-F5846BDA9E67}" destId="{A36EE4FF-B8E1-4A34-A7F6-1C42E427DA47}" srcOrd="4" destOrd="0" presId="urn:microsoft.com/office/officeart/2005/8/layout/cycle3"/>
    <dgm:cxn modelId="{C91B670B-09F0-489D-AC95-EE6B56206E20}" type="presParOf" srcId="{1B319270-0458-460C-9DD6-F5846BDA9E67}" destId="{2742588F-37C0-4C50-AB9E-3BB620D56C2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B3B264-8906-407A-A19E-DAD1C13EE2CD}">
      <dsp:nvSpPr>
        <dsp:cNvPr id="0" name=""/>
        <dsp:cNvSpPr/>
      </dsp:nvSpPr>
      <dsp:spPr>
        <a:xfrm>
          <a:off x="319927" y="272114"/>
          <a:ext cx="2058124" cy="15280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mbria" pitchFamily="18" charset="0"/>
            </a:rPr>
            <a:t>Koszty kwalifikowalne operacji </a:t>
          </a:r>
          <a:r>
            <a:rPr lang="pl-PL" sz="1800" u="sng" kern="1200" dirty="0">
              <a:solidFill>
                <a:schemeClr val="tx1"/>
              </a:solidFill>
              <a:latin typeface="Cambria" pitchFamily="18" charset="0"/>
            </a:rPr>
            <a:t>nie są współfinansowane               </a:t>
          </a:r>
          <a:r>
            <a:rPr lang="pl-PL" sz="1800" kern="1200" dirty="0">
              <a:latin typeface="Cambria" pitchFamily="18" charset="0"/>
            </a:rPr>
            <a:t>z innych środków publicznych</a:t>
          </a:r>
        </a:p>
      </dsp:txBody>
      <dsp:txXfrm>
        <a:off x="319927" y="272114"/>
        <a:ext cx="2058124" cy="1528077"/>
      </dsp:txXfrm>
    </dsp:sp>
    <dsp:sp modelId="{200D0338-025C-4A16-8043-4AF888C246DF}">
      <dsp:nvSpPr>
        <dsp:cNvPr id="0" name=""/>
        <dsp:cNvSpPr/>
      </dsp:nvSpPr>
      <dsp:spPr>
        <a:xfrm>
          <a:off x="2860774" y="102964"/>
          <a:ext cx="2447584" cy="18532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mbria" pitchFamily="18" charset="0"/>
            </a:rPr>
            <a:t>Operacja obejmująca koszty inwestycyjne realizowana musi być na </a:t>
          </a:r>
          <a:r>
            <a:rPr lang="pl-PL" sz="1800" u="sng" kern="1200" dirty="0">
              <a:solidFill>
                <a:schemeClr val="tx1"/>
              </a:solidFill>
              <a:latin typeface="Cambria" pitchFamily="18" charset="0"/>
            </a:rPr>
            <a:t>obszarze wiejskim objętym LSR </a:t>
          </a:r>
          <a:r>
            <a:rPr lang="pl-PL" sz="1800" kern="1200" dirty="0">
              <a:latin typeface="Cambria" pitchFamily="18" charset="0"/>
            </a:rPr>
            <a:t>( wyjątek linowy obiekt budowlany)</a:t>
          </a:r>
        </a:p>
      </dsp:txBody>
      <dsp:txXfrm>
        <a:off x="2860774" y="102964"/>
        <a:ext cx="2447584" cy="1853204"/>
      </dsp:txXfrm>
    </dsp:sp>
    <dsp:sp modelId="{875A0952-941F-48B0-8682-63C96452D1A4}">
      <dsp:nvSpPr>
        <dsp:cNvPr id="0" name=""/>
        <dsp:cNvSpPr/>
      </dsp:nvSpPr>
      <dsp:spPr>
        <a:xfrm>
          <a:off x="5582601" y="131769"/>
          <a:ext cx="2457942" cy="19351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mbria" pitchFamily="18" charset="0"/>
            </a:rPr>
            <a:t>Operacje będzie zrealizowane nie więcej niż w</a:t>
          </a:r>
          <a:r>
            <a:rPr lang="pl-PL" sz="1800" u="sng" kern="1200" dirty="0">
              <a:latin typeface="Cambria" pitchFamily="18" charset="0"/>
            </a:rPr>
            <a:t> </a:t>
          </a:r>
          <a:r>
            <a:rPr lang="pl-PL" sz="1800" u="sng" kern="1200" dirty="0">
              <a:solidFill>
                <a:schemeClr val="tx1"/>
              </a:solidFill>
              <a:latin typeface="Cambria" pitchFamily="18" charset="0"/>
            </a:rPr>
            <a:t>2 etapach </a:t>
          </a:r>
          <a:r>
            <a:rPr lang="pl-PL" sz="1800" kern="1200" dirty="0">
              <a:latin typeface="Cambria" pitchFamily="18" charset="0"/>
            </a:rPr>
            <a:t>(realizacja całej operacji 2 lata – od podpisanie umowy do złożenia wniosku o płatność ostateczną)</a:t>
          </a:r>
        </a:p>
      </dsp:txBody>
      <dsp:txXfrm>
        <a:off x="5582601" y="131769"/>
        <a:ext cx="2457942" cy="1935123"/>
      </dsp:txXfrm>
    </dsp:sp>
    <dsp:sp modelId="{ED91562E-47F1-426B-AA92-3D5F127E1EF0}">
      <dsp:nvSpPr>
        <dsp:cNvPr id="0" name=""/>
        <dsp:cNvSpPr/>
      </dsp:nvSpPr>
      <dsp:spPr>
        <a:xfrm>
          <a:off x="0" y="2122248"/>
          <a:ext cx="3714415" cy="25658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kern="1200" dirty="0">
              <a:latin typeface="Cambria" pitchFamily="18" charset="0"/>
            </a:rPr>
            <a:t>Inwestycja musi być realizowana na nieruchomości będącej własnością lub współwłasnością wnioskodawcy lub posiada on prawo do dysponowania nieruchomością na cele określone we wniosku o przyznanie pomocy </a:t>
          </a:r>
          <a:r>
            <a:rPr lang="pl-PL" sz="1600" u="sng" kern="1200" dirty="0">
              <a:solidFill>
                <a:schemeClr val="tx1"/>
              </a:solidFill>
              <a:latin typeface="Cambria" pitchFamily="18" charset="0"/>
            </a:rPr>
            <a:t>przez okres realizacji operacji oraz 3 lata zachowania trwałości projektu </a:t>
          </a:r>
          <a:r>
            <a:rPr lang="pl-PL" sz="1600" kern="1200" dirty="0">
              <a:latin typeface="Cambria" pitchFamily="18" charset="0"/>
            </a:rPr>
            <a:t>(od momentu wypłaty refundacji)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900" kern="1200" dirty="0"/>
        </a:p>
      </dsp:txBody>
      <dsp:txXfrm>
        <a:off x="0" y="2122248"/>
        <a:ext cx="3714415" cy="2565823"/>
      </dsp:txXfrm>
    </dsp:sp>
    <dsp:sp modelId="{C170B055-561D-4601-ACBD-8493D1E38C17}">
      <dsp:nvSpPr>
        <dsp:cNvPr id="0" name=""/>
        <dsp:cNvSpPr/>
      </dsp:nvSpPr>
      <dsp:spPr>
        <a:xfrm>
          <a:off x="3916471" y="2587690"/>
          <a:ext cx="2209805" cy="178385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u="none" kern="1200" dirty="0">
              <a:solidFill>
                <a:schemeClr val="bg1"/>
              </a:solidFill>
              <a:latin typeface="Cambria" pitchFamily="18" charset="0"/>
            </a:rPr>
            <a:t>Operacja jest </a:t>
          </a:r>
          <a:r>
            <a:rPr lang="pl-PL" sz="1800" u="sng" kern="1200" dirty="0">
              <a:solidFill>
                <a:schemeClr val="tx1"/>
              </a:solidFill>
              <a:latin typeface="Cambria" pitchFamily="18" charset="0"/>
            </a:rPr>
            <a:t>uzasadniona ekonomicznie </a:t>
          </a:r>
          <a:r>
            <a:rPr lang="pl-PL" sz="1800" kern="1200" dirty="0">
              <a:latin typeface="Cambria" pitchFamily="18" charset="0"/>
            </a:rPr>
            <a:t>i będzie realizowana zgodnie                                z biznesplanem</a:t>
          </a:r>
        </a:p>
      </dsp:txBody>
      <dsp:txXfrm>
        <a:off x="3916471" y="2587690"/>
        <a:ext cx="2209805" cy="1783858"/>
      </dsp:txXfrm>
    </dsp:sp>
    <dsp:sp modelId="{CE33BA35-AF08-4B21-A675-670107ECD3C9}">
      <dsp:nvSpPr>
        <dsp:cNvPr id="0" name=""/>
        <dsp:cNvSpPr/>
      </dsp:nvSpPr>
      <dsp:spPr>
        <a:xfrm>
          <a:off x="6325855" y="2564315"/>
          <a:ext cx="2240620" cy="18306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>
              <a:latin typeface="Cambria" pitchFamily="18" charset="0"/>
            </a:rPr>
            <a:t>Realizacja operacji </a:t>
          </a:r>
          <a:r>
            <a:rPr lang="pl-PL" sz="1800" u="sng" kern="1200" dirty="0">
              <a:solidFill>
                <a:schemeClr val="tx1"/>
              </a:solidFill>
              <a:latin typeface="Cambria" pitchFamily="18" charset="0"/>
            </a:rPr>
            <a:t>nie jest możliwa</a:t>
          </a:r>
          <a:r>
            <a:rPr lang="pl-PL" sz="1800" kern="1200" dirty="0">
              <a:latin typeface="Cambria" pitchFamily="18" charset="0"/>
            </a:rPr>
            <a:t> bez udziału środków publicznych</a:t>
          </a:r>
        </a:p>
      </dsp:txBody>
      <dsp:txXfrm>
        <a:off x="6325855" y="2564315"/>
        <a:ext cx="2240620" cy="18306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DEAC37-E3B0-4ABE-B707-4775559267DB}">
      <dsp:nvSpPr>
        <dsp:cNvPr id="0" name=""/>
        <dsp:cNvSpPr/>
      </dsp:nvSpPr>
      <dsp:spPr>
        <a:xfrm>
          <a:off x="1853103" y="-28637"/>
          <a:ext cx="4493856" cy="4493856"/>
        </a:xfrm>
        <a:prstGeom prst="circularArrow">
          <a:avLst>
            <a:gd name="adj1" fmla="val 5544"/>
            <a:gd name="adj2" fmla="val 330680"/>
            <a:gd name="adj3" fmla="val 13761863"/>
            <a:gd name="adj4" fmla="val 17394528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565642-34F4-41A0-A229-A570004E4992}">
      <dsp:nvSpPr>
        <dsp:cNvPr id="0" name=""/>
        <dsp:cNvSpPr/>
      </dsp:nvSpPr>
      <dsp:spPr>
        <a:xfrm>
          <a:off x="3041503" y="355"/>
          <a:ext cx="2117057" cy="1058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sng" kern="1200" dirty="0">
              <a:solidFill>
                <a:schemeClr val="tx1"/>
              </a:solidFill>
              <a:latin typeface="Cambria" pitchFamily="18" charset="0"/>
            </a:rPr>
            <a:t>Konkretny, </a:t>
          </a:r>
          <a:r>
            <a:rPr lang="pl-PL" sz="1600" kern="1200" dirty="0">
              <a:latin typeface="Cambria" pitchFamily="18" charset="0"/>
            </a:rPr>
            <a:t>tj. jasno określony, również pod względem efektów. </a:t>
          </a:r>
          <a:endParaRPr lang="pl-PL" sz="1600" kern="1200" dirty="0"/>
        </a:p>
      </dsp:txBody>
      <dsp:txXfrm>
        <a:off x="3041503" y="355"/>
        <a:ext cx="2117057" cy="1058528"/>
      </dsp:txXfrm>
    </dsp:sp>
    <dsp:sp modelId="{3504D080-E270-4886-86AD-7386BD9878E2}">
      <dsp:nvSpPr>
        <dsp:cNvPr id="0" name=""/>
        <dsp:cNvSpPr/>
      </dsp:nvSpPr>
      <dsp:spPr>
        <a:xfrm>
          <a:off x="3872228" y="1082591"/>
          <a:ext cx="4083867" cy="148670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sng" kern="1200" dirty="0">
              <a:solidFill>
                <a:schemeClr val="tx1"/>
              </a:solidFill>
              <a:latin typeface="Cambria" pitchFamily="18" charset="0"/>
            </a:rPr>
            <a:t>Określony w czasie</a:t>
          </a:r>
          <a:r>
            <a:rPr lang="pl-PL" sz="1600" b="1" kern="1200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kern="1200" dirty="0">
              <a:latin typeface="Cambria" pitchFamily="18" charset="0"/>
            </a:rPr>
            <a:t>tj. sformułowany, w taki sposób, aby przy uwzględnieniu ewentualnych ryzyk związanych z realizacją projektu osiągnięcie celu było możliwe w planowanym okresie realizacji operacji</a:t>
          </a:r>
          <a:endParaRPr lang="pl-PL" sz="1600" kern="1200" dirty="0"/>
        </a:p>
      </dsp:txBody>
      <dsp:txXfrm>
        <a:off x="3872228" y="1082591"/>
        <a:ext cx="4083867" cy="1486703"/>
      </dsp:txXfrm>
    </dsp:sp>
    <dsp:sp modelId="{02A9B3FB-42AD-42C6-BF59-531DA7E183FA}">
      <dsp:nvSpPr>
        <dsp:cNvPr id="0" name=""/>
        <dsp:cNvSpPr/>
      </dsp:nvSpPr>
      <dsp:spPr>
        <a:xfrm>
          <a:off x="4167909" y="3467077"/>
          <a:ext cx="2117057" cy="1058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u="sng" kern="1200" dirty="0">
              <a:solidFill>
                <a:schemeClr val="tx1"/>
              </a:solidFill>
              <a:latin typeface="Cambria" pitchFamily="18" charset="0"/>
            </a:rPr>
            <a:t>Adekwatny do zakładanych rezultatów (efektów)</a:t>
          </a:r>
          <a:endParaRPr lang="pl-PL" sz="1500" b="1" kern="1200" dirty="0">
            <a:solidFill>
              <a:schemeClr val="tx1"/>
            </a:solidFill>
          </a:endParaRPr>
        </a:p>
      </dsp:txBody>
      <dsp:txXfrm>
        <a:off x="4167909" y="3467077"/>
        <a:ext cx="2117057" cy="1058528"/>
      </dsp:txXfrm>
    </dsp:sp>
    <dsp:sp modelId="{A36EE4FF-B8E1-4A34-A7F6-1C42E427DA47}">
      <dsp:nvSpPr>
        <dsp:cNvPr id="0" name=""/>
        <dsp:cNvSpPr/>
      </dsp:nvSpPr>
      <dsp:spPr>
        <a:xfrm>
          <a:off x="1938136" y="3459118"/>
          <a:ext cx="2117057" cy="105852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500" b="1" u="sng" kern="1200" dirty="0">
              <a:solidFill>
                <a:schemeClr val="tx1"/>
              </a:solidFill>
              <a:latin typeface="Cambria" pitchFamily="18" charset="0"/>
            </a:rPr>
            <a:t>Realistyczny</a:t>
          </a:r>
        </a:p>
      </dsp:txBody>
      <dsp:txXfrm>
        <a:off x="1938136" y="3459118"/>
        <a:ext cx="2117057" cy="1058528"/>
      </dsp:txXfrm>
    </dsp:sp>
    <dsp:sp modelId="{2742588F-37C0-4C50-AB9E-3BB620D56C2A}">
      <dsp:nvSpPr>
        <dsp:cNvPr id="0" name=""/>
        <dsp:cNvSpPr/>
      </dsp:nvSpPr>
      <dsp:spPr>
        <a:xfrm>
          <a:off x="144020" y="1011760"/>
          <a:ext cx="3613436" cy="19139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600" b="1" u="sng" kern="1200" dirty="0">
              <a:solidFill>
                <a:schemeClr val="tx1"/>
              </a:solidFill>
              <a:latin typeface="Cambria" pitchFamily="18" charset="0"/>
            </a:rPr>
            <a:t>Mierzalny</a:t>
          </a:r>
          <a:r>
            <a:rPr lang="pl-PL" sz="1600" b="1" kern="1200" dirty="0">
              <a:solidFill>
                <a:schemeClr val="tx1"/>
              </a:solidFill>
              <a:latin typeface="Cambria" pitchFamily="18" charset="0"/>
            </a:rPr>
            <a:t>, </a:t>
          </a:r>
          <a:r>
            <a:rPr lang="pl-PL" sz="1600" kern="1200" dirty="0">
              <a:latin typeface="Cambria" pitchFamily="18" charset="0"/>
            </a:rPr>
            <a:t>tj. możliwy do wyrażenia w konkretnej wartości (np. dla celu </a:t>
          </a:r>
          <a:r>
            <a:rPr lang="pl-PL" sz="1600" i="1" kern="1200" dirty="0">
              <a:latin typeface="Cambria" pitchFamily="18" charset="0"/>
            </a:rPr>
            <a:t>„rozwój działalności gospodarczej poprzez zakup koparki oraz  utworzenie 1 miejsca pracy” </a:t>
          </a:r>
          <a:r>
            <a:rPr lang="pl-PL" sz="1600" kern="1200" dirty="0">
              <a:latin typeface="Cambria" pitchFamily="18" charset="0"/>
            </a:rPr>
            <a:t>możliwe jest wskazanie w Opisie operacji liczby utworzonych miejsc pracy oraz ilości zakupionych maszyn). </a:t>
          </a:r>
          <a:endParaRPr lang="pl-PL" sz="1600" kern="1200" dirty="0"/>
        </a:p>
      </dsp:txBody>
      <dsp:txXfrm>
        <a:off x="144020" y="1011760"/>
        <a:ext cx="3613436" cy="1913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230E1D-2BB8-4D58-A6E0-E0474163737B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C4390-0B12-492C-9451-9B154BB96466}" type="slidenum">
              <a:rPr lang="pl-PL" smtClean="0"/>
              <a:pPr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490EF4-8B0C-465A-A376-E47EC8B9E884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DF860-0444-4419-B031-33B942B4D7D1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l-PL" altLang="pl-PL" dirty="0"/>
          </a:p>
        </p:txBody>
      </p:sp>
      <p:sp>
        <p:nvSpPr>
          <p:cNvPr id="58372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4E03A8-A27A-4DC7-9F32-AC4BED3F8230}" type="slidenum">
              <a:rPr lang="pl-PL" altLang="pl-PL" smtClean="0"/>
              <a:pPr/>
              <a:t>2</a:t>
            </a:fld>
            <a:endParaRPr lang="pl-PL" altLang="pl-P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Symbol zastępczy notatek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l-PL" dirty="0"/>
          </a:p>
        </p:txBody>
      </p:sp>
      <p:sp>
        <p:nvSpPr>
          <p:cNvPr id="61444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E10489-0C56-4C5D-BCB9-D8B32335A764}" type="slidenum">
              <a:rPr lang="pl-PL" smtClean="0"/>
              <a:pPr/>
              <a:t>5</a:t>
            </a:fld>
            <a:endParaRPr lang="pl-P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A335F05-D920-4D5B-A686-6D7B9ABAEE25}" type="datetimeFigureOut">
              <a:rPr lang="pl-PL" smtClean="0"/>
              <a:pPr/>
              <a:t>22.03.2021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C8FA7B2A-BF38-4BE5-889D-FB786E41690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.png"/><Relationship Id="rId7" Type="http://schemas.openxmlformats.org/officeDocument/2006/relationships/image" Target="../media/image23.jpeg"/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rnaprosna.pl/" TargetMode="External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2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mailto:lgd@gornaprosna.p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 flipV="1">
            <a:off x="683568" y="7053808"/>
            <a:ext cx="7854696" cy="47600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479634" y="-987112"/>
            <a:ext cx="18473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</p:txBody>
      </p:sp>
      <p:pic>
        <p:nvPicPr>
          <p:cNvPr id="34819" name="Obraz 1" descr="logo leader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88640"/>
            <a:ext cx="561975" cy="555625"/>
          </a:xfrm>
          <a:prstGeom prst="rect">
            <a:avLst/>
          </a:prstGeom>
          <a:noFill/>
        </p:spPr>
      </p:pic>
      <p:pic>
        <p:nvPicPr>
          <p:cNvPr id="34817" name="Obraz 4" descr="Logo - GP - Samo 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88640"/>
            <a:ext cx="885825" cy="574675"/>
          </a:xfrm>
          <a:prstGeom prst="rect">
            <a:avLst/>
          </a:prstGeom>
          <a:noFill/>
        </p:spPr>
      </p:pic>
      <p:pic>
        <p:nvPicPr>
          <p:cNvPr id="34818" name="Picture 2" descr="PROW 2014-202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16632"/>
            <a:ext cx="1047750" cy="668338"/>
          </a:xfrm>
          <a:prstGeom prst="rect">
            <a:avLst/>
          </a:prstGeom>
          <a:noFill/>
        </p:spPr>
      </p:pic>
      <p:pic>
        <p:nvPicPr>
          <p:cNvPr id="34820" name="Obraz 70" descr="U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39752" y="188640"/>
            <a:ext cx="817563" cy="55245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5536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691680" y="-61555"/>
            <a:ext cx="6256975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br>
              <a:rPr kumimoji="0" 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                                 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lang="pl-PL" sz="800" dirty="0"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„Europejski Fundusz Rolny na rzecz Rozwoju Obszarów Wiejskich: Europa inwestująca w obszary wiejskie”.</a:t>
            </a:r>
            <a:endParaRPr kumimoji="0" lang="pl-PL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63985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Instytucja Zarządzająca PROW 2014-2020 – Minister Rolnictwa i Rozwoju Wsi.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Materiał opracowany przez Lokalną Grupę Działania „Górna Prosna” ,współfinansowany jest ze środków Unii Europejskiej w ramach działania "Wsparcie dla rozwoju lokalnego w ramach inicjatywy LEADER" PROW 2014-2020.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79512" y="1916832"/>
            <a:ext cx="87129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Spotkanie informacyjno-konsultacyjne</a:t>
            </a: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poświęcone omówieniu dokumentów aplikacyjnych dla poddziałania 19.2 „Wsparcie na wdrażanie operacji w ramach strategii  rozwoju lokalnego kierowanego przez społeczność” objętego PROW 2014-2020</a:t>
            </a: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pl-PL" sz="2400" b="1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2400" b="1" i="1" u="sng" dirty="0"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dla operacji w zakresie podejmowania działalności gospodarczej</a:t>
            </a:r>
            <a:endParaRPr lang="pl-PL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ytuł 1"/>
          <p:cNvSpPr>
            <a:spLocks noGrp="1"/>
          </p:cNvSpPr>
          <p:nvPr>
            <p:ph type="title"/>
          </p:nvPr>
        </p:nvSpPr>
        <p:spPr>
          <a:xfrm>
            <a:off x="250825" y="1844675"/>
            <a:ext cx="4105275" cy="863600"/>
          </a:xfrm>
        </p:spPr>
        <p:txBody>
          <a:bodyPr/>
          <a:lstStyle/>
          <a:p>
            <a:pPr algn="ctr" eaLnBrk="1" hangingPunct="1"/>
            <a:r>
              <a:rPr lang="pl-PL" sz="2800" dirty="0">
                <a:latin typeface="Cambria" pitchFamily="18" charset="0"/>
              </a:rPr>
              <a:t>Lokalna Grupa Działania</a:t>
            </a:r>
            <a:br>
              <a:rPr lang="pl-PL" sz="2800" dirty="0">
                <a:latin typeface="Cambria" pitchFamily="18" charset="0"/>
              </a:rPr>
            </a:br>
            <a:r>
              <a:rPr lang="pl-PL" sz="2800" dirty="0">
                <a:latin typeface="Cambria" pitchFamily="18" charset="0"/>
              </a:rPr>
              <a:t> „Górna Prosna”</a:t>
            </a:r>
          </a:p>
        </p:txBody>
      </p:sp>
      <p:sp>
        <p:nvSpPr>
          <p:cNvPr id="9219" name="Symbol zastępczy zawartości 2"/>
          <p:cNvSpPr>
            <a:spLocks noGrp="1"/>
          </p:cNvSpPr>
          <p:nvPr>
            <p:ph type="body" idx="2"/>
          </p:nvPr>
        </p:nvSpPr>
        <p:spPr>
          <a:xfrm>
            <a:off x="251520" y="2492896"/>
            <a:ext cx="4103688" cy="37084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l-PL" altLang="pl-PL" sz="2000" dirty="0">
              <a:latin typeface="Times New Roman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altLang="pl-PL" sz="1800" dirty="0">
                <a:latin typeface="Cambria" pitchFamily="18" charset="0"/>
                <a:cs typeface="Times New Roman" pitchFamily="18" charset="0"/>
              </a:rPr>
              <a:t>Lokalna Grupa Działania „Górna Prosna” obejmuje obecnie obszar 4 gmin: Gorzów Śląski, Praszka, Radłów, Rudniki. </a:t>
            </a:r>
            <a:endParaRPr lang="pl-PL" altLang="pl-PL" sz="1800" b="1" dirty="0">
              <a:latin typeface="Cambr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defRPr/>
            </a:pPr>
            <a:endParaRPr lang="pl-PL" altLang="pl-PL" sz="1800" b="1" dirty="0">
              <a:latin typeface="Cambr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altLang="pl-PL" sz="1800" b="1" dirty="0">
                <a:latin typeface="Cambria" pitchFamily="18" charset="0"/>
                <a:cs typeface="Times New Roman" pitchFamily="18" charset="0"/>
              </a:rPr>
              <a:t>Liczba mieszkańców</a:t>
            </a:r>
            <a:r>
              <a:rPr lang="pl-PL" altLang="pl-PL" sz="1800" dirty="0">
                <a:latin typeface="Cambria" pitchFamily="18" charset="0"/>
                <a:cs typeface="Times New Roman" pitchFamily="18" charset="0"/>
              </a:rPr>
              <a:t> wszystkich gmin należących do LGD na dzień 31 grudnia 2013r. wynosiła 33 791 mieszkańców.</a:t>
            </a: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pl-PL" altLang="pl-PL" sz="1800" dirty="0">
              <a:latin typeface="Cambria" pitchFamily="18" charset="0"/>
              <a:cs typeface="Times New Roman" pitchFamily="18" charset="0"/>
            </a:endParaRPr>
          </a:p>
          <a:p>
            <a:pPr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pl-PL" altLang="pl-PL" sz="1800" b="1" dirty="0">
                <a:latin typeface="Cambria" pitchFamily="18" charset="0"/>
                <a:cs typeface="Times New Roman" pitchFamily="18" charset="0"/>
              </a:rPr>
              <a:t>Powierzchnia obszaru</a:t>
            </a:r>
            <a:r>
              <a:rPr lang="pl-PL" altLang="pl-PL" sz="1800" dirty="0">
                <a:latin typeface="Cambria" pitchFamily="18" charset="0"/>
                <a:cs typeface="Times New Roman" pitchFamily="18" charset="0"/>
              </a:rPr>
              <a:t> LGD „Górna Prosna” wynosi 473 km</a:t>
            </a:r>
            <a:r>
              <a:rPr lang="pl-PL" altLang="pl-PL" sz="1800" baseline="30000" dirty="0">
                <a:latin typeface="Cambria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6148" name="Picture 3" descr="X:\BIURO\nowe loga\Logo bez tła - GP - Samo JPG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913" y="404813"/>
            <a:ext cx="2087562" cy="132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Obraz 21" descr="100px-POL_gmina_Radłów_COA.svg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5949950"/>
            <a:ext cx="5794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Obraz 22" descr="100px-POL_gmina_Rudniki_COA.svg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7988" y="5949950"/>
            <a:ext cx="576262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Obraz 27" descr="GorzowSl.-herb2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5463" y="5949950"/>
            <a:ext cx="608012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Obraz 20" descr="100px-POL_Praszka_COA.svg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24525" y="5949950"/>
            <a:ext cx="593725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6" descr="C:\Documents and Settings\DELL\Moje dokumenty\Moje obrazy\GP w Polsce.bmp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3438" y="1052513"/>
            <a:ext cx="3889375" cy="4684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116024"/>
          </a:xfrm>
        </p:spPr>
        <p:txBody>
          <a:bodyPr>
            <a:normAutofit fontScale="40000" lnSpcReduction="20000"/>
          </a:bodyPr>
          <a:lstStyle/>
          <a:p>
            <a:pPr>
              <a:buFont typeface="Arial" charset="0"/>
              <a:buChar char="•"/>
            </a:pPr>
            <a:r>
              <a:rPr lang="pl-PL" sz="4500" dirty="0">
                <a:latin typeface="Cambria" pitchFamily="18" charset="0"/>
              </a:rPr>
              <a:t> </a:t>
            </a:r>
            <a:r>
              <a:rPr lang="pl-PL" altLang="pl-PL" sz="4500" dirty="0">
                <a:latin typeface="Cambria" pitchFamily="18" charset="0"/>
                <a:cs typeface="Times New Roman" pitchFamily="18" charset="0"/>
              </a:rPr>
              <a:t>Art. 32- 35 Rozporządzenia Parlamentu Europejskiego  i Rady (UE)                              nr 1303/2013 (rozporządzenie ramowe)</a:t>
            </a:r>
          </a:p>
          <a:p>
            <a:pPr>
              <a:buFont typeface="Arial" charset="0"/>
              <a:buChar char="•"/>
            </a:pPr>
            <a:endParaRPr lang="pl-PL" altLang="pl-PL" sz="4500" dirty="0">
              <a:latin typeface="Cambria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</a:pPr>
            <a:r>
              <a:rPr lang="pl-PL" altLang="pl-PL" sz="4500" dirty="0">
                <a:latin typeface="Cambria" pitchFamily="18" charset="0"/>
                <a:cs typeface="Times New Roman" pitchFamily="18" charset="0"/>
              </a:rPr>
              <a:t> Art. 42 - 44 Rozporządzenia Parlamentu Europejskiego i Rady (UE)                             nr 1305/2013 (rozporządzenie EFRROW)</a:t>
            </a:r>
          </a:p>
          <a:p>
            <a:pPr marL="365125" indent="-282575">
              <a:buFont typeface="Arial" charset="0"/>
              <a:buChar char="•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Ustawa z dnia 11 lipca 2014 r.  o  zasadach finansowania realizacji  programów              w zakresie polityki spójności finansowanych w perspektywie  finansowej 2014 – 2020 (Dz. U. Poz. 1146).</a:t>
            </a:r>
          </a:p>
          <a:p>
            <a:pPr marL="365125" indent="-282575">
              <a:buFont typeface="Arial" charset="0"/>
              <a:buChar char="•"/>
            </a:pPr>
            <a:endParaRPr lang="pl-PL" sz="4500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 Ustawa z dnia 20 lutego 2015 r. o wspieraniu rozwoju obszarów wiejskich                     z udziałem środków Europejskiego Funduszu Rolnego na rzecz Rozwoju Obszarów Wiejskich w ramach Programu Rozwoju Obszarów Wiejskich na lata 2014 – 2020 (Dz. U. poz. 349)</a:t>
            </a:r>
          </a:p>
          <a:p>
            <a:pPr marL="365125" indent="-282575">
              <a:buFont typeface="Wingdings 2" pitchFamily="18" charset="2"/>
              <a:buChar char=""/>
            </a:pPr>
            <a:endParaRPr lang="pl-PL" sz="4500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 Ustawa z dnia 20 lutego 2015 r. o rozwoju lokalnym z udziałem lokalnej społeczności (Dz. U. poz. 378)</a:t>
            </a:r>
          </a:p>
          <a:p>
            <a:pPr marL="365125" indent="-282575">
              <a:buFont typeface="Wingdings 2" pitchFamily="18" charset="2"/>
              <a:buChar char=""/>
            </a:pPr>
            <a:endParaRPr lang="pl-PL" sz="4500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</a:pPr>
            <a:r>
              <a:rPr lang="pl-PL" sz="4500" dirty="0">
                <a:latin typeface="Cambria" pitchFamily="18" charset="0"/>
                <a:cs typeface="Times New Roman" pitchFamily="18" charset="0"/>
              </a:rPr>
              <a:t>Ustawa z dnia 27 maja 2015 r. o finansowaniu wspólnej polityki rolnej (Dz. U. poz. 1130).</a:t>
            </a:r>
          </a:p>
          <a:p>
            <a:pPr>
              <a:buFont typeface="Arial" charset="0"/>
              <a:buChar char="•"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Akty prawne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pl-PL" dirty="0">
                <a:latin typeface="Cambria" pitchFamily="18" charset="0"/>
                <a:cs typeface="Times New Roman" pitchFamily="18" charset="0"/>
              </a:rPr>
              <a:t>Krajowe przepisy wykonawcze, w tym rozporządzenia MRiRW oraz wytyczne do ustaw o Programie Rozwoju Obszarów Wiejskich (PROW) </a:t>
            </a:r>
          </a:p>
          <a:p>
            <a:pPr marL="365125" indent="-282575">
              <a:buFont typeface="Wingdings 2" pitchFamily="18" charset="2"/>
              <a:buChar char=""/>
              <a:defRPr/>
            </a:pPr>
            <a:endParaRPr lang="pl-PL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  <a:defRPr/>
            </a:pPr>
            <a:r>
              <a:rPr lang="pl-PL" dirty="0">
                <a:latin typeface="Cambria" pitchFamily="18" charset="0"/>
                <a:cs typeface="Times New Roman" pitchFamily="18" charset="0"/>
              </a:rPr>
              <a:t>Rozporządzenie Ministra Rolnictwa i Rozwoju Wsi z dnia 24 września 2015 r. w sprawie szczegółowych warunków i trybu przyznawania pomocy finansowej  w ramach poddziałania "Wsparcie na wdrażanie operacji w ramach strategii rozwoju lokalnego kierowanego przez społeczność" objętego Programem Rozwoju Obszarów Wiejskich na lata 2014-2020 (Dz. </a:t>
            </a:r>
            <a:r>
              <a:rPr lang="pl-PL" dirty="0" err="1">
                <a:latin typeface="Cambria" pitchFamily="18" charset="0"/>
                <a:cs typeface="Times New Roman" pitchFamily="18" charset="0"/>
              </a:rPr>
              <a:t>U.z</a:t>
            </a:r>
            <a:r>
              <a:rPr lang="pl-PL" dirty="0">
                <a:latin typeface="Cambria" pitchFamily="18" charset="0"/>
                <a:cs typeface="Times New Roman" pitchFamily="18" charset="0"/>
              </a:rPr>
              <a:t> 2015 poz. 1570) </a:t>
            </a:r>
          </a:p>
          <a:p>
            <a:pPr marL="365125" indent="-282575">
              <a:defRPr/>
            </a:pPr>
            <a:endParaRPr lang="pl-PL" dirty="0">
              <a:latin typeface="Cambria" pitchFamily="18" charset="0"/>
              <a:cs typeface="Times New Roman" pitchFamily="18" charset="0"/>
            </a:endParaRPr>
          </a:p>
          <a:p>
            <a:pPr marL="365125" indent="-282575">
              <a:buFont typeface="Wingdings 2" pitchFamily="18" charset="2"/>
              <a:buChar char=""/>
              <a:defRPr/>
            </a:pPr>
            <a:r>
              <a:rPr lang="pl-PL" dirty="0">
                <a:latin typeface="Cambria" pitchFamily="18" charset="0"/>
                <a:cs typeface="Times New Roman" pitchFamily="18" charset="0"/>
              </a:rPr>
              <a:t>Rozporządzenie Ministra Rolnictwa i Rozwoju Wsi z dnia 25 sierpnia 2016 zmieniające rozporządzenie w sprawie szczegółowych warunków i trybu przyznawania pomocy finansowej w ramach poddziałania "Wsparcie na wdrażanie operacji w ramach strategii rozwoju lokalnego kierowanego przez społeczność" objętego Programem Rozwoju Obszarów Wiejskich na lata 2014-2020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Akty prawne </a:t>
            </a:r>
            <a:r>
              <a:rPr lang="pl-PL" dirty="0" err="1"/>
              <a:t>cd</a:t>
            </a:r>
            <a:r>
              <a:rPr lang="pl-PL" dirty="0"/>
              <a:t>.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>
          <a:xfrm>
            <a:off x="179512" y="332656"/>
            <a:ext cx="8568952" cy="566737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Zakres przyznawanej pomocy (wg rozporządzenia MRiRW)</a:t>
            </a:r>
            <a:r>
              <a:rPr lang="pl-PL" sz="2400" dirty="0"/>
              <a:t>: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EC0F34-05CE-4460-9F6C-718DEAD6F44B}" type="slidenum">
              <a:rPr lang="pl-PL" smtClean="0"/>
              <a:pPr>
                <a:defRPr/>
              </a:pPr>
              <a:t>5</a:t>
            </a:fld>
            <a:endParaRPr lang="pl-PL" dirty="0"/>
          </a:p>
        </p:txBody>
      </p:sp>
      <p:sp>
        <p:nvSpPr>
          <p:cNvPr id="5" name="Elipsa 4"/>
          <p:cNvSpPr/>
          <p:nvPr/>
        </p:nvSpPr>
        <p:spPr>
          <a:xfrm>
            <a:off x="3347864" y="1124744"/>
            <a:ext cx="5688632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  <a:cs typeface="Times New Roman" pitchFamily="18" charset="0"/>
              </a:rPr>
              <a:t>Wzmocnienie kapitału społecznego</a:t>
            </a:r>
          </a:p>
        </p:txBody>
      </p:sp>
      <p:sp>
        <p:nvSpPr>
          <p:cNvPr id="6" name="Elipsa 5"/>
          <p:cNvSpPr/>
          <p:nvPr/>
        </p:nvSpPr>
        <p:spPr>
          <a:xfrm>
            <a:off x="251520" y="2060848"/>
            <a:ext cx="5760640" cy="79208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b="1" u="sng" dirty="0">
                <a:latin typeface="Cambria" pitchFamily="18" charset="0"/>
              </a:rPr>
              <a:t>Rozwój przedsiębiorczości na obszarze wiejskim</a:t>
            </a:r>
          </a:p>
        </p:txBody>
      </p:sp>
      <p:sp>
        <p:nvSpPr>
          <p:cNvPr id="7" name="Elipsa 6"/>
          <p:cNvSpPr/>
          <p:nvPr/>
        </p:nvSpPr>
        <p:spPr>
          <a:xfrm>
            <a:off x="0" y="4365104"/>
            <a:ext cx="5868144" cy="79208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</a:rPr>
              <a:t>Budowy lub przebudowy ogólnodostępnej i niekomercyjnej infrastruktury turystycznej lub, rekreacyjnej lub kulturalnej</a:t>
            </a:r>
          </a:p>
        </p:txBody>
      </p:sp>
      <p:sp>
        <p:nvSpPr>
          <p:cNvPr id="8" name="Elipsa 7"/>
          <p:cNvSpPr/>
          <p:nvPr/>
        </p:nvSpPr>
        <p:spPr>
          <a:xfrm>
            <a:off x="3275856" y="3284984"/>
            <a:ext cx="5688632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</a:rPr>
              <a:t>Zachowanie dziedzictwa lokalnego</a:t>
            </a:r>
          </a:p>
        </p:txBody>
      </p:sp>
      <p:sp>
        <p:nvSpPr>
          <p:cNvPr id="13" name="Elipsa 12"/>
          <p:cNvSpPr/>
          <p:nvPr/>
        </p:nvSpPr>
        <p:spPr>
          <a:xfrm>
            <a:off x="3275856" y="5517232"/>
            <a:ext cx="5688632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l-PL" sz="1400" dirty="0">
                <a:latin typeface="Cambria" pitchFamily="18" charset="0"/>
              </a:rPr>
              <a:t>Promowanie obszaru objętego LSR, w tym produktów lub usług  lokalnych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666523"/>
          </a:xfrm>
        </p:spPr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pl-PL" sz="2900" dirty="0">
                <a:latin typeface="Cambria" pitchFamily="18" charset="0"/>
              </a:rPr>
              <a:t>Podmioty ubiegające  się o pomoc w ramach rozwijania działalności gospodarczej</a:t>
            </a:r>
          </a:p>
          <a:p>
            <a:pPr>
              <a:buNone/>
            </a:pPr>
            <a:r>
              <a:rPr lang="pl-PL" sz="2900" u="sng" dirty="0">
                <a:latin typeface="Cambria" pitchFamily="18" charset="0"/>
              </a:rPr>
              <a:t>nie może skorzystać z pomoc w niżej wymienionym zakresie: </a:t>
            </a:r>
          </a:p>
          <a:p>
            <a:pPr>
              <a:buNone/>
            </a:pPr>
            <a:endParaRPr lang="pl-PL" sz="2900" dirty="0">
              <a:latin typeface="Cambria" pitchFamily="18" charset="0"/>
            </a:endParaRP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1) działalność usługowa wspomagająca rolnictwo i następująca po zbiorach;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2) górnictwo i wydobywanie;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3) działalność usługowa wspomagająca górnictwo i wydobywanie;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4) przetwarzanie i konserwowanie ryb, skorupiaków i mięczaków;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5) wytwarzanie i przetwarzanie koksu i produktów rafinacji ropy naftowej;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6) produkcja chemikaliów oraz wyrobów chemicznych;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7) produkcja podstawowych substancji farmaceutycznych oraz leków i pozostałych wyrobów farmaceutycznych;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8) produkcja metali;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9) produkcja pojazdów samochodowych, przyczep i naczep oraz motocykli;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10) transport lotniczy i kolejowy;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11) gospodarka magazynowa.</a:t>
            </a:r>
          </a:p>
          <a:p>
            <a:pPr>
              <a:buNone/>
            </a:pPr>
            <a:r>
              <a:rPr lang="pl-PL" i="1" dirty="0"/>
              <a:t> 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Zakres wsparcia </a:t>
            </a:r>
            <a:r>
              <a:rPr lang="pl-PL" dirty="0" err="1">
                <a:latin typeface="Cambria" pitchFamily="18" charset="0"/>
              </a:rPr>
              <a:t>cd</a:t>
            </a:r>
            <a:r>
              <a:rPr lang="pl-PL" dirty="0">
                <a:latin typeface="Cambria" pitchFamily="18" charset="0"/>
              </a:rPr>
              <a:t>. 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Zakaz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5013176"/>
            <a:ext cx="1637928" cy="16379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Times New Roman" pitchFamily="18" charset="0"/>
                <a:cs typeface="Times New Roman" pitchFamily="18" charset="0"/>
              </a:rPr>
              <a:t>Harmonogram naborów LGD „Górna Prosna”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/>
        </p:nvGraphicFramePr>
        <p:xfrm>
          <a:off x="539552" y="1484784"/>
          <a:ext cx="8280914" cy="5096940"/>
        </p:xfrm>
        <a:graphic>
          <a:graphicData uri="http://schemas.openxmlformats.org/drawingml/2006/table">
            <a:tbl>
              <a:tblPr/>
              <a:tblGrid>
                <a:gridCol w="39299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1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12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106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48252">
                <a:tc row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8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Zakres tematyczny naboru</a:t>
                      </a:r>
                      <a:endParaRPr lang="pl-PL" sz="18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800"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118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2016</a:t>
                      </a:r>
                      <a:endParaRPr lang="pl-PL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2017</a:t>
                      </a:r>
                      <a:endParaRPr lang="pl-PL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2018</a:t>
                      </a:r>
                      <a:endParaRPr lang="pl-PL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2019</a:t>
                      </a:r>
                      <a:endParaRPr lang="pl-PL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6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2020</a:t>
                      </a:r>
                      <a:endParaRPr lang="pl-PL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6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</a:t>
                      </a:r>
                      <a:endParaRPr lang="pl-PL" sz="130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II</a:t>
                      </a:r>
                      <a:endParaRPr lang="pl-PL" sz="13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3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Rozwój drobnej przedsiębiorczości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975  000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B8B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752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Rozwój wielofunkcyjnej i nowoczesnej infrastruktury turystycznej, sportowo-rekreacyjnej    i kulturalnej oraz miejsc spotkań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600 000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525 000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9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591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Poszerzenie oferty spędzania wolnego czasu oraz akcje informacyjne, edukacyjne i integracyjne, w tym związane z ochroną środowiska i zmianami klimatu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B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613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Wsparcie rozwoju kapitału społecznego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13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400" b="1" dirty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Promocja obszaru i ochrona dziedzictwa lokalnego</a:t>
                      </a:r>
                    </a:p>
                  </a:txBody>
                  <a:tcPr marL="52204" marR="5220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13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550 000</a:t>
                      </a:r>
                      <a:endParaRPr lang="pl-PL" sz="1300" b="1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4B4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3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2204" marR="52204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772816"/>
            <a:ext cx="8229600" cy="17281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b="1" dirty="0">
                <a:latin typeface="Cambria" pitchFamily="18" charset="0"/>
                <a:cs typeface="Times New Roman" pitchFamily="18" charset="0"/>
              </a:rPr>
              <a:t>Przedsięwzięcie 1.1.1 Rozwój drobnej przedsiębiorczości</a:t>
            </a:r>
          </a:p>
          <a:p>
            <a:pPr>
              <a:buNone/>
            </a:pPr>
            <a:endParaRPr lang="pl-PL" sz="2000" b="1" dirty="0">
              <a:latin typeface="Cambria" pitchFamily="18" charset="0"/>
              <a:cs typeface="Times New Roman" pitchFamily="18" charset="0"/>
            </a:endParaRPr>
          </a:p>
          <a:p>
            <a:pPr>
              <a:buNone/>
            </a:pPr>
            <a:endParaRPr lang="pl-PL" sz="2000" b="1" dirty="0">
              <a:latin typeface="Cambria" pitchFamily="18" charset="0"/>
              <a:cs typeface="Times New Roman" pitchFamily="18" charset="0"/>
            </a:endParaRPr>
          </a:p>
          <a:p>
            <a:r>
              <a:rPr lang="pl-PL" sz="2000" b="1" u="sng" dirty="0">
                <a:latin typeface="Cambria" pitchFamily="18" charset="0"/>
                <a:cs typeface="Times New Roman" pitchFamily="18" charset="0"/>
              </a:rPr>
              <a:t>Liczba nowych podmiotów gospodarczych – 300 000 zł ( 6 sztuk)</a:t>
            </a:r>
          </a:p>
          <a:p>
            <a:pPr>
              <a:buNone/>
            </a:pPr>
            <a:endParaRPr lang="pl-PL" b="1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  <a:cs typeface="Times New Roman" pitchFamily="18" charset="0"/>
              </a:rPr>
              <a:t>Limity środków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963390"/>
            <a:ext cx="2304256" cy="18946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pl-PL" sz="2000" dirty="0">
                <a:latin typeface="Cambria" pitchFamily="18" charset="0"/>
                <a:cs typeface="Times New Roman" pitchFamily="18" charset="0"/>
              </a:rPr>
              <a:t>1. osoba fizyczna: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  <a:cs typeface="Times New Roman" pitchFamily="18" charset="0"/>
              </a:rPr>
              <a:t>		a) obywatel państwa członkowskiego UE,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  <a:cs typeface="Times New Roman" pitchFamily="18" charset="0"/>
              </a:rPr>
              <a:t>		b)  pełnoletnia,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  <a:cs typeface="Times New Roman" pitchFamily="18" charset="0"/>
              </a:rPr>
              <a:t>		c) zamieszkała na obszarze objętym LSR.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  <a:cs typeface="Times New Roman" pitchFamily="18" charset="0"/>
              </a:rPr>
              <a:t>Kto może być beneficjentem: 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fotolia_3383852_subscription_xl_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3928" y="3501008"/>
            <a:ext cx="4532177" cy="25556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544616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pl-PL" sz="3300" dirty="0">
                <a:latin typeface="Cambria" pitchFamily="18" charset="0"/>
              </a:rPr>
              <a:t>1) podmiot ubiegający się o jej przyznanie:</a:t>
            </a:r>
          </a:p>
          <a:p>
            <a:pPr>
              <a:buFont typeface="Wingdings" pitchFamily="2" charset="2"/>
              <a:buChar char="q"/>
            </a:pPr>
            <a:r>
              <a:rPr lang="pl-PL" sz="3300" dirty="0">
                <a:latin typeface="Cambria" pitchFamily="18" charset="0"/>
              </a:rPr>
              <a:t> nie podlega ubezpieczeniu społecznemu rolników z mocy ustawy i w pełnym zakresie, chyba że podejmuje działalność gospodarczą sklasyfikowaną w przepisach jako produkcja artykułów spożywczych lub produkcja napojów,</a:t>
            </a:r>
          </a:p>
          <a:p>
            <a:pPr>
              <a:buFont typeface="Wingdings" pitchFamily="2" charset="2"/>
              <a:buChar char="q"/>
            </a:pPr>
            <a:r>
              <a:rPr lang="pl-PL" sz="3300" dirty="0">
                <a:latin typeface="Cambria" pitchFamily="18" charset="0"/>
              </a:rPr>
              <a:t>w okresie 2 lat poprzedzających dzień złożenia wniosku o przyznanie tej pomocy nie wykonywał działalności gospodarczej i nie została mu dotychczas przyznana pomoc na operację w tym zakresie,</a:t>
            </a:r>
          </a:p>
          <a:p>
            <a:pPr>
              <a:buNone/>
            </a:pPr>
            <a:endParaRPr lang="pl-PL" sz="3300" dirty="0">
              <a:latin typeface="Cambria" pitchFamily="18" charset="0"/>
            </a:endParaRPr>
          </a:p>
          <a:p>
            <a:pPr>
              <a:buNone/>
            </a:pPr>
            <a:r>
              <a:rPr lang="pl-PL" sz="3300" dirty="0">
                <a:latin typeface="Cambria" pitchFamily="18" charset="0"/>
              </a:rPr>
              <a:t>2)  operacja zakłada podjęcie we własnym imieniu działalności gospodarczej i jej wykonywanie do dnia, w którym upłynie 2 lata od dnia wypłaty płatności końcowej, oraz:</a:t>
            </a:r>
          </a:p>
          <a:p>
            <a:pPr>
              <a:buNone/>
            </a:pPr>
            <a:r>
              <a:rPr lang="pl-PL" sz="3300" dirty="0">
                <a:latin typeface="Cambria" pitchFamily="18" charset="0"/>
              </a:rPr>
              <a:t>a) zgłoszenie podmiotu ubiegającego się o przyznanie pomocy do ubezpieczenia emerytalnego, ubezpieczeń rentowych i ubezpieczenia wypadkowego na podstawie przepisów o systemie ubezpieczeń społecznych z tytułu wykonywania tej działalności i podleganie tym ubezpieczeniom do dnia, w którym upłynie 2 lata od dnia wypłaty płatności końcowej, lub</a:t>
            </a:r>
          </a:p>
          <a:p>
            <a:pPr>
              <a:buNone/>
            </a:pPr>
            <a:r>
              <a:rPr lang="pl-PL" sz="3300" dirty="0">
                <a:latin typeface="Cambria" pitchFamily="18" charset="0"/>
              </a:rPr>
              <a:t>b) utworzenie co najmniej jednego miejsca pracy w przeliczeniu na pełne etaty średnioroczne, gdy jest to uzasadnione zakresem realizacji operacji, zatrudnienie osoby, dla której zostanie utworzone to miejsce pracy, na podstawie umowy o pracę, a także utrzymanie utworzonych miejsc pracy do dnia, w którym upłynie 2 lata od dnia wypłaty płatności końcowej;</a:t>
            </a:r>
          </a:p>
          <a:p>
            <a:pPr>
              <a:buNone/>
            </a:pPr>
            <a:endParaRPr lang="pl-PL" sz="3000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0"/>
            <a:ext cx="8445624" cy="1143000"/>
          </a:xfrm>
        </p:spPr>
        <p:txBody>
          <a:bodyPr>
            <a:normAutofit/>
          </a:bodyPr>
          <a:lstStyle/>
          <a:p>
            <a:r>
              <a:rPr lang="pl-PL" sz="2000" dirty="0">
                <a:latin typeface="Cambria" pitchFamily="18" charset="0"/>
              </a:rPr>
              <a:t> </a:t>
            </a:r>
            <a:r>
              <a:rPr lang="pl-PL" sz="2000" dirty="0">
                <a:effectLst/>
                <a:latin typeface="Cambria" pitchFamily="18" charset="0"/>
              </a:rPr>
              <a:t>Warunki które musi spełnić podmiot podejmujący działalność gospodarczą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praca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5877272"/>
            <a:ext cx="1199604" cy="856217"/>
          </a:xfrm>
          <a:prstGeom prst="rect">
            <a:avLst/>
          </a:prstGeom>
        </p:spPr>
      </p:pic>
      <p:pic>
        <p:nvPicPr>
          <p:cNvPr id="6" name="Obraz 5" descr="warunki_usług_3-259x2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08566" y="0"/>
            <a:ext cx="1335434" cy="14127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warunki_usług_3-259x2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24328" y="116632"/>
            <a:ext cx="1335434" cy="1412776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pl-PL" sz="2900" dirty="0">
                <a:latin typeface="Cambria" pitchFamily="18" charset="0"/>
              </a:rPr>
              <a:t>3)  </a:t>
            </a:r>
            <a:r>
              <a:rPr lang="pl-PL" sz="2900" u="sng" dirty="0">
                <a:latin typeface="Cambria" pitchFamily="18" charset="0"/>
              </a:rPr>
              <a:t>koszty</a:t>
            </a:r>
            <a:r>
              <a:rPr lang="pl-PL" sz="2900" dirty="0">
                <a:latin typeface="Cambria" pitchFamily="18" charset="0"/>
              </a:rPr>
              <a:t> planowane do poniesienia w ramach operacji:</a:t>
            </a:r>
          </a:p>
          <a:p>
            <a:pPr>
              <a:buFont typeface="Wingdings" pitchFamily="2" charset="2"/>
              <a:buChar char="q"/>
            </a:pPr>
            <a:r>
              <a:rPr lang="pl-PL" sz="2900" dirty="0">
                <a:latin typeface="Cambria" pitchFamily="18" charset="0"/>
              </a:rPr>
              <a:t>mieszczą się w zakresie kosztów, o których mowa w rozporządzeniu,</a:t>
            </a:r>
          </a:p>
          <a:p>
            <a:pPr>
              <a:buFont typeface="Wingdings" pitchFamily="2" charset="2"/>
              <a:buChar char="q"/>
            </a:pPr>
            <a:r>
              <a:rPr lang="pl-PL" sz="2900" dirty="0">
                <a:latin typeface="Cambria" pitchFamily="18" charset="0"/>
              </a:rPr>
              <a:t>nie są kosztami inwestycji polegającej na budowie albo przebudowie liniowych obiektów budowlanych w części dotyczącej realizacji odcinków zlokalizowanych poza obszarem wiejskim objętym LSR;</a:t>
            </a:r>
          </a:p>
          <a:p>
            <a:pPr>
              <a:buNone/>
            </a:pPr>
            <a:endParaRPr lang="pl-PL" sz="2900" dirty="0">
              <a:latin typeface="Cambria" pitchFamily="18" charset="0"/>
            </a:endParaRP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4)</a:t>
            </a:r>
            <a:r>
              <a:rPr lang="pl-PL" sz="2900" u="sng" dirty="0">
                <a:latin typeface="Cambria" pitchFamily="18" charset="0"/>
              </a:rPr>
              <a:t> Biznesplan </a:t>
            </a:r>
            <a:r>
              <a:rPr lang="pl-PL" sz="2900" dirty="0">
                <a:latin typeface="Cambria" pitchFamily="18" charset="0"/>
              </a:rPr>
              <a:t>jest racjonalny i uzasadniony zakresem operacji, w szczególności, jeżeli suma kosztów planowanych do poniesienia w ramach tej operacji, ustalona z uwzględnieniem wartości rynkowej tych kosztów, jest nie niższa niż 70% kwoty, jaką można przyznać na tę operację.</a:t>
            </a:r>
          </a:p>
          <a:p>
            <a:pPr>
              <a:buNone/>
            </a:pPr>
            <a:endParaRPr lang="pl-PL" sz="2900" dirty="0">
              <a:latin typeface="Cambria" pitchFamily="18" charset="0"/>
            </a:endParaRPr>
          </a:p>
          <a:p>
            <a:pPr>
              <a:buNone/>
            </a:pPr>
            <a:r>
              <a:rPr lang="pl-PL" sz="2900" u="sng" dirty="0">
                <a:latin typeface="Cambria" pitchFamily="18" charset="0"/>
              </a:rPr>
              <a:t>	Umowa zawiera ponadto zobowiązanie do osiągnięcia co najmniej 30% zakładanego w biznesplanie ilościowego lub wartościowego poziomu sprzedaży produktów lub usług do dnia, w którym upłynie rok od dnia wypłaty płatności końcowej.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8291264" cy="1143000"/>
          </a:xfrm>
        </p:spPr>
        <p:txBody>
          <a:bodyPr>
            <a:normAutofit/>
          </a:bodyPr>
          <a:lstStyle/>
          <a:p>
            <a:r>
              <a:rPr lang="pl-PL" sz="2400" dirty="0">
                <a:effectLst/>
                <a:latin typeface="Cambria" pitchFamily="18" charset="0"/>
              </a:rPr>
              <a:t>Warunki które musi spełnić podmiot podejmujący działalność gospodarczą</a:t>
            </a:r>
            <a:endParaRPr lang="pl-PL" sz="24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251520" y="1412776"/>
          <a:ext cx="8568952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ambria" pitchFamily="18" charset="0"/>
              </a:rPr>
              <a:t>Warunki które musi spełnić podmiot podejmujący działalność gospodarczą</a:t>
            </a:r>
            <a:endParaRPr lang="pl-PL" sz="2400" dirty="0"/>
          </a:p>
        </p:txBody>
      </p:sp>
      <p:pic>
        <p:nvPicPr>
          <p:cNvPr id="5" name="Obraz 4" descr="warunki_usług_3-259x27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028384" y="0"/>
            <a:ext cx="1115616" cy="1180227"/>
          </a:xfrm>
          <a:prstGeom prst="rect">
            <a:avLst/>
          </a:prstGeom>
        </p:spPr>
      </p:pic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1394280566_by_Xar_inner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-171400"/>
            <a:ext cx="3811281" cy="2808312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36504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pl-PL" sz="14400" b="1" dirty="0">
                <a:latin typeface="Cambria" pitchFamily="18" charset="0"/>
              </a:rPr>
              <a:t>50 tys. zł</a:t>
            </a:r>
          </a:p>
          <a:p>
            <a:pPr algn="ctr">
              <a:buNone/>
            </a:pPr>
            <a:endParaRPr lang="pl-PL" sz="9600" b="1" dirty="0"/>
          </a:p>
          <a:p>
            <a:pPr>
              <a:buNone/>
            </a:pPr>
            <a:r>
              <a:rPr lang="pl-PL" sz="7200" b="1" dirty="0">
                <a:latin typeface="Cambria" pitchFamily="18" charset="0"/>
              </a:rPr>
              <a:t>Wypłacana w dwóch transzach:</a:t>
            </a:r>
          </a:p>
          <a:p>
            <a:pPr algn="ctr">
              <a:buNone/>
            </a:pPr>
            <a:endParaRPr lang="pl-PL" sz="7200" b="1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7200" dirty="0">
                <a:latin typeface="Cambria" pitchFamily="18" charset="0"/>
              </a:rPr>
              <a:t>pierwsza transza pomocy obejmuje 80% kwoty przyznanej pomocy i jest wypłacana, jeżeli beneficjent:</a:t>
            </a:r>
          </a:p>
          <a:p>
            <a:pPr>
              <a:buNone/>
            </a:pPr>
            <a:r>
              <a:rPr lang="pl-PL" sz="7200" dirty="0">
                <a:latin typeface="Cambria" pitchFamily="18" charset="0"/>
              </a:rPr>
              <a:t>a) podjął we własnym imieniu działalność gospodarczą, do której stosuje się przepisy ustawy z dnia 2 lipca 2004 r. o swobodzie działalności gospodarczej,</a:t>
            </a:r>
          </a:p>
          <a:p>
            <a:pPr>
              <a:buNone/>
            </a:pPr>
            <a:r>
              <a:rPr lang="pl-PL" sz="7200" dirty="0">
                <a:latin typeface="Cambria" pitchFamily="18" charset="0"/>
              </a:rPr>
              <a:t>b) zgłosił się do ubezpieczenia społecznego na podstawie przepisów o systemie ubezpieczeń społecznych z tytułu wykonywania działalności, o której mowa w lit. a</a:t>
            </a:r>
          </a:p>
          <a:p>
            <a:pPr>
              <a:buNone/>
            </a:pPr>
            <a:r>
              <a:rPr lang="pl-PL" sz="7200" dirty="0">
                <a:latin typeface="Cambria" pitchFamily="18" charset="0"/>
              </a:rPr>
              <a:t>c) uzyskał pozwolenia, zezwolenia i inne decyzje, w tym ostateczną decyzję o środowiskowych uwarunkowaniach, których uzyskanie jest wymagane przez odrębne przepisy do realizacji inwestycji objętych operacją;</a:t>
            </a:r>
          </a:p>
          <a:p>
            <a:pPr>
              <a:buFont typeface="Wingdings" pitchFamily="2" charset="2"/>
              <a:buChar char="q"/>
            </a:pPr>
            <a:r>
              <a:rPr lang="pl-PL" sz="7200" dirty="0">
                <a:latin typeface="Cambria" pitchFamily="18" charset="0"/>
              </a:rPr>
              <a:t>druga transza pomocy obejmuje 20% kwoty przyznanej pomocy i jest wypłacana, jeżeli operacja została zrealizowana zgodnie z biznesplanem, o którym mowa w § 4 ust. 1 </a:t>
            </a:r>
            <a:r>
              <a:rPr lang="pl-PL" sz="7200" dirty="0" err="1">
                <a:latin typeface="Cambria" pitchFamily="18" charset="0"/>
              </a:rPr>
              <a:t>pkt</a:t>
            </a:r>
            <a:r>
              <a:rPr lang="pl-PL" sz="7200" dirty="0">
                <a:latin typeface="Cambria" pitchFamily="18" charset="0"/>
              </a:rPr>
              <a:t> 5.”,</a:t>
            </a:r>
            <a:endParaRPr lang="pl-PL" sz="7200" b="1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Wysokość wsparcia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179512" y="1196752"/>
            <a:ext cx="8784976" cy="532859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ogólne,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robót budowlanych lub usług,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lub rozwoju oprogramowania komputerowego oraz zakupu patentów, licencji lub wynagrodzeń za przeniesienie autorskich praw majątkowych lub znaków towarowych,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 najmu lub dzierżawy maszyn, wyposażenia lub nieruchomości,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nowych maszyn lub wyposażenia, a w przypadku operacji w zakresie zachowania dziedzictwa kulturowego również używanych maszyn lub wyposażenia, stanowiących eksponaty,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Koszty </a:t>
            </a:r>
            <a:r>
              <a:rPr lang="pl-PL" sz="2800" dirty="0" err="1">
                <a:latin typeface="Cambria" pitchFamily="18" charset="0"/>
              </a:rPr>
              <a:t>kwalifkowalne</a:t>
            </a:r>
            <a:endParaRPr lang="pl-PL" sz="2800" dirty="0">
              <a:latin typeface="Cambria" pitchFamily="18" charset="0"/>
            </a:endParaRP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koszty-kwalifikowal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188640"/>
            <a:ext cx="2411760" cy="241176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koszty-kwalifikowalne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12360" y="116632"/>
            <a:ext cx="1331640" cy="1331640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Autofit/>
          </a:bodyPr>
          <a:lstStyle/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środków transportu, z wyłączeniem zakupu samochodów osobowych przeznaczonych do przewozu mniej niż 8 osób łącznie z kierowcą,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zakupu rzeczy innych niż wymienione w </a:t>
            </a:r>
            <a:r>
              <a:rPr lang="pl-PL" sz="1800" dirty="0" err="1">
                <a:latin typeface="Cambria" pitchFamily="18" charset="0"/>
              </a:rPr>
              <a:t>pkt</a:t>
            </a:r>
            <a:r>
              <a:rPr lang="pl-PL" sz="1800" dirty="0">
                <a:latin typeface="Cambria" pitchFamily="18" charset="0"/>
              </a:rPr>
              <a:t> 5 i 6, w tym materiałów,</a:t>
            </a:r>
          </a:p>
          <a:p>
            <a:pPr>
              <a:buFont typeface="Wingdings" pitchFamily="2" charset="2"/>
              <a:buChar char="q"/>
            </a:pPr>
            <a:endParaRPr lang="pl-PL" sz="1800" dirty="0">
              <a:latin typeface="Cambria" pitchFamily="18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wynagrodzenia i innych świadczeń, o których mowa w Kodeksie pracy ( tylko przy inkubatorach!!),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podatku od towarów i usług (VAT), </a:t>
            </a:r>
          </a:p>
          <a:p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– które są uzasadnione zakresem operacji, niezbędne do osiągnięcia jej celu oraz racjonalne.</a:t>
            </a:r>
          </a:p>
          <a:p>
            <a:pPr algn="ctr">
              <a:buNone/>
            </a:pPr>
            <a:endParaRPr lang="pl-PL" sz="18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1800" b="1" u="sng" dirty="0">
                <a:latin typeface="Cambria" pitchFamily="18" charset="0"/>
              </a:rPr>
              <a:t>Koszty kwalifikowalne podlegają refundacji w pełnej wysokości jeśli zostały poniesione od dnia, w którym została zawarta  umowa, a w przypadku kosztów ogólnych – od dnia 1 stycznia 2014r</a:t>
            </a:r>
            <a:r>
              <a:rPr lang="pl-PL" sz="1800" b="1" u="sng" dirty="0"/>
              <a:t>.</a:t>
            </a:r>
          </a:p>
          <a:p>
            <a:pPr>
              <a:buNone/>
            </a:pPr>
            <a:r>
              <a:rPr lang="pl-PL" sz="1800" dirty="0"/>
              <a:t>`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5554960" cy="274042"/>
          </a:xfrm>
        </p:spPr>
        <p:txBody>
          <a:bodyPr>
            <a:noAutofit/>
          </a:bodyPr>
          <a:lstStyle/>
          <a:p>
            <a:r>
              <a:rPr lang="pl-PL" sz="3600" dirty="0">
                <a:latin typeface="Cambria" pitchFamily="18" charset="0"/>
              </a:rPr>
              <a:t>Koszty </a:t>
            </a:r>
            <a:r>
              <a:rPr lang="pl-PL" sz="3600" dirty="0" err="1">
                <a:latin typeface="Cambria" pitchFamily="18" charset="0"/>
              </a:rPr>
              <a:t>kwalifkowalne</a:t>
            </a:r>
            <a:endParaRPr lang="pl-PL" sz="36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dirty="0">
                <a:latin typeface="Cambria" pitchFamily="18" charset="0"/>
              </a:rPr>
              <a:t>Umowa przyznanie pomocy zobowiązuje do: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przechowywania dokumentów związanych z przyznaną pomocą do dnia, w którym upłynie 5 lat od dnia wypłaty płatności końcowej;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uwzględniania wszystkich transakcji związanych z operacją w oddzielnym systemie rachunkowości albo wykorzystywania do ich identyfikacji odpowiedniego kodu rachunkowego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latin typeface="Cambria" pitchFamily="18" charset="0"/>
              </a:rPr>
              <a:t>Ważne ! </a:t>
            </a:r>
            <a:br>
              <a:rPr lang="pl-PL" dirty="0"/>
            </a:br>
            <a:endParaRPr lang="pl-PL" dirty="0"/>
          </a:p>
        </p:txBody>
      </p:sp>
      <p:pic>
        <p:nvPicPr>
          <p:cNvPr id="4" name="Obraz 3" descr="uwa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4149080"/>
            <a:ext cx="2151682" cy="214211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2636912"/>
            <a:ext cx="5184576" cy="1412776"/>
          </a:xfrm>
        </p:spPr>
        <p:txBody>
          <a:bodyPr>
            <a:noAutofit/>
          </a:bodyPr>
          <a:lstStyle/>
          <a:p>
            <a:pPr algn="ctr"/>
            <a:r>
              <a:rPr lang="pl-PL" sz="2800" dirty="0">
                <a:latin typeface="Cambria" pitchFamily="18" charset="0"/>
                <a:cs typeface="Times New Roman" pitchFamily="18" charset="0"/>
              </a:rPr>
              <a:t>Podstawowe informacje dotyczące składania, rozpatrywania oraz wypełniania wniosków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 flipV="1">
            <a:off x="683568" y="7053808"/>
            <a:ext cx="7854696" cy="47600"/>
          </a:xfrm>
        </p:spPr>
        <p:txBody>
          <a:bodyPr>
            <a:normAutofit fontScale="25000" lnSpcReduction="20000"/>
          </a:bodyPr>
          <a:lstStyle/>
          <a:p>
            <a:endParaRPr lang="pl-PL" dirty="0"/>
          </a:p>
        </p:txBody>
      </p:sp>
      <p:pic>
        <p:nvPicPr>
          <p:cNvPr id="4" name="Obraz 3" descr="dgdf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764704"/>
            <a:ext cx="3312368" cy="4486225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479634" y="-987112"/>
            <a:ext cx="184730" cy="2431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l-PL" sz="800" dirty="0">
              <a:solidFill>
                <a:srgbClr val="545454"/>
              </a:solidFill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sz="800" b="0" i="0" u="none" strike="noStrike" cap="none" normalizeH="0" baseline="0" dirty="0">
              <a:ln>
                <a:noFill/>
              </a:ln>
              <a:solidFill>
                <a:srgbClr val="545454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</p:txBody>
      </p:sp>
      <p:pic>
        <p:nvPicPr>
          <p:cNvPr id="34819" name="Obraz 1" descr="logo leader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188640"/>
            <a:ext cx="561975" cy="555625"/>
          </a:xfrm>
          <a:prstGeom prst="rect">
            <a:avLst/>
          </a:prstGeom>
          <a:noFill/>
        </p:spPr>
      </p:pic>
      <p:pic>
        <p:nvPicPr>
          <p:cNvPr id="34817" name="Obraz 4" descr="Logo - GP - Samo 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188640"/>
            <a:ext cx="885825" cy="574675"/>
          </a:xfrm>
          <a:prstGeom prst="rect">
            <a:avLst/>
          </a:prstGeom>
          <a:noFill/>
        </p:spPr>
      </p:pic>
      <p:pic>
        <p:nvPicPr>
          <p:cNvPr id="34818" name="Picture 2" descr="PROW 2014-202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52" y="116632"/>
            <a:ext cx="1047750" cy="668338"/>
          </a:xfrm>
          <a:prstGeom prst="rect">
            <a:avLst/>
          </a:prstGeom>
          <a:noFill/>
        </p:spPr>
      </p:pic>
      <p:pic>
        <p:nvPicPr>
          <p:cNvPr id="34820" name="Obraz 70" descr="U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188640"/>
            <a:ext cx="817563" cy="552450"/>
          </a:xfrm>
          <a:prstGeom prst="rect">
            <a:avLst/>
          </a:prstGeom>
          <a:noFill/>
        </p:spPr>
      </p:pic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395536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/>
          </a:p>
        </p:txBody>
      </p:sp>
      <p:sp>
        <p:nvSpPr>
          <p:cNvPr id="34822" name="Rectangle 6"/>
          <p:cNvSpPr>
            <a:spLocks noChangeArrowheads="1"/>
          </p:cNvSpPr>
          <p:nvPr/>
        </p:nvSpPr>
        <p:spPr bwMode="auto">
          <a:xfrm>
            <a:off x="1691680" y="-61555"/>
            <a:ext cx="6256975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br>
              <a:rPr kumimoji="0" lang="pl-PL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                                              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lang="pl-PL" sz="800" dirty="0"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  <a:ea typeface="Calibri" pitchFamily="34" charset="0"/>
              <a:cs typeface="Tahoma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 „Europejski Fundusz Rolny na rzecz Rozwoju Obszarów Wiejskich: Europa inwestująca w obszary wiejskie”.</a:t>
            </a:r>
            <a:endParaRPr kumimoji="0" lang="pl-PL" sz="9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027238" algn="l"/>
              </a:tabLst>
            </a:pPr>
            <a:endParaRPr kumimoji="0" 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0" y="6398568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Instytucja Zarządzająca PROW 2014-2020 – Minister Rolnictwa i Rozwoju Wsi.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Calibri" pitchFamily="34" charset="0"/>
                <a:cs typeface="Tahoma" pitchFamily="34" charset="0"/>
              </a:rPr>
              <a:t>Materiał opracowany przez Lokalną Grupę Działania „Górna Prosna” ,współfinansowany jest ze środków Unii Europejskiej w ramach działania "Wsparcie dla rozwoju lokalnego w ramach inicjatywy LEADER" PROW 2014-2020.</a:t>
            </a:r>
            <a:endParaRPr kumimoji="0" lang="pl-PL" sz="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4" name="Obraz 13" descr="UE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884368" y="1916832"/>
            <a:ext cx="467544" cy="312765"/>
          </a:xfrm>
          <a:prstGeom prst="rect">
            <a:avLst/>
          </a:prstGeom>
        </p:spPr>
      </p:pic>
      <p:pic>
        <p:nvPicPr>
          <p:cNvPr id="15" name="Obraz 14" descr="U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164288" y="2132856"/>
            <a:ext cx="323528" cy="21642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Non-Compete-Agreement-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116632"/>
            <a:ext cx="2987824" cy="1563939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628800"/>
            <a:ext cx="8147248" cy="4179919"/>
          </a:xfrm>
        </p:spPr>
        <p:txBody>
          <a:bodyPr>
            <a:normAutofit fontScale="77500" lnSpcReduction="20000"/>
          </a:bodyPr>
          <a:lstStyle/>
          <a:p>
            <a:endParaRPr lang="pl-PL" dirty="0"/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 	</a:t>
            </a:r>
            <a:r>
              <a:rPr lang="pl-PL" sz="2300" dirty="0">
                <a:latin typeface="Cambria" pitchFamily="18" charset="0"/>
              </a:rPr>
              <a:t>Wniosek sporządza się na formularzu udostępnionym na stronie internetowej </a:t>
            </a:r>
            <a:r>
              <a:rPr lang="pl-PL" sz="2300" dirty="0" err="1">
                <a:latin typeface="Cambria" pitchFamily="18" charset="0"/>
                <a:hlinkClick r:id="rId3"/>
              </a:rPr>
              <a:t>www.gornaprosna.pl</a:t>
            </a:r>
            <a:r>
              <a:rPr lang="pl-PL" sz="2300" dirty="0">
                <a:latin typeface="Cambria" pitchFamily="18" charset="0"/>
              </a:rPr>
              <a:t> </a:t>
            </a:r>
          </a:p>
          <a:p>
            <a:endParaRPr lang="pl-PL" sz="23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300" dirty="0">
                <a:latin typeface="Cambria" pitchFamily="18" charset="0"/>
              </a:rPr>
              <a:t>Zaleca się, aby wniosek został wypełniony elektronicznie                                               i wydrukowany lub wypełniony odręcznie, w sposób czytelny (np. pismem drukowanym) i trwały. </a:t>
            </a:r>
          </a:p>
          <a:p>
            <a:pPr>
              <a:buFont typeface="Wingdings" pitchFamily="2" charset="2"/>
              <a:buChar char="q"/>
            </a:pPr>
            <a:endParaRPr lang="pl-PL" sz="23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300" dirty="0">
                <a:latin typeface="Cambria" pitchFamily="18" charset="0"/>
              </a:rPr>
              <a:t>Podmiot ubiegający się o przyznanie pomocy wypełnia czytelnie białe pola wniosku. Wniosek w części A wypełniany jest przez LGD, która dokonuje wyboru operacji do finansowania.</a:t>
            </a:r>
          </a:p>
          <a:p>
            <a:pPr>
              <a:buNone/>
            </a:pPr>
            <a:endParaRPr lang="pl-PL" sz="23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300" dirty="0">
                <a:latin typeface="Cambria" pitchFamily="18" charset="0"/>
              </a:rPr>
              <a:t>W sytuacji, kiedy dane pole we wniosku nie dotyczy podmiotu ubiegającego się o przyznanie pomocy - należy wstawić kreskę, a w przypadku danych liczbowych należy wstawić wartość „0,00”, chyba, że w instrukcji podano inaczej. </a:t>
            </a:r>
          </a:p>
          <a:p>
            <a:pPr>
              <a:buFont typeface="Wingdings" pitchFamily="2" charset="2"/>
              <a:buChar char="q"/>
            </a:pPr>
            <a:endParaRPr lang="pl-PL" dirty="0"/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8229600" cy="114300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Gdzie znaleźć i jak wypełnić?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194042"/>
            <a:ext cx="1043608" cy="66395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3528" y="1481328"/>
            <a:ext cx="8363272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Wniosek o przyznanie pomocy – wersja wopp_19.2_P/2z</a:t>
            </a:r>
          </a:p>
          <a:p>
            <a:pPr>
              <a:buFont typeface="Wingdings" pitchFamily="2" charset="2"/>
              <a:buChar char="q"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Instrukcja wypełniania wniosku - wersja IW_WoPP_19.2_P/2z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Jakie dokumenty?</a:t>
            </a:r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093296"/>
            <a:ext cx="1043608" cy="663958"/>
          </a:xfrm>
          <a:prstGeom prst="rect">
            <a:avLst/>
          </a:prstGeom>
        </p:spPr>
      </p:pic>
      <p:pic>
        <p:nvPicPr>
          <p:cNvPr id="7" name="Obraz 6" descr="gi-lis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2924944"/>
            <a:ext cx="4075930" cy="366290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340768"/>
            <a:ext cx="8219256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000" b="1" dirty="0">
                <a:latin typeface="Cambria" pitchFamily="18" charset="0"/>
              </a:rPr>
              <a:t>Termin składania wniosków: </a:t>
            </a:r>
          </a:p>
          <a:p>
            <a:pPr>
              <a:buNone/>
            </a:pPr>
            <a:endParaRPr lang="pl-PL" sz="2000" b="1" dirty="0">
              <a:latin typeface="Cambria" pitchFamily="18" charset="0"/>
            </a:endParaRPr>
          </a:p>
          <a:p>
            <a:pPr>
              <a:buNone/>
            </a:pPr>
            <a:r>
              <a:rPr lang="pl-PL" sz="3200" b="1" dirty="0">
                <a:latin typeface="Cambria" pitchFamily="18" charset="0"/>
              </a:rPr>
              <a:t>08.11.2016 r. – 21.11.2016 r.</a:t>
            </a:r>
          </a:p>
          <a:p>
            <a:pPr algn="ctr">
              <a:buNone/>
            </a:pPr>
            <a:endParaRPr lang="pl-PL" sz="2000" b="1" dirty="0">
              <a:latin typeface="Cambria" pitchFamily="18" charset="0"/>
            </a:endParaRPr>
          </a:p>
          <a:p>
            <a:pPr>
              <a:buNone/>
            </a:pPr>
            <a:r>
              <a:rPr lang="pl-PL" sz="2000" b="1" dirty="0">
                <a:latin typeface="Cambria" pitchFamily="18" charset="0"/>
              </a:rPr>
              <a:t>Miejsce składania wniosków</a:t>
            </a:r>
            <a:r>
              <a:rPr lang="pl-PL" sz="2000" dirty="0">
                <a:latin typeface="Cambria" pitchFamily="18" charset="0"/>
              </a:rPr>
              <a:t>: 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siedziba LGD w Sternalicach, 46-333 Sternalice,  </a:t>
            </a:r>
            <a:r>
              <a:rPr lang="pl-PL" sz="2000" dirty="0" err="1">
                <a:latin typeface="Cambria" pitchFamily="18" charset="0"/>
              </a:rPr>
              <a:t>Sternalice</a:t>
            </a:r>
            <a:r>
              <a:rPr lang="pl-PL" sz="2000" dirty="0">
                <a:latin typeface="Cambria" pitchFamily="18" charset="0"/>
              </a:rPr>
              <a:t> 81   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(budynek przedszkola),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 dni robocze od poniedziałku do piątku w godzinach: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poniedziałek –piątek 7.30 – 15.30</a:t>
            </a:r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000" b="1" dirty="0">
                <a:latin typeface="Cambria" pitchFamily="18" charset="0"/>
              </a:rPr>
              <a:t>Wnioski należy składać w dwóch egzemplarzach w wersji papierowej i 1 egz. w wersji elektronicznej PDF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507288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Gdzie, kiedy i co złożyć?</a:t>
            </a:r>
          </a:p>
        </p:txBody>
      </p:sp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6" name="Obraz 5" descr="dokumenty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84168" y="404664"/>
            <a:ext cx="2774193" cy="29523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0" y="1484784"/>
            <a:ext cx="8964488" cy="537321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dirty="0">
                <a:latin typeface="Cambria" pitchFamily="18" charset="0"/>
              </a:rPr>
              <a:t>Termin trwania naboru – min. 14 dni</a:t>
            </a:r>
          </a:p>
          <a:p>
            <a:pPr>
              <a:buNone/>
            </a:pPr>
            <a:r>
              <a:rPr lang="pl-PL" dirty="0">
                <a:latin typeface="Cambria" pitchFamily="18" charset="0"/>
              </a:rPr>
              <a:t>Ocena zgodności operacji z LSR – 45 dni</a:t>
            </a:r>
          </a:p>
          <a:p>
            <a:pPr>
              <a:buNone/>
            </a:pPr>
            <a:r>
              <a:rPr lang="pl-PL" dirty="0">
                <a:latin typeface="Cambria" pitchFamily="18" charset="0"/>
              </a:rPr>
              <a:t>Przekazanie dokumentów do UMWO – 7 dni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sz="3300" dirty="0">
              <a:latin typeface="Cambria" pitchFamily="18" charset="0"/>
            </a:endParaRPr>
          </a:p>
          <a:p>
            <a:pPr>
              <a:buNone/>
            </a:pPr>
            <a:r>
              <a:rPr lang="pl-PL" sz="3300" dirty="0">
                <a:latin typeface="Cambria" pitchFamily="18" charset="0"/>
              </a:rPr>
              <a:t>3 miesiące dni UMWO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endParaRPr lang="pl-PL" dirty="0"/>
          </a:p>
          <a:p>
            <a:pPr algn="r">
              <a:buNone/>
            </a:pPr>
            <a:r>
              <a:rPr lang="pl-PL" sz="3600" dirty="0">
                <a:latin typeface="Cambria" pitchFamily="18" charset="0"/>
              </a:rPr>
              <a:t>minimum 5 miesięcy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274638"/>
            <a:ext cx="8352928" cy="106613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Terminy rozpatrywania wniosku</a:t>
            </a:r>
          </a:p>
        </p:txBody>
      </p:sp>
      <p:pic>
        <p:nvPicPr>
          <p:cNvPr id="5" name="Obraz 4" descr="termi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96136" y="3861048"/>
            <a:ext cx="2533650" cy="1800225"/>
          </a:xfrm>
          <a:prstGeom prst="rect">
            <a:avLst/>
          </a:prstGeom>
        </p:spPr>
      </p:pic>
      <p:pic>
        <p:nvPicPr>
          <p:cNvPr id="6" name="Obraz 5" descr="HERB-OPOLSKIE bez tł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91880" y="2996952"/>
            <a:ext cx="1511028" cy="1755671"/>
          </a:xfrm>
          <a:prstGeom prst="rect">
            <a:avLst/>
          </a:prstGeom>
        </p:spPr>
      </p:pic>
      <p:pic>
        <p:nvPicPr>
          <p:cNvPr id="7" name="Obraz 6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1340768"/>
            <a:ext cx="2483768" cy="1580208"/>
          </a:xfrm>
          <a:prstGeom prst="rect">
            <a:avLst/>
          </a:prstGeom>
        </p:spPr>
      </p:pic>
      <p:pic>
        <p:nvPicPr>
          <p:cNvPr id="8" name="Obraz 7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74664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4000" b="1" dirty="0"/>
          </a:p>
          <a:p>
            <a:pPr algn="ctr">
              <a:buNone/>
            </a:pPr>
            <a:r>
              <a:rPr lang="pl-PL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Informacje pomocne w trakcie wypełniania wniosku</a:t>
            </a:r>
          </a:p>
          <a:p>
            <a:pPr algn="ctr">
              <a:buNone/>
            </a:pPr>
            <a:endParaRPr lang="pl-PL" sz="4000" b="1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010792"/>
            <a:ext cx="1331640" cy="847208"/>
          </a:xfrm>
          <a:prstGeom prst="rect">
            <a:avLst/>
          </a:prstGeom>
        </p:spPr>
      </p:pic>
      <p:pic>
        <p:nvPicPr>
          <p:cNvPr id="5" name="Obraz 4" descr="differentiated Instruc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11760" y="2564904"/>
            <a:ext cx="4459560" cy="298790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2492896"/>
            <a:ext cx="8219256" cy="3514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l-PL" sz="2400" dirty="0">
                <a:latin typeface="Cambria" pitchFamily="18" charset="0"/>
              </a:rPr>
              <a:t>	Wnioskodawca przez złożeniem wniosku ma możliwość korzystania z doradztwa LGD. 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400" dirty="0">
                <a:latin typeface="Cambria" pitchFamily="18" charset="0"/>
              </a:rPr>
              <a:t>	Wniosek konsultowany z biurem LGD będzie dodatkowo punktowany !!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476672"/>
            <a:ext cx="6192688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Korzystanie z usług doradczych LGD</a:t>
            </a:r>
          </a:p>
        </p:txBody>
      </p:sp>
      <p:pic>
        <p:nvPicPr>
          <p:cNvPr id="4" name="Obraz 3" descr="doradztwo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28184" y="188640"/>
            <a:ext cx="2716301" cy="201622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784976" cy="1152128"/>
          </a:xfrm>
        </p:spPr>
        <p:txBody>
          <a:bodyPr>
            <a:normAutofit/>
          </a:bodyPr>
          <a:lstStyle/>
          <a:p>
            <a:r>
              <a:rPr lang="pl-PL" sz="2800" b="1" dirty="0">
                <a:latin typeface="Cambria" pitchFamily="18" charset="0"/>
              </a:rPr>
              <a:t>Uzasadnienie zgodności z celami LSR i kryteriami wyboru operacji przez LGD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0" y="980728"/>
            <a:ext cx="9036496" cy="520519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1800" dirty="0"/>
          </a:p>
          <a:p>
            <a:pPr algn="ctr">
              <a:buNone/>
            </a:pPr>
            <a:endParaRPr lang="pl-PL" sz="1800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Należy krótko uzasadnić zgodność operacji z celami LSR i kryteriami wyboru operacji  przez LGD.</a:t>
            </a:r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just">
              <a:buNone/>
            </a:pPr>
            <a:r>
              <a:rPr lang="pl-PL" sz="2000" dirty="0">
                <a:latin typeface="Cambria" pitchFamily="18" charset="0"/>
              </a:rPr>
              <a:t>	Należy wskazać jakie cele, przedsięwzięcia oraz wskaźniki przyjęte w lokalnej strategii rozwoju będą realizowane w ramach małego projektu oraz przedstawić uzasadnienie potrzeby realizacji tego właśnie projektu a także należy wykazać zgodność projektu z określonymi przez LGD kryteriami wyboru operacji. Najważniejsze jest wskazanie w jakim stopniu realizacja operacji przyczyni się do realizacji celów określonych w LSR.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8522" y="4869160"/>
            <a:ext cx="5365478" cy="178619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323528" y="1340768"/>
          <a:ext cx="8568952" cy="5284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44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844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0080">
                <a:tc gridSpan="2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lt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Cel ogólny 1 Zrównoważony rozwój obszaru sprzyjający ograniczeniu migracji mieszkańców z terenu LGD</a:t>
                      </a:r>
                      <a:endParaRPr lang="pl-PL" sz="1800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72">
                <a:tc gridSpan="2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Razem cel szczegółowy 1.1.</a:t>
                      </a:r>
                      <a:r>
                        <a:rPr kumimoji="0" lang="pl-PL" sz="1800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 Wzrost aktywności gospodarczej i zwiększenie możliwości podejmowania pracy</a:t>
                      </a:r>
                      <a:endParaRPr lang="pl-PL" sz="1800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54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latin typeface="Cambria"/>
                          <a:ea typeface="Calibri"/>
                          <a:cs typeface="Arial"/>
                        </a:rPr>
                        <a:t>Przedsięwzięcie 1.1.1. Rozwój drobnej przedsiębiorczości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ułatwienie dostępu do rynku pracy,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ograniczenie ukrytego bezrobocia,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tworzenie pozarolniczych miejsc pracy na obszarach </a:t>
                      </a:r>
                      <a:r>
                        <a:rPr lang="pl-PL" sz="1600" dirty="0" err="1">
                          <a:latin typeface="Cambria"/>
                          <a:ea typeface="Calibri"/>
                          <a:cs typeface="Arial"/>
                        </a:rPr>
                        <a:t>wiejskich</a:t>
                      </a: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tworzenie nowych podmiotów gospodarczych oraz rozwój istniejących firm, 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- działania wykorzystujące lokalne zasoby przyrodnicze czy kulturowe dla rozwoju turystyki</a:t>
                      </a:r>
                      <a:r>
                        <a:rPr lang="pl-PL" sz="1400" dirty="0">
                          <a:latin typeface="Cambria"/>
                          <a:ea typeface="Calibri"/>
                          <a:cs typeface="Arial"/>
                        </a:rPr>
                        <a:t>,</a:t>
                      </a:r>
                      <a:endParaRPr lang="pl-PL" sz="1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latin typeface="Cambria"/>
                          <a:ea typeface="Calibri"/>
                          <a:cs typeface="Arial"/>
                        </a:rPr>
                        <a:t>Wskaźniki rezultatu: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utworzonych miejsc pracy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nowych miejsc pracy utworzonych przez podmioty ekonomii społecznej lub w ramach rozpoczęcia działalności gospodarczej przez osoby z grup defaworyzowanych na rynku pracy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15000"/>
                        </a:lnSpc>
                        <a:spcAft>
                          <a:spcPts val="100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operacji, w których zastosowano rozwiązania innowacyjne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l-PL" sz="1600" b="1" dirty="0">
                          <a:latin typeface="Cambria"/>
                          <a:ea typeface="Calibri"/>
                          <a:cs typeface="Arial"/>
                        </a:rPr>
                        <a:t>Wskaźniki produktu:</a:t>
                      </a:r>
                      <a:endParaRPr lang="pl-PL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pl-PL" sz="1600" dirty="0">
                          <a:latin typeface="Cambria"/>
                          <a:ea typeface="Calibri"/>
                          <a:cs typeface="Arial"/>
                        </a:rPr>
                        <a:t>Liczba nowych podmiotów gospodarczych</a:t>
                      </a:r>
                    </a:p>
                    <a:p>
                      <a:pPr marL="342900" lvl="0" indent="-342900" algn="l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kumimoji="0" lang="pl-PL" sz="1600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Liczba wspartych podmiotów gospodarczych</a:t>
                      </a:r>
                      <a:endParaRPr lang="pl-PL" sz="1600" dirty="0">
                        <a:latin typeface="Cambria" pitchFamily="18" charset="0"/>
                        <a:ea typeface="Calibri"/>
                        <a:cs typeface="Times New Roman"/>
                      </a:endParaRPr>
                    </a:p>
                  </a:txBody>
                  <a:tcPr marL="89535" marR="8953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Uzasadnienie zgodności z celami LSR i kryteriami wyboru operacji przez LGD</a:t>
            </a:r>
            <a:endParaRPr lang="pl-PL" sz="28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404664"/>
            <a:ext cx="8784976" cy="720080"/>
          </a:xfrm>
        </p:spPr>
        <p:txBody>
          <a:bodyPr>
            <a:noAutofit/>
          </a:bodyPr>
          <a:lstStyle/>
          <a:p>
            <a:r>
              <a:rPr lang="pl-PL" sz="2400" b="1" dirty="0">
                <a:latin typeface="Cambria" pitchFamily="18" charset="0"/>
              </a:rPr>
              <a:t>Uzasadnienie zgodności z celami LSR i kryteriami wyboru operacji przez LGD - 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0" y="1268760"/>
            <a:ext cx="9036496" cy="520519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1800" dirty="0"/>
          </a:p>
          <a:p>
            <a:pPr>
              <a:buNone/>
            </a:pPr>
            <a:endParaRPr lang="pl-PL" sz="1800" dirty="0"/>
          </a:p>
          <a:p>
            <a:pPr>
              <a:buNone/>
            </a:pPr>
            <a:br>
              <a:rPr lang="pl-PL" sz="1800" dirty="0">
                <a:latin typeface="Cambria" pitchFamily="18" charset="0"/>
              </a:rPr>
            </a:br>
            <a:r>
              <a:rPr lang="pl-PL" sz="2000" dirty="0">
                <a:latin typeface="Cambria" pitchFamily="18" charset="0"/>
              </a:rPr>
              <a:t>W przypadku operacji, która polega na podjęciu działalności gospodarczej należy w uzasadnieniu zawrzeć informacje odnoszące się do celów zawartych w LSR (tj. rozwój drobnej przedsiębiorczości) oraz wskaźników tj. liczby nowych podmiotów gospodarczych (wskaźnik produktu w LSR), liczby utworzonych miejsc pracy (wskaźnik rezultatu w LSR), itd. 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u="sng" dirty="0">
                <a:latin typeface="Cambria" pitchFamily="18" charset="0"/>
              </a:rPr>
              <a:t>	Opis zawarty w tym polu będzie wykorzystany przez LGD podczas oceny projektu pod kątem zgodności z LSR oraz kryteriami wyboru</a:t>
            </a:r>
            <a:r>
              <a:rPr lang="pl-PL" sz="1800" u="sng" dirty="0">
                <a:latin typeface="Cambria" pitchFamily="18" charset="0"/>
              </a:rPr>
              <a:t>. 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5157192"/>
            <a:ext cx="4283968" cy="142615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452596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zwięzły,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odzwierciedlający zakres i rodzaj planowanego przedsięwzięcia,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400" i="1" dirty="0">
                <a:latin typeface="Cambria" pitchFamily="18" charset="0"/>
              </a:rPr>
              <a:t>np. „Sklep spożywczo-przemysłowy  KAJA”</a:t>
            </a:r>
          </a:p>
          <a:p>
            <a:pPr>
              <a:buNone/>
            </a:pPr>
            <a:r>
              <a:rPr lang="pl-PL" sz="2400" i="1" dirty="0">
                <a:latin typeface="Cambria" pitchFamily="18" charset="0"/>
              </a:rPr>
              <a:t>	   „ Firma </a:t>
            </a:r>
            <a:r>
              <a:rPr lang="pl-PL" sz="2400" i="1" dirty="0" err="1">
                <a:latin typeface="Cambria" pitchFamily="18" charset="0"/>
              </a:rPr>
              <a:t>DRUK-MED</a:t>
            </a:r>
            <a:r>
              <a:rPr lang="pl-PL" sz="2400" i="1" dirty="0">
                <a:latin typeface="Cambria" pitchFamily="18" charset="0"/>
              </a:rPr>
              <a:t>”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Tytuł 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2565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zwięzły,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umożliwiający weryfikację planowanych do osiągnięcia  celów w odniesieniu do zakładanych rezultatów,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Należy krótko opisać zakres z zestawienia rzeczowo-finansowego,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000" i="1" dirty="0">
                <a:latin typeface="Cambria" pitchFamily="18" charset="0"/>
              </a:rPr>
              <a:t>np. Operacja będzie polegać na podjęciu we własnym imieniu działalności gospodarczej polegającej na otwarciu sklepu spożywczo-przemysłowego. Sklep  będzie umiejscowiony w Sternalicach…….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Opis</a:t>
            </a:r>
            <a:b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280920" cy="562074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Zakres operacji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323528" y="1124744"/>
            <a:ext cx="8064896" cy="561662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Planując realizację operacji należy mieć na uwadze, że operacja powinna stanowić zamkniętą całość, a nie część większej inwestycji, sztucznie wyodrębnioną w celu uzyskania wyższej kwoty pomocy.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Dopuszcza się zaznaczenie kilku zakresów operacji ale muszą być one ze sobą powiązane i prowadzić do osiągnięcia celu.</a:t>
            </a: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1800" dirty="0">
                <a:latin typeface="Cambria" pitchFamily="18" charset="0"/>
              </a:rPr>
              <a:t>Zakres operacji musi wskazywać na związek z zakresem działalności wnioskodawcy.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r>
              <a:rPr lang="pl-PL" sz="2400" u="sng" dirty="0">
                <a:latin typeface="Cambria" pitchFamily="18" charset="0"/>
              </a:rPr>
              <a:t>W przypadku podejmowania </a:t>
            </a:r>
          </a:p>
          <a:p>
            <a:pPr>
              <a:buNone/>
            </a:pPr>
            <a:r>
              <a:rPr lang="pl-PL" sz="2400" u="sng" dirty="0">
                <a:latin typeface="Cambria" pitchFamily="18" charset="0"/>
              </a:rPr>
              <a:t>działalności gospodarczej</a:t>
            </a:r>
          </a:p>
          <a:p>
            <a:pPr>
              <a:buNone/>
            </a:pPr>
            <a:r>
              <a:rPr lang="pl-PL" sz="2400" u="sng" dirty="0">
                <a:latin typeface="Cambria" pitchFamily="18" charset="0"/>
              </a:rPr>
              <a:t> pole wypełnione </a:t>
            </a:r>
          </a:p>
          <a:p>
            <a:pPr>
              <a:buNone/>
            </a:pPr>
            <a:r>
              <a:rPr lang="pl-PL" sz="2400" u="sng" dirty="0">
                <a:latin typeface="Cambria" pitchFamily="18" charset="0"/>
              </a:rPr>
              <a:t>automatycznie</a:t>
            </a:r>
          </a:p>
          <a:p>
            <a:pPr algn="ctr">
              <a:buNone/>
            </a:pP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5" name="Obraz 4" descr="firma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4077072"/>
            <a:ext cx="3240360" cy="243027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3555504" cy="458688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>
                <a:latin typeface="Cambria" pitchFamily="18" charset="0"/>
              </a:rPr>
              <a:t>Cele operacji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908720"/>
            <a:ext cx="8884096" cy="5760640"/>
          </a:xfrm>
        </p:spPr>
        <p:txBody>
          <a:bodyPr>
            <a:noAutofit/>
          </a:bodyPr>
          <a:lstStyle/>
          <a:p>
            <a:endParaRPr lang="pl-PL" sz="1100" dirty="0"/>
          </a:p>
          <a:p>
            <a:pPr>
              <a:buNone/>
            </a:pPr>
            <a:r>
              <a:rPr lang="pl-PL" sz="2000" b="1" dirty="0">
                <a:latin typeface="Cambria" pitchFamily="18" charset="0"/>
              </a:rPr>
              <a:t>	</a:t>
            </a:r>
            <a:r>
              <a:rPr lang="pl-PL" sz="2000" dirty="0">
                <a:latin typeface="Cambria" pitchFamily="18" charset="0"/>
              </a:rPr>
              <a:t>Należy szczegółowo określić cel, jaki stawia sobie Wnioskodawca przystępując do realizacji operacji, z którego wynikać będzie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wpływ na osiągnięcie celów określonych w Programie </a:t>
            </a:r>
            <a:r>
              <a:rPr lang="pl-PL" sz="2000" i="1" dirty="0">
                <a:latin typeface="Cambria" pitchFamily="18" charset="0"/>
              </a:rPr>
              <a:t>(jakie </a:t>
            </a:r>
          </a:p>
          <a:p>
            <a:pPr>
              <a:buNone/>
            </a:pPr>
            <a:r>
              <a:rPr lang="pl-PL" sz="2000" i="1" dirty="0">
                <a:latin typeface="Cambria" pitchFamily="18" charset="0"/>
              </a:rPr>
              <a:t>	efekty Wnioskodawca zamierza osiągnąć poprzez realizację tej operacji)</a:t>
            </a:r>
            <a:r>
              <a:rPr lang="pl-PL" sz="2000" dirty="0">
                <a:latin typeface="Cambria" pitchFamily="18" charset="0"/>
              </a:rPr>
              <a:t>. 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Planowany cel operacji powinien być zgodny z celami określonymi                  w LSR LGD „Górna Prosna” (a dokładniej z celem ogłoszonym                             w naborze).</a:t>
            </a:r>
          </a:p>
          <a:p>
            <a:pPr algn="ctr">
              <a:buNone/>
            </a:pPr>
            <a:endParaRPr lang="pl-PL" sz="1100" b="1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14A009-5112-479E-9A92-3E7168DD885F}" type="slidenum">
              <a:rPr lang="pl-PL" smtClean="0"/>
              <a:pPr>
                <a:defRPr/>
              </a:pPr>
              <a:t>30</a:t>
            </a:fld>
            <a:endParaRPr lang="pl-PL"/>
          </a:p>
        </p:txBody>
      </p:sp>
      <p:pic>
        <p:nvPicPr>
          <p:cNvPr id="7" name="Obraz 6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  <p:pic>
        <p:nvPicPr>
          <p:cNvPr id="8" name="Obraz 7" descr="Ce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3573016"/>
            <a:ext cx="3851920" cy="2885222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</p:nvPr>
        </p:nvGraphicFramePr>
        <p:xfrm>
          <a:off x="251520" y="1481138"/>
          <a:ext cx="843528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7776864" cy="778098"/>
          </a:xfrm>
        </p:spPr>
        <p:txBody>
          <a:bodyPr/>
          <a:lstStyle/>
          <a:p>
            <a:r>
              <a:rPr lang="pl-PL" sz="4400" dirty="0">
                <a:latin typeface="Cambria" pitchFamily="18" charset="0"/>
              </a:rPr>
              <a:t>Cele operacji</a:t>
            </a:r>
            <a:endParaRPr lang="pl-PL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C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92080" y="3861048"/>
            <a:ext cx="3528392" cy="2642889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0" y="260648"/>
            <a:ext cx="5796136" cy="458688"/>
          </a:xfrm>
        </p:spPr>
        <p:txBody>
          <a:bodyPr>
            <a:noAutofit/>
          </a:bodyPr>
          <a:lstStyle/>
          <a:p>
            <a:pPr algn="ctr"/>
            <a:r>
              <a:rPr lang="pl-PL" sz="4000" b="1" dirty="0">
                <a:latin typeface="Cambria" pitchFamily="18" charset="0"/>
              </a:rPr>
              <a:t>Cele operacji - przykład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268760"/>
            <a:ext cx="8280920" cy="5400600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pl-PL" sz="1600" b="1" dirty="0">
              <a:latin typeface="Cambria" pitchFamily="18" charset="0"/>
            </a:endParaRPr>
          </a:p>
          <a:p>
            <a:pPr>
              <a:buNone/>
            </a:pPr>
            <a:endParaRPr lang="pl-PL" sz="1800" dirty="0">
              <a:latin typeface="Cambria" pitchFamily="18" charset="0"/>
            </a:endParaRPr>
          </a:p>
          <a:p>
            <a:pPr>
              <a:buNone/>
            </a:pPr>
            <a:r>
              <a:rPr lang="pl-PL" sz="1800" i="1" dirty="0">
                <a:latin typeface="Cambria" pitchFamily="18" charset="0"/>
              </a:rPr>
              <a:t>	</a:t>
            </a:r>
            <a:r>
              <a:rPr lang="pl-PL" sz="2000" i="1" dirty="0">
                <a:latin typeface="Cambria" pitchFamily="18" charset="0"/>
              </a:rPr>
              <a:t>„Podjęcie we własnym imieniu działalności gospodarczej polegającej na otwarciu sklepu spożywczo-przemysłowy  KAJA”</a:t>
            </a:r>
          </a:p>
          <a:p>
            <a:pPr>
              <a:buNone/>
            </a:pPr>
            <a:r>
              <a:rPr lang="pl-PL" sz="2000" i="1" dirty="0">
                <a:latin typeface="Cambria" pitchFamily="18" charset="0"/>
              </a:rPr>
              <a:t>.</a:t>
            </a:r>
          </a:p>
          <a:p>
            <a:pPr algn="ctr">
              <a:buNone/>
            </a:pPr>
            <a:endParaRPr lang="pl-PL" sz="1800" u="sng" dirty="0">
              <a:latin typeface="Cambria" pitchFamily="18" charset="0"/>
            </a:endParaRPr>
          </a:p>
          <a:p>
            <a:pPr algn="ctr">
              <a:buNone/>
            </a:pPr>
            <a:endParaRPr lang="pl-PL" sz="1800" u="sng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UWAGA!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 celach nie należy wymieniać zakresu rzeczowego. </a:t>
            </a:r>
          </a:p>
          <a:p>
            <a:pPr algn="ctr">
              <a:buNone/>
            </a:pPr>
            <a:endParaRPr lang="pl-PL" sz="1800" u="sng" dirty="0">
              <a:latin typeface="Cambria" pitchFamily="18" charset="0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4294967295"/>
          </p:nvPr>
        </p:nvSpPr>
        <p:spPr>
          <a:xfrm>
            <a:off x="8229600" y="6473952"/>
            <a:ext cx="758952" cy="24688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814A009-5112-479E-9A92-3E7168DD885F}" type="slidenum">
              <a:rPr lang="pl-PL" smtClean="0"/>
              <a:pPr>
                <a:defRPr/>
              </a:pPr>
              <a:t>32</a:t>
            </a:fld>
            <a:endParaRPr lang="pl-PL"/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Uwaga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8219256" cy="5061176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b="1" i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Sformułowanie celu ma podstawowe znaczenie dla operacji, przede wszystkim dlatego, że cel będzie przeniesiony do umowy przyznania pomocy, a Wnioskodawca będzie zobowiązany do jego osiągnięcia 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	Jeśli zatem Wnioskodawca otrzyma pomoc na dany cel i nie utrzyma go przez ten okres będzie zmuszony do zwrotu pomocy!</a:t>
            </a:r>
          </a:p>
          <a:p>
            <a:pPr>
              <a:buNone/>
            </a:pPr>
            <a:endParaRPr lang="pl-PL" dirty="0"/>
          </a:p>
        </p:txBody>
      </p:sp>
      <p:pic>
        <p:nvPicPr>
          <p:cNvPr id="5" name="Obraz 4" descr="uwaga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88640"/>
            <a:ext cx="1287586" cy="1281863"/>
          </a:xfrm>
          <a:prstGeom prst="rect">
            <a:avLst/>
          </a:prstGeom>
        </p:spPr>
      </p:pic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7" name="Obraz 6" descr="Ce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97810" y="4941168"/>
            <a:ext cx="2278645" cy="170678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378491"/>
          </a:xfrm>
        </p:spPr>
        <p:txBody>
          <a:bodyPr>
            <a:normAutofit/>
          </a:bodyPr>
          <a:lstStyle/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obowiązkowe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Należy podać wartość zakładanego wskaźnika, jaka jest planowana do osiągnięcia poprzez realizację operacji w odniesieniu do zakresu operacji ( wybór z listy).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pozostałe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Należy wypisać wskaźniki, które nie wpisują się w zakres  obowiązkowych jednakże są wyszczególnione w LSR a realizują zakres operacji.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507288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Wskaźniki obowiązkowe oraz pozostałe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  <p:pic>
        <p:nvPicPr>
          <p:cNvPr id="5" name="Obraz 4" descr="kp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36325" y="764704"/>
            <a:ext cx="2307675" cy="129614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280920" cy="1008112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Miejsce realizacji operacji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179512" y="1052736"/>
            <a:ext cx="8856984" cy="561662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2000" dirty="0"/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Operacje inwestycyjne muszą być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realizowane na obszarze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objętym LSR, chyba że operacja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dotyczy inwestycji polegającej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na budowie albo przebudowie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linowego obiektu budowlanego,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którego odcinek będzie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zlokalizowany poza tym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obszarem (część poza obszarem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LSR będzie kosztem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niekwalifikowalnym).</a:t>
            </a:r>
          </a:p>
          <a:p>
            <a:pPr algn="ctr">
              <a:buNone/>
            </a:pPr>
            <a:endParaRPr lang="pl-PL" sz="2000" dirty="0"/>
          </a:p>
        </p:txBody>
      </p:sp>
      <p:pic>
        <p:nvPicPr>
          <p:cNvPr id="5" name="Obraz 4" descr="Mapa GP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67944" y="1124744"/>
            <a:ext cx="4600552" cy="5256584"/>
          </a:xfrm>
          <a:prstGeom prst="rect">
            <a:avLst/>
          </a:prstGeom>
        </p:spPr>
      </p:pic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882547"/>
          </a:xfrm>
        </p:spPr>
        <p:txBody>
          <a:bodyPr>
            <a:noAutofit/>
          </a:bodyPr>
          <a:lstStyle/>
          <a:p>
            <a:pPr>
              <a:buNone/>
            </a:pPr>
            <a:endParaRPr lang="pl-PL" sz="2000" i="1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wniosek o płatność pierwszej transzy – 3 miesiące od podpisania umowy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wniosek o płatność drugiej transzy – po</a:t>
            </a: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spełnieniu warunków wypłaty drugiej transzy nie później jednak niż po upływie 2 lat od dnia zawarcia umowy i nie później niż w dniu 31.12.2022r.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Np. złożenie wniosku do LGD listopad 2016                  podpisanie umowy </a:t>
            </a: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kwiecień 2017                    </a:t>
            </a:r>
            <a:r>
              <a:rPr lang="pl-PL" sz="2000" u="sng" dirty="0">
                <a:latin typeface="Cambria" pitchFamily="18" charset="0"/>
              </a:rPr>
              <a:t>czyli termin realizacji: </a:t>
            </a:r>
            <a:r>
              <a:rPr lang="pl-PL" sz="2000" dirty="0">
                <a:latin typeface="Cambria" pitchFamily="18" charset="0"/>
              </a:rPr>
              <a:t>marzec 2019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wniosek o płatność I transzy                 czerwiec 2017    </a:t>
            </a:r>
          </a:p>
          <a:p>
            <a:pPr>
              <a:buNone/>
            </a:pPr>
            <a:endParaRPr lang="pl-PL" sz="1100" dirty="0">
              <a:latin typeface="Cambria" pitchFamily="18" charset="0"/>
            </a:endParaRPr>
          </a:p>
          <a:p>
            <a:pPr>
              <a:buNone/>
            </a:pPr>
            <a:r>
              <a:rPr lang="pl-PL" sz="2000" dirty="0">
                <a:latin typeface="Cambria" pitchFamily="18" charset="0"/>
              </a:rPr>
              <a:t> wniosek o płatność II transzy               wrzesień 2018</a:t>
            </a: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/>
          </a:bodyPr>
          <a:lstStyle/>
          <a:p>
            <a:r>
              <a:rPr lang="pl-PL" sz="2800" dirty="0">
                <a:latin typeface="Cambria" pitchFamily="18" charset="0"/>
              </a:rPr>
              <a:t>Planowane terminy realizacji operacji</a:t>
            </a:r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148230"/>
            <a:ext cx="1115615" cy="709770"/>
          </a:xfrm>
          <a:prstGeom prst="rect">
            <a:avLst/>
          </a:prstGeom>
        </p:spPr>
      </p:pic>
      <p:pic>
        <p:nvPicPr>
          <p:cNvPr id="7" name="Obraz 6" descr="res-a35201-800x600-cm-fi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4288" y="116632"/>
            <a:ext cx="1811355" cy="1358516"/>
          </a:xfrm>
          <a:prstGeom prst="rect">
            <a:avLst/>
          </a:prstGeom>
        </p:spPr>
      </p:pic>
      <p:sp>
        <p:nvSpPr>
          <p:cNvPr id="8" name="Strzałka w prawo 7"/>
          <p:cNvSpPr/>
          <p:nvPr/>
        </p:nvSpPr>
        <p:spPr>
          <a:xfrm>
            <a:off x="5580112" y="3861048"/>
            <a:ext cx="648072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9" name="Strzałka w prawo 8"/>
          <p:cNvSpPr/>
          <p:nvPr/>
        </p:nvSpPr>
        <p:spPr>
          <a:xfrm>
            <a:off x="2483768" y="4221088"/>
            <a:ext cx="648072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1" name="Strzałka w prawo 10"/>
          <p:cNvSpPr/>
          <p:nvPr/>
        </p:nvSpPr>
        <p:spPr>
          <a:xfrm>
            <a:off x="3923928" y="4941168"/>
            <a:ext cx="648072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3" name="Strzałka w prawo 12"/>
          <p:cNvSpPr/>
          <p:nvPr/>
        </p:nvSpPr>
        <p:spPr>
          <a:xfrm>
            <a:off x="3923928" y="5517232"/>
            <a:ext cx="648072" cy="3406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67544" y="1844824"/>
            <a:ext cx="8219256" cy="416246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W tej części podmiot ubiegający się o przyznanie pomocy wskazuje, czy bez dofinansowania o które się ubiega zrealizowałby taką samą inwestycję, tj. o takim samym zakresie rzeczowym i w takim samym okresie,</a:t>
            </a:r>
          </a:p>
          <a:p>
            <a:pPr>
              <a:buFont typeface="Wingdings" pitchFamily="2" charset="2"/>
              <a:buChar char="q"/>
            </a:pPr>
            <a:endParaRPr lang="pl-PL" sz="20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na podstawie udzielonych przez podmiot ubiegający się o przyznanie pomocy odpowiedzi, UM dokona oceny możliwości realizacji operacji objętej wnioskiem bez udziału środków publicznych.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274638"/>
            <a:ext cx="8496944" cy="1143000"/>
          </a:xfrm>
        </p:spPr>
        <p:txBody>
          <a:bodyPr>
            <a:noAutofit/>
          </a:bodyPr>
          <a:lstStyle/>
          <a:p>
            <a:r>
              <a:rPr lang="pl-PL" sz="2400" dirty="0">
                <a:latin typeface="Cambria" pitchFamily="18" charset="0"/>
              </a:rPr>
              <a:t>Określenie możliwości i realizacji operacji przez podmiot ubiegający się o przyznanie pomocy bez udziału środków publicznych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  <p:pic>
        <p:nvPicPr>
          <p:cNvPr id="7" name="Obraz 6" descr="66f8f91c002c806a4dc1885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4563846"/>
            <a:ext cx="3305944" cy="204968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Clipboard01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23728" y="3789040"/>
            <a:ext cx="4424348" cy="1249735"/>
          </a:xfrm>
          <a:prstGeom prst="rect">
            <a:avLst/>
          </a:prstGeom>
        </p:spPr>
      </p:pic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968552"/>
          </a:xfrm>
        </p:spPr>
        <p:txBody>
          <a:bodyPr>
            <a:normAutofit fontScale="55000" lnSpcReduction="20000"/>
          </a:bodyPr>
          <a:lstStyle/>
          <a:p>
            <a:pPr algn="ctr">
              <a:buNone/>
            </a:pPr>
            <a:r>
              <a:rPr lang="pl-PL" sz="2900" b="1" dirty="0">
                <a:latin typeface="Cambria" pitchFamily="18" charset="0"/>
              </a:rPr>
              <a:t>Efekt </a:t>
            </a:r>
            <a:r>
              <a:rPr lang="pl-PL" sz="2900" b="1" dirty="0" err="1">
                <a:latin typeface="Cambria" pitchFamily="18" charset="0"/>
              </a:rPr>
              <a:t>deadweight</a:t>
            </a:r>
            <a:endParaRPr lang="pl-PL" sz="29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900" u="sng" dirty="0">
                <a:latin typeface="Cambria" pitchFamily="18" charset="0"/>
              </a:rPr>
              <a:t>Jest to zjawisko występujące w przypadku realizacji projektów dofinansowanych ze środków unijnych, które i bez tej pomocy zostałby zrealizowane bez wsparcia zewnętrznego. 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Pola we wniosku te pozwalają określić efekt </a:t>
            </a:r>
            <a:r>
              <a:rPr lang="pl-PL" sz="2900" dirty="0" err="1">
                <a:latin typeface="Cambria" pitchFamily="18" charset="0"/>
              </a:rPr>
              <a:t>deadweight</a:t>
            </a:r>
            <a:r>
              <a:rPr lang="pl-PL" sz="2900" dirty="0">
                <a:latin typeface="Cambria" pitchFamily="18" charset="0"/>
              </a:rPr>
              <a:t> czyli możliwość realizacji operacji bez udziału środków publicznych. Do wyliczenia wyżej opisanego efektu stosuje się wzór: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Dane potrzebne do obliczenia efektu </a:t>
            </a:r>
            <a:r>
              <a:rPr lang="pl-PL" sz="2900" dirty="0" err="1">
                <a:latin typeface="Cambria" pitchFamily="18" charset="0"/>
              </a:rPr>
              <a:t>deadweight</a:t>
            </a:r>
            <a:r>
              <a:rPr lang="pl-PL" sz="2900" dirty="0">
                <a:latin typeface="Cambria" pitchFamily="18" charset="0"/>
              </a:rPr>
              <a:t> </a:t>
            </a:r>
            <a:r>
              <a:rPr lang="pl-PL" sz="2900" dirty="0" err="1">
                <a:latin typeface="Cambria" pitchFamily="18" charset="0"/>
              </a:rPr>
              <a:t>Edw</a:t>
            </a:r>
            <a:r>
              <a:rPr lang="pl-PL" sz="2900" dirty="0">
                <a:latin typeface="Cambria" pitchFamily="18" charset="0"/>
              </a:rPr>
              <a:t>: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Ndw</a:t>
            </a:r>
            <a:r>
              <a:rPr lang="pl-PL" sz="2900" dirty="0">
                <a:latin typeface="Cambria" pitchFamily="18" charset="0"/>
              </a:rPr>
              <a:t> – nakłady które poniósł by podmiot bez dofinansowania ze środków publicznych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Nc</a:t>
            </a:r>
            <a:r>
              <a:rPr lang="pl-PL" sz="2900" b="1" dirty="0">
                <a:latin typeface="Cambria" pitchFamily="18" charset="0"/>
              </a:rPr>
              <a:t> </a:t>
            </a:r>
            <a:r>
              <a:rPr lang="pl-PL" sz="2900" dirty="0">
                <a:latin typeface="Cambria" pitchFamily="18" charset="0"/>
              </a:rPr>
              <a:t>– nakłady całkowite na realizację operacji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tc</a:t>
            </a:r>
            <a:r>
              <a:rPr lang="pl-PL" sz="2900" dirty="0">
                <a:latin typeface="Cambria" pitchFamily="18" charset="0"/>
              </a:rPr>
              <a:t> –całkowity czas realizacji operacji zaplanowany we wniosku w miesiącach </a:t>
            </a:r>
          </a:p>
          <a:p>
            <a:pPr>
              <a:buNone/>
            </a:pPr>
            <a:r>
              <a:rPr lang="pl-PL" sz="2900" b="1" dirty="0" err="1">
                <a:latin typeface="Cambria" pitchFamily="18" charset="0"/>
              </a:rPr>
              <a:t>tdw</a:t>
            </a:r>
            <a:r>
              <a:rPr lang="pl-PL" sz="2900" dirty="0">
                <a:latin typeface="Cambria" pitchFamily="18" charset="0"/>
              </a:rPr>
              <a:t> – czas o jaki wydłużyłaby się realizacja operacji w przypadku braku dofinansowania              w miesiącach</a:t>
            </a:r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endParaRPr lang="pl-PL" dirty="0"/>
          </a:p>
          <a:p>
            <a:r>
              <a:rPr lang="pl-PL" sz="2900" dirty="0">
                <a:latin typeface="Cambria" pitchFamily="18" charset="0"/>
              </a:rPr>
              <a:t>W przypadku, gdy wyliczona wartość procentowa dla danej operacji będzie wynosić co najmniej 100%, UM uzna ,że wystąpił efekt </a:t>
            </a:r>
            <a:r>
              <a:rPr lang="pl-PL" sz="2900" dirty="0" err="1">
                <a:latin typeface="Cambria" pitchFamily="18" charset="0"/>
              </a:rPr>
              <a:t>deadweight</a:t>
            </a:r>
            <a:r>
              <a:rPr lang="pl-PL" sz="2900" dirty="0">
                <a:latin typeface="Cambria" pitchFamily="18" charset="0"/>
              </a:rPr>
              <a:t> i odmówi przyznanie pomocy. Uzyskanie wartości niższych będzie oznaczać, że operacja nie mogłaby zostać  zrealizowana bez środków publicznych.</a:t>
            </a:r>
          </a:p>
          <a:p>
            <a:pPr>
              <a:buNone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2000" dirty="0">
                <a:latin typeface="Cambria" pitchFamily="18" charset="0"/>
              </a:rPr>
              <a:t>Określenie możliwości i realizacji operacji przez podmiot ubiegający się o przyznanie pomocy bez udziału środków publicznych</a:t>
            </a:r>
            <a:endParaRPr lang="pl-PL" sz="2000" dirty="0"/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539552" y="1340768"/>
            <a:ext cx="8229600" cy="4525963"/>
          </a:xfrm>
        </p:spPr>
        <p:txBody>
          <a:bodyPr>
            <a:normAutofit fontScale="92500"/>
          </a:bodyPr>
          <a:lstStyle/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Zaświadczenie z właściwej Ewidencji Ludności                                  o miejscu pobytu stałego lub czasowego – tylko w przypadku gdy dowód osobisty został wydany po 29.01.2015r.  lub gdy w dowodzie jest inny adres zameldowania.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pl-PL" sz="2400" dirty="0">
                <a:latin typeface="Cambria" pitchFamily="18" charset="0"/>
              </a:rPr>
              <a:t>Zaświadczenie z KRUS o niefigurowaniu w ewidencji osób ubezpieczonych lub z ZUS potwierdzające fakt podlegania ubezpieczeniu społecznemu.</a:t>
            </a:r>
          </a:p>
          <a:p>
            <a:pPr>
              <a:buNone/>
            </a:pPr>
            <a:endParaRPr lang="pl-PL" sz="24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400" dirty="0">
                <a:latin typeface="Cambria" pitchFamily="18" charset="0"/>
              </a:rPr>
              <a:t>Uwaga ! </a:t>
            </a:r>
          </a:p>
          <a:p>
            <a:pPr algn="ctr">
              <a:buNone/>
            </a:pPr>
            <a:r>
              <a:rPr lang="pl-PL" sz="2400">
                <a:latin typeface="Cambria" pitchFamily="18" charset="0"/>
              </a:rPr>
              <a:t>Zaświadczenia nie mogą </a:t>
            </a:r>
            <a:r>
              <a:rPr lang="pl-PL" sz="2400" dirty="0">
                <a:latin typeface="Cambria" pitchFamily="18" charset="0"/>
              </a:rPr>
              <a:t>być starsze nić 1 miesiąc przed złożeniem </a:t>
            </a:r>
            <a:r>
              <a:rPr lang="pl-PL" sz="2400" dirty="0" err="1">
                <a:latin typeface="Cambria" pitchFamily="18" charset="0"/>
              </a:rPr>
              <a:t>wopp</a:t>
            </a:r>
            <a:r>
              <a:rPr lang="pl-PL" sz="2400" dirty="0">
                <a:latin typeface="Cambria" pitchFamily="18" charset="0"/>
              </a:rPr>
              <a:t>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Załączniki</a:t>
            </a:r>
          </a:p>
        </p:txBody>
      </p:sp>
      <p:pic>
        <p:nvPicPr>
          <p:cNvPr id="4" name="Obraz 3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6239855"/>
            <a:ext cx="971599" cy="618145"/>
          </a:xfrm>
          <a:prstGeom prst="rect">
            <a:avLst/>
          </a:prstGeom>
        </p:spPr>
      </p:pic>
      <p:pic>
        <p:nvPicPr>
          <p:cNvPr id="5" name="Obraz 4" descr="attachment_1_news_thumb_norm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0" y="836712"/>
            <a:ext cx="8892480" cy="5832648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2900" dirty="0">
                <a:latin typeface="Cambria" pitchFamily="18" charset="0"/>
              </a:rPr>
              <a:t>Wniosek o wpis do ewidencji producentów lub decyzja o wpisie producenta do ewidencji producentów </a:t>
            </a:r>
          </a:p>
          <a:p>
            <a:pPr>
              <a:buFont typeface="Wingdings" pitchFamily="2" charset="2"/>
              <a:buChar char="q"/>
            </a:pPr>
            <a:endParaRPr lang="pl-PL" sz="29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300" dirty="0">
                <a:latin typeface="Cambria" pitchFamily="18" charset="0"/>
              </a:rPr>
              <a:t>Uwaga ! </a:t>
            </a:r>
          </a:p>
          <a:p>
            <a:pPr marL="0" indent="0" algn="ctr">
              <a:buNone/>
              <a:defRPr/>
            </a:pPr>
            <a:r>
              <a:rPr lang="pl-PL" sz="2300" i="1" dirty="0">
                <a:latin typeface="Cambria" pitchFamily="18" charset="0"/>
                <a:cs typeface="Times New Roman" pitchFamily="18" charset="0"/>
              </a:rPr>
              <a:t>Każdy kto chce ubiegać się o środki w ramach Leadera musi otrzymać </a:t>
            </a:r>
          </a:p>
          <a:p>
            <a:pPr marL="0" indent="0" algn="ctr">
              <a:buNone/>
              <a:defRPr/>
            </a:pPr>
            <a:r>
              <a:rPr lang="pl-PL" sz="2300" i="1" u="sng" dirty="0">
                <a:latin typeface="Cambria" pitchFamily="18" charset="0"/>
                <a:cs typeface="Times New Roman" pitchFamily="18" charset="0"/>
              </a:rPr>
              <a:t>numer identyfikacyjny producenta</a:t>
            </a:r>
          </a:p>
          <a:p>
            <a:pPr marL="0" indent="0" algn="ctr">
              <a:buNone/>
              <a:defRPr/>
            </a:pPr>
            <a:endParaRPr lang="pl-PL" sz="2300" i="1" dirty="0">
              <a:solidFill>
                <a:srgbClr val="FF0000"/>
              </a:solidFill>
              <a:latin typeface="Cambria" pitchFamily="18" charset="0"/>
              <a:cs typeface="Times New Roman" pitchFamily="18" charset="0"/>
            </a:endParaRPr>
          </a:p>
          <a:p>
            <a:pPr marL="0" indent="0"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Numer ten otrzymuje się w agencjach restrukturyzacji i modernizacji rolnictwa w oddziałach powiatowych. </a:t>
            </a:r>
          </a:p>
          <a:p>
            <a:pPr marL="0" indent="0" algn="ctr">
              <a:buNone/>
              <a:defRPr/>
            </a:pPr>
            <a:endParaRPr lang="pl-PL" sz="2300" dirty="0">
              <a:latin typeface="Cambria" pitchFamily="18" charset="0"/>
              <a:cs typeface="Times New Roman" pitchFamily="18" charset="0"/>
            </a:endParaRPr>
          </a:p>
          <a:p>
            <a:pPr marL="0" indent="0"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	W powiecie oleskim </a:t>
            </a:r>
            <a:r>
              <a:rPr lang="pl-PL" sz="2300" dirty="0" err="1">
                <a:latin typeface="Cambria" pitchFamily="18" charset="0"/>
                <a:cs typeface="Times New Roman" pitchFamily="18" charset="0"/>
              </a:rPr>
              <a:t>ARiMR</a:t>
            </a:r>
            <a:r>
              <a:rPr lang="pl-PL" sz="2300" dirty="0">
                <a:latin typeface="Cambria" pitchFamily="18" charset="0"/>
                <a:cs typeface="Times New Roman" pitchFamily="18" charset="0"/>
              </a:rPr>
              <a:t> mieści się w Oleśnie przy</a:t>
            </a:r>
          </a:p>
          <a:p>
            <a:pPr marL="0" indent="0"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 ul. Powstańców Śląskich 14.</a:t>
            </a:r>
          </a:p>
          <a:p>
            <a:pPr marL="0" indent="0" algn="ctr">
              <a:buNone/>
              <a:defRPr/>
            </a:pPr>
            <a:endParaRPr lang="pl-PL" sz="2300" dirty="0">
              <a:latin typeface="Cambria" pitchFamily="18" charset="0"/>
              <a:cs typeface="Times New Roman" pitchFamily="18" charset="0"/>
            </a:endParaRPr>
          </a:p>
          <a:p>
            <a:pPr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W przypadku, gdy podmiotem ubiegającym  jest małżonek rolnika lub współposiadacz gospodarstwa rolnego, którzy wyrazili pisemną zgodę na nadanie numeru identyfikacyjnego ich małżonkowi lub współposiadaczowi, w polu tym należy wpisać numer identyfikacyjny nadany temu małżonkowi/współposiadaczowi i nie należy występować o nadanie nowego numeru.</a:t>
            </a:r>
          </a:p>
          <a:p>
            <a:pPr algn="ctr">
              <a:buNone/>
              <a:defRPr/>
            </a:pPr>
            <a:r>
              <a:rPr lang="pl-PL" sz="2300" dirty="0">
                <a:latin typeface="Cambria" pitchFamily="18" charset="0"/>
                <a:cs typeface="Times New Roman" pitchFamily="18" charset="0"/>
              </a:rPr>
              <a:t>W sytuacji, gdy numer identyfikacyjny został nadany jednemu z małżonków w związku z prowadzonym gospodarstwem rolnym, drugi małżonek, który planuje realizację operacji w związku z prowadzoną działalnością gospodarczą odrębną od rolniczej, posługuje się numerem nadanym małżonkowi</a:t>
            </a:r>
            <a:r>
              <a:rPr lang="pl-PL" sz="2300" dirty="0"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0"/>
            <a:ext cx="8229600" cy="908720"/>
          </a:xfrm>
        </p:spPr>
        <p:txBody>
          <a:bodyPr>
            <a:normAutofit/>
          </a:bodyPr>
          <a:lstStyle/>
          <a:p>
            <a:r>
              <a:rPr lang="pl-PL" sz="3200" dirty="0">
                <a:latin typeface="Cambria" pitchFamily="18" charset="0"/>
              </a:rPr>
              <a:t>Załączniki 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80226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3200" dirty="0"/>
              <a:t> </a:t>
            </a:r>
            <a:r>
              <a:rPr lang="pl-PL" sz="2900" dirty="0">
                <a:latin typeface="Cambria" pitchFamily="18" charset="0"/>
              </a:rPr>
              <a:t>dokument potwierdzający tytuł prawny do nieruchomości, na której realizowana będzie operacja (w przypadku gdy operacja jest trwale związana z nieruchomością), 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Takim dokumentem może być: odpis z ksiąg wieczystych (chyba, że nr działki widnieje elektronicznej przeglądarce ksiąg wieczystych), wypis z rejestru gruntów, odpis aktu notarialnego, umowa dzierżawy etc.</a:t>
            </a:r>
          </a:p>
          <a:p>
            <a:pPr algn="ctr">
              <a:buNone/>
            </a:pPr>
            <a:endParaRPr lang="pl-PL" sz="2900" dirty="0">
              <a:solidFill>
                <a:srgbClr val="FF0000"/>
              </a:solidFill>
              <a:latin typeface="Cambria" pitchFamily="18" charset="0"/>
            </a:endParaRP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Uwaga!</a:t>
            </a:r>
          </a:p>
          <a:p>
            <a:pPr>
              <a:buNone/>
            </a:pPr>
            <a:r>
              <a:rPr lang="pl-PL" sz="2900" dirty="0">
                <a:latin typeface="Cambria" pitchFamily="18" charset="0"/>
              </a:rPr>
              <a:t>W przypadku posiadania zależnego należy załączyć również: </a:t>
            </a:r>
          </a:p>
          <a:p>
            <a:pPr>
              <a:buNone/>
            </a:pPr>
            <a:endParaRPr lang="pl-PL" sz="2900" u="sng" dirty="0">
              <a:latin typeface="Cambria" pitchFamily="18" charset="0"/>
            </a:endParaRPr>
          </a:p>
          <a:p>
            <a:pPr>
              <a:buNone/>
            </a:pPr>
            <a:r>
              <a:rPr lang="pl-PL" sz="2900" u="sng" dirty="0">
                <a:latin typeface="Cambria" pitchFamily="18" charset="0"/>
              </a:rPr>
              <a:t>	Oświadczenie właściciela(i) lub współwłaściciela(i) nieruchomości, że wyraża(ją) on(i) zgodę na realizację operacji bezpośrednio związanej z nieruchomością, jeżeli operacja realizowana jest na nieruchomości będącej w posiadaniu zależnym, lub będącej przedmiotem współwłasności – oryginał sporządzony na formularzu udostępnionym przez UM. </a:t>
            </a:r>
          </a:p>
          <a:p>
            <a:endParaRPr lang="pl-PL" sz="2900" dirty="0">
              <a:latin typeface="Cambria" pitchFamily="18" charset="0"/>
            </a:endParaRP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Załączniki 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q"/>
            </a:pPr>
            <a:r>
              <a:rPr lang="pl-PL" sz="2600" dirty="0">
                <a:latin typeface="Cambria" pitchFamily="18" charset="0"/>
              </a:rPr>
              <a:t>Biznesplan – załącznik obowiązkowy przy podejmowaniu oraz rozwijaniu działalności gospodarczej - sporządzany na formularzu udostępnionym przez UM</a:t>
            </a:r>
          </a:p>
          <a:p>
            <a:pPr>
              <a:buNone/>
            </a:pPr>
            <a:endParaRPr lang="pl-PL" sz="2600" dirty="0">
              <a:latin typeface="Cambria" pitchFamily="18" charset="0"/>
            </a:endParaRPr>
          </a:p>
          <a:p>
            <a:pPr>
              <a:buNone/>
            </a:pPr>
            <a:r>
              <a:rPr lang="pl-PL" sz="2600" u="sng" dirty="0">
                <a:latin typeface="Cambria" pitchFamily="18" charset="0"/>
              </a:rPr>
              <a:t>Biznesplan musi być racjonalny i uzasadniony zakresem operacji a suma kosztów planowanych do poniesienia w ramach tej operacji, ustalona                                           z uwzględnieniem wartości rynkowej tych kosztów</a:t>
            </a:r>
          </a:p>
          <a:p>
            <a:pPr algn="ctr">
              <a:buNone/>
            </a:pPr>
            <a:r>
              <a:rPr lang="pl-PL" sz="2600" dirty="0">
                <a:latin typeface="Cambria" pitchFamily="18" charset="0"/>
              </a:rPr>
              <a:t> </a:t>
            </a:r>
          </a:p>
          <a:p>
            <a:pPr>
              <a:buNone/>
            </a:pPr>
            <a:r>
              <a:rPr lang="pl-PL" sz="2300" b="1" dirty="0">
                <a:latin typeface="Cambria" pitchFamily="18" charset="0"/>
              </a:rPr>
              <a:t>Informacje niezbędne w biznesplanie:</a:t>
            </a:r>
            <a:endParaRPr lang="pl-PL" sz="2300" dirty="0">
              <a:latin typeface="Cambria" pitchFamily="18" charset="0"/>
            </a:endParaRP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1) opis wyjściowej sytuacji ekonomicznej podmiotu ubiegającego się                                 o przyznanie pomocy;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2) wskazanie celów pośrednich i końcowych w tym zakładany ilościowy                             i wartościowy poziom sprzedaży produktów i usług;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3) informacje dotyczące zasobów lub kwalifikacji posiadanych przez podmiot ubiegający się o przyznanie pomocy niezbędnych ze względu na przedmiot operacji, którą zamierza realizować;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4) wskazanie planowanych do utworzenia miejsc pracy;</a:t>
            </a:r>
          </a:p>
          <a:p>
            <a:pPr>
              <a:buNone/>
            </a:pPr>
            <a:r>
              <a:rPr lang="pl-PL" sz="2300" dirty="0">
                <a:latin typeface="Cambria" pitchFamily="18" charset="0"/>
              </a:rPr>
              <a:t>5) planowany zakres działań niezbędnych do osiągnięcia celów pośrednich i końcowych.</a:t>
            </a:r>
          </a:p>
          <a:p>
            <a:endParaRPr lang="pl-PL" dirty="0"/>
          </a:p>
          <a:p>
            <a:pPr algn="ctr">
              <a:buFont typeface="Courier New" pitchFamily="49" charset="0"/>
              <a:buChar char="o"/>
            </a:pPr>
            <a:endParaRPr lang="pl-PL" dirty="0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pl-PL" sz="3600" dirty="0">
                <a:latin typeface="Cambria" pitchFamily="18" charset="0"/>
              </a:rPr>
              <a:t>Załączniki 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pl-PL" sz="2000" dirty="0">
                <a:latin typeface="Cambria" pitchFamily="18" charset="0"/>
              </a:rPr>
              <a:t>Załączniki dotyczące robót budowlanych:</a:t>
            </a:r>
          </a:p>
          <a:p>
            <a:pPr lvl="1">
              <a:buFont typeface="Courier New" pitchFamily="49" charset="0"/>
              <a:buChar char="o"/>
            </a:pPr>
            <a:r>
              <a:rPr lang="pl-PL" sz="1800" dirty="0">
                <a:latin typeface="Cambria" pitchFamily="18" charset="0"/>
              </a:rPr>
              <a:t>Kosztorys inwestorski</a:t>
            </a:r>
          </a:p>
          <a:p>
            <a:pPr>
              <a:buFont typeface="Courier New" pitchFamily="49" charset="0"/>
              <a:buChar char="o"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1800" u="sng" dirty="0">
                <a:latin typeface="Cambria" pitchFamily="18" charset="0"/>
              </a:rPr>
              <a:t>Kosztorys inwestorski jest kalkulacją kosztów wykonania robót budowlanych</a:t>
            </a:r>
            <a:endParaRPr lang="pl-PL" sz="1800" b="1" i="1" u="sng" baseline="30000" dirty="0">
              <a:latin typeface="Cambria" pitchFamily="18" charset="0"/>
            </a:endParaRPr>
          </a:p>
          <a:p>
            <a:pPr>
              <a:buNone/>
            </a:pPr>
            <a:endParaRPr lang="pl-PL" sz="2000" dirty="0">
              <a:latin typeface="Cambria" pitchFamily="18" charset="0"/>
            </a:endParaRPr>
          </a:p>
          <a:p>
            <a:pPr lvl="1">
              <a:buFont typeface="Courier New" pitchFamily="49" charset="0"/>
              <a:buChar char="o"/>
            </a:pPr>
            <a:r>
              <a:rPr lang="pl-PL" sz="1800" dirty="0">
                <a:latin typeface="Cambria" pitchFamily="18" charset="0"/>
              </a:rPr>
              <a:t>Mapy lub szkice sytuacyjne oraz rysunki charakterystyczne dot. umiejscowienia operacji</a:t>
            </a:r>
          </a:p>
          <a:p>
            <a:pPr>
              <a:buFont typeface="Courier New" pitchFamily="49" charset="0"/>
              <a:buChar char="o"/>
            </a:pPr>
            <a:endParaRPr lang="pl-PL" sz="2000" dirty="0">
              <a:latin typeface="Cambria" pitchFamily="18" charset="0"/>
            </a:endParaRPr>
          </a:p>
          <a:p>
            <a:pPr>
              <a:buNone/>
            </a:pPr>
            <a:r>
              <a:rPr lang="pl-PL" sz="1800" u="sng" dirty="0">
                <a:latin typeface="Cambria" pitchFamily="18" charset="0"/>
              </a:rPr>
              <a:t>W przypadku gdy nie załączamy projektu budowlanego.  Mogą to być samodzielne rysunki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>
                <a:latin typeface="Cambria" pitchFamily="18" charset="0"/>
              </a:rPr>
              <a:t>Załączniki </a:t>
            </a:r>
            <a:r>
              <a:rPr lang="pl-PL" dirty="0" err="1">
                <a:latin typeface="Cambria" pitchFamily="18" charset="0"/>
              </a:rPr>
              <a:t>cd</a:t>
            </a:r>
            <a:r>
              <a:rPr lang="pl-PL" dirty="0">
                <a:latin typeface="Cambria" pitchFamily="18" charset="0"/>
              </a:rPr>
              <a:t>.</a:t>
            </a:r>
          </a:p>
        </p:txBody>
      </p:sp>
      <p:pic>
        <p:nvPicPr>
          <p:cNvPr id="4" name="Obraz 3" descr="attachment_1_news_thumb_norma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740352" y="0"/>
            <a:ext cx="1263774" cy="126377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23528" y="1484784"/>
            <a:ext cx="8686800" cy="4611968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pl-PL" sz="1800" dirty="0">
                <a:latin typeface="Cambria" pitchFamily="18" charset="0"/>
                <a:cs typeface="Tahoma" pitchFamily="34" charset="0"/>
              </a:rPr>
              <a:t>Zgodnie z ogłoszeniem o naborze do wniosku należy dołączyć następujące dokumenty:</a:t>
            </a:r>
          </a:p>
          <a:p>
            <a:pPr>
              <a:buNone/>
            </a:pPr>
            <a:endParaRPr lang="pl-PL" sz="1800" dirty="0">
              <a:latin typeface="Cambria" pitchFamily="18" charset="0"/>
              <a:cs typeface="Tahoma" pitchFamily="34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  <a:cs typeface="Tahoma" pitchFamily="34" charset="0"/>
              </a:rPr>
              <a:t>1) fiszkę projektową, zawierającą opis operacji oraz uzasadnienie planowanych wydatków;</a:t>
            </a:r>
          </a:p>
          <a:p>
            <a:pPr>
              <a:buNone/>
            </a:pPr>
            <a:endParaRPr lang="pl-PL" sz="1800" dirty="0">
              <a:latin typeface="Cambria" pitchFamily="18" charset="0"/>
              <a:cs typeface="Tahoma" pitchFamily="34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  <a:cs typeface="Tahoma" pitchFamily="34" charset="0"/>
              </a:rPr>
              <a:t>2) dokumenty </a:t>
            </a:r>
            <a:r>
              <a:rPr lang="pl-PL" sz="1800" b="1" i="1" dirty="0">
                <a:latin typeface="Cambria" pitchFamily="18" charset="0"/>
                <a:cs typeface="Tahoma" pitchFamily="34" charset="0"/>
              </a:rPr>
              <a:t>(jeżeli są wymagane</a:t>
            </a:r>
            <a:r>
              <a:rPr lang="pl-PL" sz="1800" dirty="0">
                <a:latin typeface="Cambria" pitchFamily="18" charset="0"/>
                <a:cs typeface="Tahoma" pitchFamily="34" charset="0"/>
              </a:rPr>
              <a:t>) niezbędne do potwierdzenia spełniania określonych</a:t>
            </a:r>
            <a:r>
              <a:rPr lang="pl-PL" sz="1800" b="1" i="1" dirty="0">
                <a:latin typeface="Cambria" pitchFamily="18" charset="0"/>
                <a:cs typeface="Tahoma" pitchFamily="34" charset="0"/>
              </a:rPr>
              <a:t> </a:t>
            </a:r>
            <a:r>
              <a:rPr lang="pl-PL" sz="1800" dirty="0">
                <a:latin typeface="Cambria" pitchFamily="18" charset="0"/>
                <a:cs typeface="Tahoma" pitchFamily="34" charset="0"/>
              </a:rPr>
              <a:t>kryteriów wyboru operacji;</a:t>
            </a:r>
          </a:p>
          <a:p>
            <a:pPr>
              <a:buNone/>
            </a:pPr>
            <a:endParaRPr lang="pl-PL" sz="1800" dirty="0">
              <a:latin typeface="Cambria" pitchFamily="18" charset="0"/>
              <a:cs typeface="Tahoma" pitchFamily="34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  <a:cs typeface="Tahoma" pitchFamily="34" charset="0"/>
              </a:rPr>
              <a:t>Np. dla kryterium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	Realizacja operacji spowoduje utworzenie nowego miejsca pracy przez podmiot ekonomii społecznej lub w ramach rozpoczęcia działalności gospodarczej przez osoby z grup defaworyzowanych: </a:t>
            </a:r>
          </a:p>
          <a:p>
            <a:pPr>
              <a:buNone/>
            </a:pPr>
            <a:r>
              <a:rPr lang="pl-PL" sz="1800" dirty="0">
                <a:latin typeface="Cambria" pitchFamily="18" charset="0"/>
              </a:rPr>
              <a:t>Dokument potwierdzający posiadanie statusu osoby bezrobotnej – zaświadczenie wydane przez PUP</a:t>
            </a:r>
            <a:r>
              <a:rPr lang="pl-PL" sz="1300" dirty="0">
                <a:latin typeface="Cambria" pitchFamily="18" charset="0"/>
                <a:cs typeface="Tahoma" pitchFamily="34" charset="0"/>
              </a:rPr>
              <a:t>– informacja zawarta w ogłoszeniu. </a:t>
            </a:r>
          </a:p>
          <a:p>
            <a:pPr>
              <a:buNone/>
            </a:pPr>
            <a:endParaRPr lang="pl-PL" sz="1800" dirty="0">
              <a:latin typeface="Cambria" pitchFamily="18" charset="0"/>
              <a:cs typeface="Tahoma" pitchFamily="34" charset="0"/>
            </a:endParaRPr>
          </a:p>
          <a:p>
            <a:pPr>
              <a:buNone/>
            </a:pPr>
            <a:r>
              <a:rPr lang="pl-PL" sz="1800" dirty="0">
                <a:latin typeface="Cambria" pitchFamily="18" charset="0"/>
                <a:cs typeface="Tahoma" pitchFamily="34" charset="0"/>
              </a:rPr>
              <a:t>3) załączniki do wniosku o przyznanie pomocy.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sz="2700" dirty="0">
                <a:latin typeface="Cambria" pitchFamily="18" charset="0"/>
              </a:rPr>
              <a:t>Informacja o wymaganych dokumentach,</a:t>
            </a:r>
            <a:br>
              <a:rPr lang="pl-PL" sz="2700" dirty="0">
                <a:latin typeface="Cambria" pitchFamily="18" charset="0"/>
              </a:rPr>
            </a:br>
            <a:r>
              <a:rPr lang="pl-PL" sz="2700" dirty="0">
                <a:latin typeface="Cambria" pitchFamily="18" charset="0"/>
              </a:rPr>
              <a:t>potwierdzających spełnienie warunków</a:t>
            </a:r>
            <a:br>
              <a:rPr lang="pl-PL" sz="2700" dirty="0">
                <a:latin typeface="Cambria" pitchFamily="18" charset="0"/>
              </a:rPr>
            </a:br>
            <a:r>
              <a:rPr lang="pl-PL" sz="2700" dirty="0">
                <a:latin typeface="Cambria" pitchFamily="18" charset="0"/>
              </a:rPr>
              <a:t>przyznania pomocy oraz kryteriów wyboru operacji</a:t>
            </a:r>
            <a:br>
              <a:rPr lang="pl-PL" dirty="0"/>
            </a:br>
            <a:endParaRPr lang="pl-PL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pPr>
              <a:buNone/>
            </a:pPr>
            <a:endParaRPr lang="pl-PL" dirty="0"/>
          </a:p>
          <a:p>
            <a:pPr algn="ctr">
              <a:buNone/>
            </a:pPr>
            <a:endParaRPr lang="pl-PL" dirty="0"/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endParaRPr lang="pl-PL" sz="2000" dirty="0">
              <a:latin typeface="Cambria" pitchFamily="18" charset="0"/>
            </a:endParaRPr>
          </a:p>
          <a:p>
            <a:pPr algn="ctr">
              <a:buNone/>
            </a:pPr>
            <a:r>
              <a:rPr lang="pl-PL" sz="2000" dirty="0">
                <a:latin typeface="Cambria" pitchFamily="18" charset="0"/>
              </a:rPr>
              <a:t>Podpowiedzi w jaki sposób wypełniać biznesplan oraz kosztorys inwestorski  posiadają Państwo w materiałach szkoleniowych. </a:t>
            </a:r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" name="Obraz 3" descr="wiadmość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476672"/>
            <a:ext cx="3845835" cy="3456384"/>
          </a:xfrm>
          <a:prstGeom prst="rect">
            <a:avLst/>
          </a:prstGeom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107504" y="980728"/>
          <a:ext cx="8892480" cy="4156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79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Nazwa kryterium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Źródło informacji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Waga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Punktacja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1" dirty="0">
                          <a:latin typeface="Cambria"/>
                          <a:ea typeface="Calibri"/>
                          <a:cs typeface="Times New Roman"/>
                        </a:rPr>
                        <a:t>Uwagi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gridSpan="6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Przedsięwzięcie 1.1.1. Rozwój drobnej przedsiębiorczości</a:t>
                      </a:r>
                      <a:endParaRPr lang="pl-PL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i="1" dirty="0">
                          <a:latin typeface="Cambria"/>
                          <a:ea typeface="Calibri"/>
                          <a:cs typeface="Times New Roman"/>
                        </a:rPr>
                        <a:t>Realizacja operacji spowoduje utworzenie nowego miejsca pracy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Biznes Plan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3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– 3 lub więcej miejsc pracy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– 2 miejsca pracy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– 1 miejsce pracy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- nie dotyczy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Miejsce pracy rozumiane jako miejsce pracy w przeliczeniu na pełny etat średnioroczny.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i="1" dirty="0">
                          <a:latin typeface="Cambria"/>
                          <a:ea typeface="Calibri"/>
                          <a:cs typeface="Times New Roman"/>
                        </a:rPr>
                        <a:t>Realizacja operacji spowoduje utworzenie nowego miejsca pracy przez podmiot ekonomii społecznej lub w ramach rozpoczęcia działalności gospodarczej przez osoby z grup defaworyzowanych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 pkt –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1 pkt - nie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Osoby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defaworyzowane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rozumiane jako osoby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defaworyzowane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na rynku pracy określone w LSR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tj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 bezrobotni do 25 lat oraz bezrobotni powyżej 50 lat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i="1" dirty="0">
                          <a:latin typeface="Cambria"/>
                          <a:ea typeface="Calibri"/>
                          <a:cs typeface="Times New Roman"/>
                        </a:rPr>
                        <a:t>Operacja dotyczy rozwiązań innowacyjnych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Biznes Plan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2 pkt –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latin typeface="Cambria"/>
                          <a:ea typeface="Calibri"/>
                          <a:cs typeface="Times New Roman"/>
                        </a:rPr>
                        <a:t>1 pkt  – nie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Operacja innowacyjna na obszarze LGD rozumiana jako - wprowadzanie nowego lub znacząco udoskonalonego produktu (wyrobu lub usługi), nowego procesu, nowej metody organizacji lub nowej metody promocji na poziomie co najmniej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gminy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. Innowacyjność to także nietypowe, niestandardowe wykorzystanie czy promocja lokalnych zasobów (przyrodniczych, kulturowych, w tym związanych z lokalnym dziedzictwem kulinarnym, tradycjami rzemieślniczymi, lokalnymi opowieściami i legendami, wydarzeniami historycznymi bądź wybitnymi postaciami) na poziomie co najmniej </a:t>
                      </a:r>
                      <a:r>
                        <a:rPr lang="pl-PL" sz="900" dirty="0" err="1">
                          <a:latin typeface="Cambria"/>
                          <a:ea typeface="Calibri"/>
                          <a:cs typeface="Times New Roman"/>
                        </a:rPr>
                        <a:t>gminy</a:t>
                      </a:r>
                      <a:r>
                        <a:rPr lang="pl-PL" sz="900" dirty="0">
                          <a:latin typeface="Cambria"/>
                          <a:ea typeface="Calibri"/>
                          <a:cs typeface="Times New Roman"/>
                        </a:rPr>
                        <a:t>.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07504" y="188640"/>
            <a:ext cx="3754760" cy="130026"/>
          </a:xfrm>
        </p:spPr>
        <p:txBody>
          <a:bodyPr>
            <a:noAutofit/>
          </a:bodyPr>
          <a:lstStyle/>
          <a:p>
            <a:r>
              <a:rPr lang="pl-PL" sz="2000" dirty="0">
                <a:latin typeface="Cambria" pitchFamily="18" charset="0"/>
              </a:rPr>
              <a:t>Lokalne kryteria wyboru</a:t>
            </a:r>
          </a:p>
        </p:txBody>
      </p:sp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Symbol zastępczy zawartości 4"/>
          <p:cNvGraphicFramePr>
            <a:graphicFrameLocks noGrp="1"/>
          </p:cNvGraphicFramePr>
          <p:nvPr>
            <p:ph idx="1"/>
          </p:nvPr>
        </p:nvGraphicFramePr>
        <p:xfrm>
          <a:off x="251520" y="908720"/>
          <a:ext cx="8640960" cy="4787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Czas realizacji operacji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do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6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więcej niż 6 i mniej niż 9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od 9 do 12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więcej 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niż 12 miesięcy.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4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jest krótszy lub równy 6 miesięcy.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3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jest dłuższy niż 6 i  krótszy niż 9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2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wynosi od 9 do 12 miesięcy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1 </a:t>
                      </a:r>
                      <a:r>
                        <a:rPr lang="pl-PL" sz="900" b="0" dirty="0" err="1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pkt</a:t>
                      </a:r>
                      <a:r>
                        <a:rPr lang="pl-PL" sz="900" b="0" dirty="0">
                          <a:solidFill>
                            <a:srgbClr val="000000"/>
                          </a:solidFill>
                          <a:latin typeface="Cambria"/>
                          <a:ea typeface="Times New Roman"/>
                          <a:cs typeface="Times New Roman"/>
                        </a:rPr>
                        <a:t> - z wniosku wynika, że czas realizacji operacji jest dłuższy niż 12 miesięcy.</a:t>
                      </a:r>
                      <a:endParaRPr lang="pl-PL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Wysokość wnioskowanej dotacji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4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do 50 000 PLN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więcej niż 50 000 i mniej niż 100 000 PLN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od 100 000  do 200 000 PLN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</a:t>
                      </a:r>
                      <a:r>
                        <a:rPr lang="pl-PL" sz="900" dirty="0" err="1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pkt</a:t>
                      </a: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 – więcej niż 200 000 PLN lub nie dotyczy*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*Nie dotyczy w przypadku operacji związanych z rozpoczęciem działalności gospodarczej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Wysokość wkładu własnego 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pkt - więcej niż 70 % wkładu własnego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pkt – powyżej 60% do 70% wkładu własnego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pkt – do 60% wkładu własnego lub nie dotyczy*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*Nie dotyczy w przypadku operacji związanych z rozpoczęciem działalności gospodarczej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 dirty="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Wniosek konsultowany z Biurem LGD</a:t>
                      </a:r>
                      <a:endParaRPr lang="pl-PL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Dokumenty własne Biura 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3 pkt – udział w spotkaniu konsultacyjnym lub osobiście w biurze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2 pkt – telefonicznie lub mailowo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l-PL" sz="900">
                          <a:solidFill>
                            <a:srgbClr val="000000"/>
                          </a:solidFill>
                          <a:latin typeface="Cambria"/>
                          <a:ea typeface="Calibri"/>
                          <a:cs typeface="Times New Roman"/>
                        </a:rPr>
                        <a:t>1 pkt  – nie dotyczy</a:t>
                      </a:r>
                      <a:endParaRPr lang="pl-PL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pl-PL" dirty="0"/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gridSpan="5">
                  <a:txBody>
                    <a:bodyPr/>
                    <a:lstStyle/>
                    <a:p>
                      <a:r>
                        <a:rPr kumimoji="0" lang="pl-PL" sz="1800" b="1" kern="1200" dirty="0">
                          <a:solidFill>
                            <a:schemeClr val="dk1"/>
                          </a:solidFill>
                          <a:latin typeface="Cambria" pitchFamily="18" charset="0"/>
                          <a:ea typeface="+mn-ea"/>
                          <a:cs typeface="+mn-cs"/>
                        </a:rPr>
                        <a:t>Maksymalna liczba punktów – 37pkt</a:t>
                      </a:r>
                      <a:endParaRPr lang="pl-PL" dirty="0">
                        <a:latin typeface="Cambria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ytuł 2"/>
          <p:cNvSpPr>
            <a:spLocks noGrp="1"/>
          </p:cNvSpPr>
          <p:nvPr>
            <p:ph type="title"/>
          </p:nvPr>
        </p:nvSpPr>
        <p:spPr>
          <a:xfrm>
            <a:off x="179512" y="116632"/>
            <a:ext cx="7992888" cy="648072"/>
          </a:xfrm>
        </p:spPr>
        <p:txBody>
          <a:bodyPr>
            <a:noAutofit/>
          </a:bodyPr>
          <a:lstStyle/>
          <a:p>
            <a:r>
              <a:rPr lang="pl-PL" sz="2000" dirty="0">
                <a:latin typeface="Cambria" pitchFamily="18" charset="0"/>
              </a:rPr>
              <a:t>Lokalne kryteria wyboru</a:t>
            </a:r>
          </a:p>
        </p:txBody>
      </p:sp>
      <p:pic>
        <p:nvPicPr>
          <p:cNvPr id="6" name="Obraz 5" descr="Logo bez tła - GP - Samo JPG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7313240" cy="1210146"/>
          </a:xfrm>
        </p:spPr>
        <p:txBody>
          <a:bodyPr>
            <a:normAutofit/>
          </a:bodyPr>
          <a:lstStyle/>
          <a:p>
            <a:pPr algn="ctr"/>
            <a:r>
              <a:rPr lang="pl-PL" sz="4800" b="1" i="1" dirty="0">
                <a:latin typeface="Cambria" pitchFamily="18" charset="0"/>
              </a:rPr>
              <a:t>Dziękuję za uwagę 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quarter" idx="1"/>
          </p:nvPr>
        </p:nvSpPr>
        <p:spPr>
          <a:xfrm>
            <a:off x="2375248" y="2708920"/>
            <a:ext cx="6768752" cy="424847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pl-PL" sz="9600" dirty="0">
              <a:latin typeface="Times New Roman" pitchFamily="18" charset="0"/>
            </a:endParaRPr>
          </a:p>
          <a:p>
            <a:pPr algn="r">
              <a:buNone/>
            </a:pPr>
            <a:r>
              <a:rPr lang="pl-PL" sz="1900" i="1" dirty="0">
                <a:latin typeface="Cambria" pitchFamily="18" charset="0"/>
              </a:rPr>
              <a:t>Katarzyna Tracz</a:t>
            </a:r>
            <a:br>
              <a:rPr lang="pl-PL" sz="1900" i="1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Lokalna Grupa Działania </a:t>
            </a:r>
          </a:p>
          <a:p>
            <a:pPr algn="r">
              <a:buNone/>
            </a:pPr>
            <a:r>
              <a:rPr lang="pl-PL" sz="1900" dirty="0">
                <a:latin typeface="Cambria" pitchFamily="18" charset="0"/>
              </a:rPr>
              <a:t>„Górna Prosna”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Sternalice 81 46-333 Sternalice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tel. 034 343-57-54,  0663-901-616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e-mail. </a:t>
            </a:r>
            <a:r>
              <a:rPr lang="pl-PL" sz="1900" dirty="0" err="1">
                <a:latin typeface="Cambria" pitchFamily="18" charset="0"/>
                <a:hlinkClick r:id="rId2"/>
              </a:rPr>
              <a:t>lgd@gornaprosna.pl</a:t>
            </a:r>
            <a:br>
              <a:rPr lang="pl-PL" sz="1900" dirty="0">
                <a:latin typeface="Cambria" pitchFamily="18" charset="0"/>
              </a:rPr>
            </a:br>
            <a:r>
              <a:rPr lang="pl-PL" sz="1900" dirty="0">
                <a:latin typeface="Cambria" pitchFamily="18" charset="0"/>
              </a:rPr>
              <a:t>www. </a:t>
            </a:r>
            <a:r>
              <a:rPr lang="pl-PL" sz="1900" dirty="0" err="1">
                <a:latin typeface="Cambria" pitchFamily="18" charset="0"/>
              </a:rPr>
              <a:t>gornaprosna.pl</a:t>
            </a:r>
            <a:endParaRPr lang="pl-PL" sz="1900" dirty="0">
              <a:latin typeface="Cambria" pitchFamily="18" charset="0"/>
            </a:endParaRPr>
          </a:p>
        </p:txBody>
      </p:sp>
      <p:pic>
        <p:nvPicPr>
          <p:cNvPr id="4" name="Obraz 3" descr="zab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1556792"/>
            <a:ext cx="3029719" cy="2637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Obraz 4" descr="Logo bez tła - GP - Samo JPG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6213660"/>
            <a:ext cx="1012773" cy="644340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">
  <a:themeElements>
    <a:clrScheme name="Hol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Hol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Hol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1497</TotalTime>
  <Words>4232</Words>
  <Application>Microsoft Office PowerPoint</Application>
  <PresentationFormat>Pokaz na ekranie (4:3)</PresentationFormat>
  <Paragraphs>522</Paragraphs>
  <Slides>48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12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48</vt:i4>
      </vt:variant>
    </vt:vector>
  </HeadingPairs>
  <TitlesOfParts>
    <vt:vector size="61" baseType="lpstr">
      <vt:lpstr>Arial</vt:lpstr>
      <vt:lpstr>Calibri</vt:lpstr>
      <vt:lpstr>Cambria</vt:lpstr>
      <vt:lpstr>Courier New</vt:lpstr>
      <vt:lpstr>Lucida Sans Unicode</vt:lpstr>
      <vt:lpstr>Symbol</vt:lpstr>
      <vt:lpstr>Tahoma</vt:lpstr>
      <vt:lpstr>Times New Roman</vt:lpstr>
      <vt:lpstr>Verdana</vt:lpstr>
      <vt:lpstr>Wingdings</vt:lpstr>
      <vt:lpstr>Wingdings 2</vt:lpstr>
      <vt:lpstr>Wingdings 3</vt:lpstr>
      <vt:lpstr>Hol</vt:lpstr>
      <vt:lpstr>Prezentacja programu PowerPoint</vt:lpstr>
      <vt:lpstr>Lokalna Grupa Działania  „Górna Prosna”</vt:lpstr>
      <vt:lpstr>Akty prawne</vt:lpstr>
      <vt:lpstr>Akty prawne cd.</vt:lpstr>
      <vt:lpstr>Zakres przyznawanej pomocy (wg rozporządzenia MRiRW):</vt:lpstr>
      <vt:lpstr>Zakres wsparcia cd. </vt:lpstr>
      <vt:lpstr>Harmonogram naborów LGD „Górna Prosna”</vt:lpstr>
      <vt:lpstr>Limity środków</vt:lpstr>
      <vt:lpstr>Kto może być beneficjentem: </vt:lpstr>
      <vt:lpstr> Warunki które musi spełnić podmiot podejmujący działalność gospodarczą</vt:lpstr>
      <vt:lpstr>Warunki które musi spełnić podmiot podejmujący działalność gospodarczą</vt:lpstr>
      <vt:lpstr>Warunki które musi spełnić podmiot podejmujący działalność gospodarczą</vt:lpstr>
      <vt:lpstr>Wysokość wsparcia</vt:lpstr>
      <vt:lpstr>Koszty kwalifkowalne</vt:lpstr>
      <vt:lpstr>Koszty kwalifkowalne</vt:lpstr>
      <vt:lpstr>Ważne !  </vt:lpstr>
      <vt:lpstr>Podstawowe informacje dotyczące składania, rozpatrywania oraz wypełniania wniosków</vt:lpstr>
      <vt:lpstr>Gdzie znaleźć i jak wypełnić?</vt:lpstr>
      <vt:lpstr>Jakie dokumenty?</vt:lpstr>
      <vt:lpstr>Gdzie, kiedy i co złożyć?</vt:lpstr>
      <vt:lpstr>Terminy rozpatrywania wniosku</vt:lpstr>
      <vt:lpstr>Prezentacja programu PowerPoint</vt:lpstr>
      <vt:lpstr>Korzystanie z usług doradczych LGD</vt:lpstr>
      <vt:lpstr>Uzasadnienie zgodności z celami LSR i kryteriami wyboru operacji przez LGD</vt:lpstr>
      <vt:lpstr>Uzasadnienie zgodności z celami LSR i kryteriami wyboru operacji przez LGD</vt:lpstr>
      <vt:lpstr>Uzasadnienie zgodności z celami LSR i kryteriami wyboru operacji przez LGD - przykład</vt:lpstr>
      <vt:lpstr>Tytuł  </vt:lpstr>
      <vt:lpstr>Opis </vt:lpstr>
      <vt:lpstr>Zakres operacji</vt:lpstr>
      <vt:lpstr>Cele operacji</vt:lpstr>
      <vt:lpstr>Cele operacji</vt:lpstr>
      <vt:lpstr>Cele operacji - przykład</vt:lpstr>
      <vt:lpstr>Uwaga</vt:lpstr>
      <vt:lpstr>Wskaźniki obowiązkowe oraz pozostałe</vt:lpstr>
      <vt:lpstr>Miejsce realizacji operacji</vt:lpstr>
      <vt:lpstr>Planowane terminy realizacji operacji</vt:lpstr>
      <vt:lpstr>Określenie możliwości i realizacji operacji przez podmiot ubiegający się o przyznanie pomocy bez udziału środków publicznych</vt:lpstr>
      <vt:lpstr>Określenie możliwości i realizacji operacji przez podmiot ubiegający się o przyznanie pomocy bez udziału środków publicznych</vt:lpstr>
      <vt:lpstr>Załączniki</vt:lpstr>
      <vt:lpstr>Załączniki </vt:lpstr>
      <vt:lpstr>Załączniki </vt:lpstr>
      <vt:lpstr>Załączniki </vt:lpstr>
      <vt:lpstr>Załączniki cd.</vt:lpstr>
      <vt:lpstr>Informacja o wymaganych dokumentach, potwierdzających spełnienie warunków przyznania pomocy oraz kryteriów wyboru operacji </vt:lpstr>
      <vt:lpstr>Prezentacja programu PowerPoint</vt:lpstr>
      <vt:lpstr>Lokalne kryteria wyboru</vt:lpstr>
      <vt:lpstr>Lokalne kryteria wyboru</vt:lpstr>
      <vt:lpstr>Dziękuję za uwagę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Jak  wypełnić wniosek?</dc:title>
  <dc:creator>LGD</dc:creator>
  <cp:lastModifiedBy>Andrea Świtała</cp:lastModifiedBy>
  <cp:revision>169</cp:revision>
  <dcterms:created xsi:type="dcterms:W3CDTF">2012-04-25T07:03:55Z</dcterms:created>
  <dcterms:modified xsi:type="dcterms:W3CDTF">2021-03-22T12:01:03Z</dcterms:modified>
</cp:coreProperties>
</file>