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61"/>
  </p:notesMasterIdLst>
  <p:handoutMasterIdLst>
    <p:handoutMasterId r:id="rId62"/>
  </p:handoutMasterIdLst>
  <p:sldIdLst>
    <p:sldId id="313" r:id="rId2"/>
    <p:sldId id="347" r:id="rId3"/>
    <p:sldId id="348" r:id="rId4"/>
    <p:sldId id="349" r:id="rId5"/>
    <p:sldId id="351" r:id="rId6"/>
    <p:sldId id="327" r:id="rId7"/>
    <p:sldId id="318" r:id="rId8"/>
    <p:sldId id="352" r:id="rId9"/>
    <p:sldId id="320" r:id="rId10"/>
    <p:sldId id="353" r:id="rId11"/>
    <p:sldId id="354" r:id="rId12"/>
    <p:sldId id="355" r:id="rId13"/>
    <p:sldId id="356" r:id="rId14"/>
    <p:sldId id="323" r:id="rId15"/>
    <p:sldId id="357" r:id="rId16"/>
    <p:sldId id="358" r:id="rId17"/>
    <p:sldId id="359" r:id="rId18"/>
    <p:sldId id="360" r:id="rId19"/>
    <p:sldId id="261" r:id="rId20"/>
    <p:sldId id="361" r:id="rId21"/>
    <p:sldId id="362" r:id="rId22"/>
    <p:sldId id="363" r:id="rId23"/>
    <p:sldId id="364" r:id="rId24"/>
    <p:sldId id="365" r:id="rId25"/>
    <p:sldId id="366" r:id="rId26"/>
    <p:sldId id="265" r:id="rId27"/>
    <p:sldId id="367" r:id="rId28"/>
    <p:sldId id="368" r:id="rId29"/>
    <p:sldId id="369" r:id="rId30"/>
    <p:sldId id="370" r:id="rId31"/>
    <p:sldId id="371" r:id="rId32"/>
    <p:sldId id="372" r:id="rId33"/>
    <p:sldId id="373" r:id="rId34"/>
    <p:sldId id="374" r:id="rId35"/>
    <p:sldId id="375" r:id="rId36"/>
    <p:sldId id="376" r:id="rId37"/>
    <p:sldId id="377" r:id="rId38"/>
    <p:sldId id="392" r:id="rId39"/>
    <p:sldId id="378" r:id="rId40"/>
    <p:sldId id="379" r:id="rId41"/>
    <p:sldId id="380" r:id="rId42"/>
    <p:sldId id="381" r:id="rId43"/>
    <p:sldId id="382" r:id="rId44"/>
    <p:sldId id="383" r:id="rId45"/>
    <p:sldId id="384" r:id="rId46"/>
    <p:sldId id="385" r:id="rId47"/>
    <p:sldId id="386" r:id="rId48"/>
    <p:sldId id="387" r:id="rId49"/>
    <p:sldId id="388" r:id="rId50"/>
    <p:sldId id="389" r:id="rId51"/>
    <p:sldId id="390" r:id="rId52"/>
    <p:sldId id="391" r:id="rId53"/>
    <p:sldId id="393" r:id="rId54"/>
    <p:sldId id="306" r:id="rId55"/>
    <p:sldId id="341" r:id="rId56"/>
    <p:sldId id="342" r:id="rId57"/>
    <p:sldId id="343" r:id="rId58"/>
    <p:sldId id="344" r:id="rId59"/>
    <p:sldId id="289" r:id="rId60"/>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198"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4649BB-EC2C-4F2C-94D0-6B2EE37324D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pl-PL"/>
        </a:p>
      </dgm:t>
    </dgm:pt>
    <dgm:pt modelId="{251CAF43-E96E-4970-9FAA-4BD95226E089}">
      <dgm:prSet phldrT="[Tekst]" custT="1"/>
      <dgm:spPr/>
      <dgm:t>
        <a:bodyPr/>
        <a:lstStyle/>
        <a:p>
          <a:r>
            <a:rPr lang="pl-PL" sz="1800" dirty="0">
              <a:latin typeface="Cambria" pitchFamily="18" charset="0"/>
            </a:rPr>
            <a:t>Koszty kwalifikowalne operacji </a:t>
          </a:r>
          <a:r>
            <a:rPr lang="pl-PL" sz="1800" u="sng" dirty="0">
              <a:solidFill>
                <a:schemeClr val="tx1"/>
              </a:solidFill>
              <a:latin typeface="Cambria" pitchFamily="18" charset="0"/>
            </a:rPr>
            <a:t>nie są współfinansowane                   </a:t>
          </a:r>
          <a:r>
            <a:rPr lang="pl-PL" sz="1800" dirty="0">
              <a:latin typeface="Cambria" pitchFamily="18" charset="0"/>
            </a:rPr>
            <a:t>z innych środków publicznych</a:t>
          </a:r>
        </a:p>
      </dgm:t>
    </dgm:pt>
    <dgm:pt modelId="{CE21E166-6AF1-4FBD-956A-7CDE25929BDC}" type="parTrans" cxnId="{D40E54B3-BF71-4A55-B14B-0669D74CAF2C}">
      <dgm:prSet/>
      <dgm:spPr/>
      <dgm:t>
        <a:bodyPr/>
        <a:lstStyle/>
        <a:p>
          <a:endParaRPr lang="pl-PL"/>
        </a:p>
      </dgm:t>
    </dgm:pt>
    <dgm:pt modelId="{6BCFB44C-1990-46EE-8050-D14069E54AF6}" type="sibTrans" cxnId="{D40E54B3-BF71-4A55-B14B-0669D74CAF2C}">
      <dgm:prSet/>
      <dgm:spPr/>
      <dgm:t>
        <a:bodyPr/>
        <a:lstStyle/>
        <a:p>
          <a:endParaRPr lang="pl-PL"/>
        </a:p>
      </dgm:t>
    </dgm:pt>
    <dgm:pt modelId="{FFF5168D-3061-4443-8CB3-309977D5B1CF}">
      <dgm:prSet phldrT="[Tekst]" custT="1"/>
      <dgm:spPr/>
      <dgm:t>
        <a:bodyPr/>
        <a:lstStyle/>
        <a:p>
          <a:r>
            <a:rPr lang="pl-PL" sz="1800" dirty="0">
              <a:latin typeface="Cambria" pitchFamily="18" charset="0"/>
            </a:rPr>
            <a:t>Operacja będzie </a:t>
          </a:r>
          <a:r>
            <a:rPr lang="pl-PL" sz="1800" u="sng" dirty="0">
              <a:solidFill>
                <a:schemeClr val="tx1"/>
              </a:solidFill>
              <a:latin typeface="Cambria" pitchFamily="18" charset="0"/>
            </a:rPr>
            <a:t>zrealizowana nie więcej niż w 2 etapach </a:t>
          </a:r>
          <a:r>
            <a:rPr lang="pl-PL" sz="1800" dirty="0">
              <a:latin typeface="Cambria" pitchFamily="18" charset="0"/>
            </a:rPr>
            <a:t>(realizacja całej operacji 2 lata – od podpisanie umowy do złożenia wniosku o płatność ostateczną)</a:t>
          </a:r>
        </a:p>
      </dgm:t>
    </dgm:pt>
    <dgm:pt modelId="{ECB5AE7C-74A5-4383-B249-A9A2E3DABA51}" type="parTrans" cxnId="{17E64918-D1FA-48D1-A4B2-D895FB2E0634}">
      <dgm:prSet/>
      <dgm:spPr/>
      <dgm:t>
        <a:bodyPr/>
        <a:lstStyle/>
        <a:p>
          <a:endParaRPr lang="pl-PL"/>
        </a:p>
      </dgm:t>
    </dgm:pt>
    <dgm:pt modelId="{1823BB84-2067-48ED-91ED-82C8CA0D59F1}" type="sibTrans" cxnId="{17E64918-D1FA-48D1-A4B2-D895FB2E0634}">
      <dgm:prSet/>
      <dgm:spPr/>
      <dgm:t>
        <a:bodyPr/>
        <a:lstStyle/>
        <a:p>
          <a:endParaRPr lang="pl-PL"/>
        </a:p>
      </dgm:t>
    </dgm:pt>
    <dgm:pt modelId="{354FB165-203E-4C5D-B835-4C0EAF2184B1}">
      <dgm:prSet phldrT="[Tekst]" custT="1"/>
      <dgm:spPr/>
      <dgm:t>
        <a:bodyPr/>
        <a:lstStyle/>
        <a:p>
          <a:r>
            <a:rPr lang="pl-PL" sz="1800" dirty="0">
              <a:latin typeface="Cambria" pitchFamily="18" charset="0"/>
            </a:rPr>
            <a:t>Operacja obejmująca koszty inwestycyjne realizowana musi być </a:t>
          </a:r>
          <a:r>
            <a:rPr lang="pl-PL" sz="1800" u="sng" dirty="0">
              <a:solidFill>
                <a:schemeClr val="tx1"/>
              </a:solidFill>
              <a:latin typeface="Cambria" pitchFamily="18" charset="0"/>
            </a:rPr>
            <a:t>na obszarze wiejskim objętym LSR</a:t>
          </a:r>
          <a:endParaRPr lang="pl-PL" sz="1800" dirty="0">
            <a:latin typeface="Cambria" pitchFamily="18" charset="0"/>
          </a:endParaRPr>
        </a:p>
      </dgm:t>
    </dgm:pt>
    <dgm:pt modelId="{D9BF8F8F-EB56-4C52-8236-B931EBB2CD87}" type="parTrans" cxnId="{CA4DE3C9-F2EE-450E-89B9-506F5EA109AA}">
      <dgm:prSet/>
      <dgm:spPr/>
      <dgm:t>
        <a:bodyPr/>
        <a:lstStyle/>
        <a:p>
          <a:endParaRPr lang="pl-PL"/>
        </a:p>
      </dgm:t>
    </dgm:pt>
    <dgm:pt modelId="{71D677DE-A6C8-49AE-975F-09A186CE9376}" type="sibTrans" cxnId="{CA4DE3C9-F2EE-450E-89B9-506F5EA109AA}">
      <dgm:prSet/>
      <dgm:spPr/>
      <dgm:t>
        <a:bodyPr/>
        <a:lstStyle/>
        <a:p>
          <a:endParaRPr lang="pl-PL"/>
        </a:p>
      </dgm:t>
    </dgm:pt>
    <dgm:pt modelId="{6BF3AAAE-9CDC-4804-9E22-CCB6981C7E44}">
      <dgm:prSet phldrT="[Tekst]" custT="1"/>
      <dgm:spPr/>
      <dgm:t>
        <a:bodyPr/>
        <a:lstStyle/>
        <a:p>
          <a:r>
            <a:rPr lang="pl-PL" sz="1800" dirty="0">
              <a:latin typeface="Cambria" pitchFamily="18" charset="0"/>
            </a:rPr>
            <a:t>Inwestycja musi być realizowana na nieruchomości </a:t>
          </a:r>
          <a:r>
            <a:rPr lang="pl-PL" sz="1800" u="sng" dirty="0">
              <a:solidFill>
                <a:schemeClr val="tx1"/>
              </a:solidFill>
              <a:latin typeface="Cambria" pitchFamily="18" charset="0"/>
            </a:rPr>
            <a:t>będącej własnością lub współwłasnością wnioskodawcy lub posiada on prawo do dysponowania nieruchomością </a:t>
          </a:r>
          <a:r>
            <a:rPr lang="pl-PL" sz="1800" dirty="0">
              <a:latin typeface="Cambria" pitchFamily="18" charset="0"/>
            </a:rPr>
            <a:t>na cele określone we wniosku o przyznanie pomocy przez okres realizacji operacji oraz 3 lata zachowania trwałości projektu (od momentu wypłaty refundacji)</a:t>
          </a:r>
        </a:p>
      </dgm:t>
    </dgm:pt>
    <dgm:pt modelId="{619C8ECC-801E-48D2-8FA3-7FE51234633E}" type="parTrans" cxnId="{A12C7B89-F292-4B32-870D-1EB38720CAEE}">
      <dgm:prSet/>
      <dgm:spPr/>
      <dgm:t>
        <a:bodyPr/>
        <a:lstStyle/>
        <a:p>
          <a:endParaRPr lang="pl-PL"/>
        </a:p>
      </dgm:t>
    </dgm:pt>
    <dgm:pt modelId="{C5311923-BAE0-4BBB-BBFF-D7DC9E066376}" type="sibTrans" cxnId="{A12C7B89-F292-4B32-870D-1EB38720CAEE}">
      <dgm:prSet/>
      <dgm:spPr/>
      <dgm:t>
        <a:bodyPr/>
        <a:lstStyle/>
        <a:p>
          <a:endParaRPr lang="pl-PL"/>
        </a:p>
      </dgm:t>
    </dgm:pt>
    <dgm:pt modelId="{90723598-72AD-4D84-B375-54A4DF5F99E5}">
      <dgm:prSet phldrT="[Tekst]" custT="1"/>
      <dgm:spPr/>
      <dgm:t>
        <a:bodyPr/>
        <a:lstStyle/>
        <a:p>
          <a:r>
            <a:rPr lang="pl-PL" sz="1800" dirty="0">
              <a:latin typeface="Cambria" pitchFamily="18" charset="0"/>
            </a:rPr>
            <a:t>Realizacja operacji </a:t>
          </a:r>
          <a:r>
            <a:rPr lang="pl-PL" sz="1800" u="sng" dirty="0">
              <a:solidFill>
                <a:schemeClr val="tx1"/>
              </a:solidFill>
              <a:latin typeface="Cambria" pitchFamily="18" charset="0"/>
            </a:rPr>
            <a:t>nie jest możliwa </a:t>
          </a:r>
          <a:r>
            <a:rPr lang="pl-PL" sz="1800" dirty="0">
              <a:latin typeface="Cambria" pitchFamily="18" charset="0"/>
            </a:rPr>
            <a:t>bez udziału środków publicznych</a:t>
          </a:r>
        </a:p>
      </dgm:t>
    </dgm:pt>
    <dgm:pt modelId="{49A2D69C-82BF-4735-A047-A0D993DDD57E}" type="parTrans" cxnId="{364160E4-A377-4891-90C0-E6F506FA0264}">
      <dgm:prSet/>
      <dgm:spPr/>
      <dgm:t>
        <a:bodyPr/>
        <a:lstStyle/>
        <a:p>
          <a:endParaRPr lang="pl-PL"/>
        </a:p>
      </dgm:t>
    </dgm:pt>
    <dgm:pt modelId="{601D3D5A-C2F4-42E7-B501-BAC9BD5C0CF2}" type="sibTrans" cxnId="{364160E4-A377-4891-90C0-E6F506FA0264}">
      <dgm:prSet/>
      <dgm:spPr/>
      <dgm:t>
        <a:bodyPr/>
        <a:lstStyle/>
        <a:p>
          <a:endParaRPr lang="pl-PL"/>
        </a:p>
      </dgm:t>
    </dgm:pt>
    <dgm:pt modelId="{3DCC5E8A-2AA0-46EB-907B-19210275B503}" type="pres">
      <dgm:prSet presAssocID="{A54649BB-EC2C-4F2C-94D0-6B2EE37324D0}" presName="diagram" presStyleCnt="0">
        <dgm:presLayoutVars>
          <dgm:dir/>
          <dgm:resizeHandles val="exact"/>
        </dgm:presLayoutVars>
      </dgm:prSet>
      <dgm:spPr/>
    </dgm:pt>
    <dgm:pt modelId="{7F1D4A6C-2372-4E63-9414-7D55741CDEC6}" type="pres">
      <dgm:prSet presAssocID="{251CAF43-E96E-4970-9FAA-4BD95226E089}" presName="node" presStyleLbl="node1" presStyleIdx="0" presStyleCnt="5" custLinFactNeighborX="5057" custLinFactNeighborY="-5835">
        <dgm:presLayoutVars>
          <dgm:bulletEnabled val="1"/>
        </dgm:presLayoutVars>
      </dgm:prSet>
      <dgm:spPr/>
    </dgm:pt>
    <dgm:pt modelId="{EF6EEFB7-AC14-409F-A37B-369ECEE83109}" type="pres">
      <dgm:prSet presAssocID="{6BCFB44C-1990-46EE-8050-D14069E54AF6}" presName="sibTrans" presStyleCnt="0"/>
      <dgm:spPr/>
    </dgm:pt>
    <dgm:pt modelId="{3CA7F5F6-4492-4627-A412-39F18B5A1451}" type="pres">
      <dgm:prSet presAssocID="{FFF5168D-3061-4443-8CB3-309977D5B1CF}" presName="node" presStyleLbl="node1" presStyleIdx="1" presStyleCnt="5" custScaleX="100799" custScaleY="141156" custLinFactNeighborX="-1217" custLinFactNeighborY="1777">
        <dgm:presLayoutVars>
          <dgm:bulletEnabled val="1"/>
        </dgm:presLayoutVars>
      </dgm:prSet>
      <dgm:spPr/>
    </dgm:pt>
    <dgm:pt modelId="{DCA4FC83-1E1D-40A6-83BC-8A1580EA933C}" type="pres">
      <dgm:prSet presAssocID="{1823BB84-2067-48ED-91ED-82C8CA0D59F1}" presName="sibTrans" presStyleCnt="0"/>
      <dgm:spPr/>
    </dgm:pt>
    <dgm:pt modelId="{1A07BA60-6E24-4F9A-A397-90D8DF7AEE66}" type="pres">
      <dgm:prSet presAssocID="{354FB165-203E-4C5D-B835-4C0EAF2184B1}" presName="node" presStyleLbl="node1" presStyleIdx="2" presStyleCnt="5" custScaleX="80119" custScaleY="142666" custLinFactNeighborX="-3105" custLinFactNeighborY="1212">
        <dgm:presLayoutVars>
          <dgm:bulletEnabled val="1"/>
        </dgm:presLayoutVars>
      </dgm:prSet>
      <dgm:spPr/>
    </dgm:pt>
    <dgm:pt modelId="{3086D75F-BC6A-47A1-93BB-A2AA22067D36}" type="pres">
      <dgm:prSet presAssocID="{71D677DE-A6C8-49AE-975F-09A186CE9376}" presName="sibTrans" presStyleCnt="0"/>
      <dgm:spPr/>
    </dgm:pt>
    <dgm:pt modelId="{666882C4-563B-4591-9D10-4EDD17350B43}" type="pres">
      <dgm:prSet presAssocID="{6BF3AAAE-9CDC-4804-9E22-CCB6981C7E44}" presName="node" presStyleLbl="node1" presStyleIdx="3" presStyleCnt="5" custScaleX="186310" custScaleY="128337" custLinFactNeighborX="8619" custLinFactNeighborY="-5534">
        <dgm:presLayoutVars>
          <dgm:bulletEnabled val="1"/>
        </dgm:presLayoutVars>
      </dgm:prSet>
      <dgm:spPr/>
    </dgm:pt>
    <dgm:pt modelId="{D314AFE1-6191-469D-8801-BCED5A0B1C01}" type="pres">
      <dgm:prSet presAssocID="{C5311923-BAE0-4BBB-BBFF-D7DC9E066376}" presName="sibTrans" presStyleCnt="0"/>
      <dgm:spPr/>
    </dgm:pt>
    <dgm:pt modelId="{2212D2E2-F898-4A91-9D91-AACFB790F071}" type="pres">
      <dgm:prSet presAssocID="{90723598-72AD-4D84-B375-54A4DF5F99E5}" presName="node" presStyleLbl="node1" presStyleIdx="4" presStyleCnt="5" custScaleX="85009" custScaleY="74536" custLinFactNeighborX="1212" custLinFactNeighborY="-12145">
        <dgm:presLayoutVars>
          <dgm:bulletEnabled val="1"/>
        </dgm:presLayoutVars>
      </dgm:prSet>
      <dgm:spPr/>
    </dgm:pt>
  </dgm:ptLst>
  <dgm:cxnLst>
    <dgm:cxn modelId="{17E64918-D1FA-48D1-A4B2-D895FB2E0634}" srcId="{A54649BB-EC2C-4F2C-94D0-6B2EE37324D0}" destId="{FFF5168D-3061-4443-8CB3-309977D5B1CF}" srcOrd="1" destOrd="0" parTransId="{ECB5AE7C-74A5-4383-B249-A9A2E3DABA51}" sibTransId="{1823BB84-2067-48ED-91ED-82C8CA0D59F1}"/>
    <dgm:cxn modelId="{65197224-B2BE-48B2-A307-197F8B0F7D92}" type="presOf" srcId="{6BF3AAAE-9CDC-4804-9E22-CCB6981C7E44}" destId="{666882C4-563B-4591-9D10-4EDD17350B43}" srcOrd="0" destOrd="0" presId="urn:microsoft.com/office/officeart/2005/8/layout/default"/>
    <dgm:cxn modelId="{18A35450-B7AE-4E7F-9A20-E58BC0077BD5}" type="presOf" srcId="{354FB165-203E-4C5D-B835-4C0EAF2184B1}" destId="{1A07BA60-6E24-4F9A-A397-90D8DF7AEE66}" srcOrd="0" destOrd="0" presId="urn:microsoft.com/office/officeart/2005/8/layout/default"/>
    <dgm:cxn modelId="{71157452-2887-4C16-9267-1805A5468826}" type="presOf" srcId="{90723598-72AD-4D84-B375-54A4DF5F99E5}" destId="{2212D2E2-F898-4A91-9D91-AACFB790F071}" srcOrd="0" destOrd="0" presId="urn:microsoft.com/office/officeart/2005/8/layout/default"/>
    <dgm:cxn modelId="{A12C7B89-F292-4B32-870D-1EB38720CAEE}" srcId="{A54649BB-EC2C-4F2C-94D0-6B2EE37324D0}" destId="{6BF3AAAE-9CDC-4804-9E22-CCB6981C7E44}" srcOrd="3" destOrd="0" parTransId="{619C8ECC-801E-48D2-8FA3-7FE51234633E}" sibTransId="{C5311923-BAE0-4BBB-BBFF-D7DC9E066376}"/>
    <dgm:cxn modelId="{5E1DDDA3-FFF6-4DAA-AD84-7A9540FB2A61}" type="presOf" srcId="{FFF5168D-3061-4443-8CB3-309977D5B1CF}" destId="{3CA7F5F6-4492-4627-A412-39F18B5A1451}" srcOrd="0" destOrd="0" presId="urn:microsoft.com/office/officeart/2005/8/layout/default"/>
    <dgm:cxn modelId="{D40E54B3-BF71-4A55-B14B-0669D74CAF2C}" srcId="{A54649BB-EC2C-4F2C-94D0-6B2EE37324D0}" destId="{251CAF43-E96E-4970-9FAA-4BD95226E089}" srcOrd="0" destOrd="0" parTransId="{CE21E166-6AF1-4FBD-956A-7CDE25929BDC}" sibTransId="{6BCFB44C-1990-46EE-8050-D14069E54AF6}"/>
    <dgm:cxn modelId="{CA4DE3C9-F2EE-450E-89B9-506F5EA109AA}" srcId="{A54649BB-EC2C-4F2C-94D0-6B2EE37324D0}" destId="{354FB165-203E-4C5D-B835-4C0EAF2184B1}" srcOrd="2" destOrd="0" parTransId="{D9BF8F8F-EB56-4C52-8236-B931EBB2CD87}" sibTransId="{71D677DE-A6C8-49AE-975F-09A186CE9376}"/>
    <dgm:cxn modelId="{ECE04DD0-7169-4DB8-83FD-956FAE62743B}" type="presOf" srcId="{A54649BB-EC2C-4F2C-94D0-6B2EE37324D0}" destId="{3DCC5E8A-2AA0-46EB-907B-19210275B503}" srcOrd="0" destOrd="0" presId="urn:microsoft.com/office/officeart/2005/8/layout/default"/>
    <dgm:cxn modelId="{364160E4-A377-4891-90C0-E6F506FA0264}" srcId="{A54649BB-EC2C-4F2C-94D0-6B2EE37324D0}" destId="{90723598-72AD-4D84-B375-54A4DF5F99E5}" srcOrd="4" destOrd="0" parTransId="{49A2D69C-82BF-4735-A047-A0D993DDD57E}" sibTransId="{601D3D5A-C2F4-42E7-B501-BAC9BD5C0CF2}"/>
    <dgm:cxn modelId="{D756B7F0-8802-4A46-A482-CC45266FC28C}" type="presOf" srcId="{251CAF43-E96E-4970-9FAA-4BD95226E089}" destId="{7F1D4A6C-2372-4E63-9414-7D55741CDEC6}" srcOrd="0" destOrd="0" presId="urn:microsoft.com/office/officeart/2005/8/layout/default"/>
    <dgm:cxn modelId="{97E1BBF1-C288-4690-BFE0-AE8E74721C19}" type="presParOf" srcId="{3DCC5E8A-2AA0-46EB-907B-19210275B503}" destId="{7F1D4A6C-2372-4E63-9414-7D55741CDEC6}" srcOrd="0" destOrd="0" presId="urn:microsoft.com/office/officeart/2005/8/layout/default"/>
    <dgm:cxn modelId="{298F83AA-E26E-4329-91C0-8FE903D3F8C6}" type="presParOf" srcId="{3DCC5E8A-2AA0-46EB-907B-19210275B503}" destId="{EF6EEFB7-AC14-409F-A37B-369ECEE83109}" srcOrd="1" destOrd="0" presId="urn:microsoft.com/office/officeart/2005/8/layout/default"/>
    <dgm:cxn modelId="{E4736B4A-FB03-43B2-878A-ACEAB42F9C6B}" type="presParOf" srcId="{3DCC5E8A-2AA0-46EB-907B-19210275B503}" destId="{3CA7F5F6-4492-4627-A412-39F18B5A1451}" srcOrd="2" destOrd="0" presId="urn:microsoft.com/office/officeart/2005/8/layout/default"/>
    <dgm:cxn modelId="{6D8758D0-5F59-4806-A77D-3B89C1804118}" type="presParOf" srcId="{3DCC5E8A-2AA0-46EB-907B-19210275B503}" destId="{DCA4FC83-1E1D-40A6-83BC-8A1580EA933C}" srcOrd="3" destOrd="0" presId="urn:microsoft.com/office/officeart/2005/8/layout/default"/>
    <dgm:cxn modelId="{C34C9F6B-80FB-4FEA-A69A-71829026879B}" type="presParOf" srcId="{3DCC5E8A-2AA0-46EB-907B-19210275B503}" destId="{1A07BA60-6E24-4F9A-A397-90D8DF7AEE66}" srcOrd="4" destOrd="0" presId="urn:microsoft.com/office/officeart/2005/8/layout/default"/>
    <dgm:cxn modelId="{9ADA2D57-2CC2-4B77-97A4-A2B5FAB4503F}" type="presParOf" srcId="{3DCC5E8A-2AA0-46EB-907B-19210275B503}" destId="{3086D75F-BC6A-47A1-93BB-A2AA22067D36}" srcOrd="5" destOrd="0" presId="urn:microsoft.com/office/officeart/2005/8/layout/default"/>
    <dgm:cxn modelId="{1456E4DA-74B8-48BE-981A-B80DC147BF56}" type="presParOf" srcId="{3DCC5E8A-2AA0-46EB-907B-19210275B503}" destId="{666882C4-563B-4591-9D10-4EDD17350B43}" srcOrd="6" destOrd="0" presId="urn:microsoft.com/office/officeart/2005/8/layout/default"/>
    <dgm:cxn modelId="{80B884FE-0A6C-456D-B83B-A743B28ECEFD}" type="presParOf" srcId="{3DCC5E8A-2AA0-46EB-907B-19210275B503}" destId="{D314AFE1-6191-469D-8801-BCED5A0B1C01}" srcOrd="7" destOrd="0" presId="urn:microsoft.com/office/officeart/2005/8/layout/default"/>
    <dgm:cxn modelId="{5E98E9E7-0ABB-4C56-B28C-FC4258F24747}" type="presParOf" srcId="{3DCC5E8A-2AA0-46EB-907B-19210275B503}" destId="{2212D2E2-F898-4A91-9D91-AACFB790F071}"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4918A6-48B1-4884-B74A-32BCB9E2C4CA}"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pl-PL"/>
        </a:p>
      </dgm:t>
    </dgm:pt>
    <dgm:pt modelId="{66D88B55-2A58-4CD9-821A-755E974CF579}">
      <dgm:prSet phldrT="[Tekst]" custT="1"/>
      <dgm:spPr/>
      <dgm:t>
        <a:bodyPr/>
        <a:lstStyle/>
        <a:p>
          <a:r>
            <a:rPr lang="pl-PL" sz="1600" b="1" u="sng" dirty="0">
              <a:solidFill>
                <a:schemeClr val="tx1"/>
              </a:solidFill>
              <a:latin typeface="Cambria" pitchFamily="18" charset="0"/>
            </a:rPr>
            <a:t>Konkretny, </a:t>
          </a:r>
          <a:r>
            <a:rPr lang="pl-PL" sz="1600" dirty="0">
              <a:latin typeface="Cambria" pitchFamily="18" charset="0"/>
            </a:rPr>
            <a:t>tj. jasno określony, również pod względem efektów. </a:t>
          </a:r>
          <a:endParaRPr lang="pl-PL" sz="1600" dirty="0"/>
        </a:p>
      </dgm:t>
    </dgm:pt>
    <dgm:pt modelId="{6C470806-0FE5-4397-AA9E-5B0C20922A1C}" type="parTrans" cxnId="{32261342-7B96-4004-A1D9-3538E55A742D}">
      <dgm:prSet/>
      <dgm:spPr/>
      <dgm:t>
        <a:bodyPr/>
        <a:lstStyle/>
        <a:p>
          <a:endParaRPr lang="pl-PL"/>
        </a:p>
      </dgm:t>
    </dgm:pt>
    <dgm:pt modelId="{DEA34A27-66EB-4422-BDF1-6AE6E70AF80F}" type="sibTrans" cxnId="{32261342-7B96-4004-A1D9-3538E55A742D}">
      <dgm:prSet/>
      <dgm:spPr/>
      <dgm:t>
        <a:bodyPr/>
        <a:lstStyle/>
        <a:p>
          <a:endParaRPr lang="pl-PL" dirty="0"/>
        </a:p>
      </dgm:t>
    </dgm:pt>
    <dgm:pt modelId="{30164E17-93A4-406D-AF8B-EA59432CCF0D}">
      <dgm:prSet phldrT="[Tekst]" custT="1"/>
      <dgm:spPr/>
      <dgm:t>
        <a:bodyPr/>
        <a:lstStyle/>
        <a:p>
          <a:r>
            <a:rPr lang="pl-PL" sz="1600" b="1" u="sng" dirty="0">
              <a:solidFill>
                <a:schemeClr val="tx1"/>
              </a:solidFill>
              <a:latin typeface="Cambria" pitchFamily="18" charset="0"/>
            </a:rPr>
            <a:t>Określony w czasie</a:t>
          </a:r>
          <a:r>
            <a:rPr lang="pl-PL" sz="1600" b="1" dirty="0">
              <a:solidFill>
                <a:schemeClr val="tx1"/>
              </a:solidFill>
              <a:latin typeface="Cambria" pitchFamily="18" charset="0"/>
            </a:rPr>
            <a:t>, </a:t>
          </a:r>
          <a:r>
            <a:rPr lang="pl-PL" sz="1600" dirty="0">
              <a:latin typeface="Cambria" pitchFamily="18" charset="0"/>
            </a:rPr>
            <a:t>tj. sformułowany, w taki sposób, aby przy uwzględnieniu ewentualnych ryzyk związanych z realizacją projektu osiągnięcie celu było możliwe w planowanym okresie realizacji operacji</a:t>
          </a:r>
          <a:endParaRPr lang="pl-PL" sz="1600" dirty="0"/>
        </a:p>
      </dgm:t>
    </dgm:pt>
    <dgm:pt modelId="{58FCD722-A88D-405B-96F6-1AB4DC90B1B2}" type="parTrans" cxnId="{893494F1-154D-40D8-ACB4-58F14C396303}">
      <dgm:prSet/>
      <dgm:spPr/>
      <dgm:t>
        <a:bodyPr/>
        <a:lstStyle/>
        <a:p>
          <a:endParaRPr lang="pl-PL"/>
        </a:p>
      </dgm:t>
    </dgm:pt>
    <dgm:pt modelId="{8DE039AB-230F-4BD3-B701-6BA27D46745A}" type="sibTrans" cxnId="{893494F1-154D-40D8-ACB4-58F14C396303}">
      <dgm:prSet/>
      <dgm:spPr/>
      <dgm:t>
        <a:bodyPr/>
        <a:lstStyle/>
        <a:p>
          <a:endParaRPr lang="pl-PL"/>
        </a:p>
      </dgm:t>
    </dgm:pt>
    <dgm:pt modelId="{36F6FE93-F97C-43DF-BDD2-F51EA6ACA089}">
      <dgm:prSet phldrT="[Tekst]"/>
      <dgm:spPr/>
      <dgm:t>
        <a:bodyPr/>
        <a:lstStyle/>
        <a:p>
          <a:r>
            <a:rPr lang="pl-PL" b="1" u="sng" dirty="0">
              <a:solidFill>
                <a:schemeClr val="tx1"/>
              </a:solidFill>
              <a:latin typeface="Cambria" pitchFamily="18" charset="0"/>
            </a:rPr>
            <a:t>Adekwatny do zakładanych rezultatów (efektów)</a:t>
          </a:r>
          <a:endParaRPr lang="pl-PL" b="1" dirty="0">
            <a:solidFill>
              <a:schemeClr val="tx1"/>
            </a:solidFill>
          </a:endParaRPr>
        </a:p>
      </dgm:t>
    </dgm:pt>
    <dgm:pt modelId="{976F7E2E-0E24-4733-805F-9FC628DEEBEA}" type="parTrans" cxnId="{8FFE49CA-4460-4A1F-8572-FF9DA69C983A}">
      <dgm:prSet/>
      <dgm:spPr/>
      <dgm:t>
        <a:bodyPr/>
        <a:lstStyle/>
        <a:p>
          <a:endParaRPr lang="pl-PL"/>
        </a:p>
      </dgm:t>
    </dgm:pt>
    <dgm:pt modelId="{63A1AC4C-5C41-4FEB-B574-2107CFBF9E26}" type="sibTrans" cxnId="{8FFE49CA-4460-4A1F-8572-FF9DA69C983A}">
      <dgm:prSet/>
      <dgm:spPr/>
      <dgm:t>
        <a:bodyPr/>
        <a:lstStyle/>
        <a:p>
          <a:endParaRPr lang="pl-PL"/>
        </a:p>
      </dgm:t>
    </dgm:pt>
    <dgm:pt modelId="{3F574CF2-9B1D-4382-B538-83F129F21ABC}">
      <dgm:prSet phldrT="[Tekst]"/>
      <dgm:spPr/>
      <dgm:t>
        <a:bodyPr/>
        <a:lstStyle/>
        <a:p>
          <a:r>
            <a:rPr lang="pl-PL" b="1" u="sng" dirty="0">
              <a:solidFill>
                <a:schemeClr val="tx1"/>
              </a:solidFill>
              <a:latin typeface="Cambria" pitchFamily="18" charset="0"/>
            </a:rPr>
            <a:t>Realistyczny</a:t>
          </a:r>
        </a:p>
      </dgm:t>
    </dgm:pt>
    <dgm:pt modelId="{4D7FEE09-EFD3-496C-BBF0-8B1AD652B623}" type="parTrans" cxnId="{FFAA0A1E-588A-4E89-A3ED-2DB1DB77597D}">
      <dgm:prSet/>
      <dgm:spPr/>
      <dgm:t>
        <a:bodyPr/>
        <a:lstStyle/>
        <a:p>
          <a:endParaRPr lang="pl-PL"/>
        </a:p>
      </dgm:t>
    </dgm:pt>
    <dgm:pt modelId="{78BAEA55-1DD7-468F-B49E-60245022C5BA}" type="sibTrans" cxnId="{FFAA0A1E-588A-4E89-A3ED-2DB1DB77597D}">
      <dgm:prSet/>
      <dgm:spPr/>
      <dgm:t>
        <a:bodyPr/>
        <a:lstStyle/>
        <a:p>
          <a:endParaRPr lang="pl-PL"/>
        </a:p>
      </dgm:t>
    </dgm:pt>
    <dgm:pt modelId="{BBC1DB5A-030F-46F4-B08D-1CE855C404E8}">
      <dgm:prSet phldrT="[Tekst]" custT="1"/>
      <dgm:spPr/>
      <dgm:t>
        <a:bodyPr/>
        <a:lstStyle/>
        <a:p>
          <a:r>
            <a:rPr lang="pl-PL" sz="1600" b="1" u="sng" dirty="0">
              <a:solidFill>
                <a:schemeClr val="tx1"/>
              </a:solidFill>
              <a:latin typeface="Cambria" pitchFamily="18" charset="0"/>
            </a:rPr>
            <a:t>Mierzalny</a:t>
          </a:r>
          <a:r>
            <a:rPr lang="pl-PL" sz="1600" b="1" dirty="0">
              <a:solidFill>
                <a:schemeClr val="tx1"/>
              </a:solidFill>
              <a:latin typeface="Cambria" pitchFamily="18" charset="0"/>
            </a:rPr>
            <a:t>, </a:t>
          </a:r>
          <a:r>
            <a:rPr lang="pl-PL" sz="1600" dirty="0">
              <a:latin typeface="Cambria" pitchFamily="18" charset="0"/>
            </a:rPr>
            <a:t>tj. możliwy do wyrażenia w konkretnej wartości (np. dla celu </a:t>
          </a:r>
          <a:r>
            <a:rPr lang="pl-PL" sz="1600" i="1" dirty="0">
              <a:latin typeface="Cambria" pitchFamily="18" charset="0"/>
            </a:rPr>
            <a:t>„rozwój działalności gospodarczej poprzez zakup koparki oraz  utworzenie 1 miejsca pracy” </a:t>
          </a:r>
          <a:r>
            <a:rPr lang="pl-PL" sz="1600" dirty="0">
              <a:latin typeface="Cambria" pitchFamily="18" charset="0"/>
            </a:rPr>
            <a:t>możliwe jest wskazanie w Opisie operacji liczby utworzonych miejsc pracy oraz ilości zakupionych maszyn). </a:t>
          </a:r>
          <a:endParaRPr lang="pl-PL" sz="1600" dirty="0"/>
        </a:p>
      </dgm:t>
    </dgm:pt>
    <dgm:pt modelId="{C91F17BE-CF0D-4791-9495-E5B3EC66CDDB}" type="parTrans" cxnId="{05A5B02A-BAE7-455D-8655-2AF001081D23}">
      <dgm:prSet/>
      <dgm:spPr/>
      <dgm:t>
        <a:bodyPr/>
        <a:lstStyle/>
        <a:p>
          <a:endParaRPr lang="pl-PL"/>
        </a:p>
      </dgm:t>
    </dgm:pt>
    <dgm:pt modelId="{3606E8E3-D8AC-440D-9871-6366F312D2C7}" type="sibTrans" cxnId="{05A5B02A-BAE7-455D-8655-2AF001081D23}">
      <dgm:prSet/>
      <dgm:spPr/>
      <dgm:t>
        <a:bodyPr/>
        <a:lstStyle/>
        <a:p>
          <a:endParaRPr lang="pl-PL"/>
        </a:p>
      </dgm:t>
    </dgm:pt>
    <dgm:pt modelId="{E2FFDAB4-4A80-4956-AD07-3C02D536938E}" type="pres">
      <dgm:prSet presAssocID="{594918A6-48B1-4884-B74A-32BCB9E2C4CA}" presName="Name0" presStyleCnt="0">
        <dgm:presLayoutVars>
          <dgm:dir/>
          <dgm:resizeHandles val="exact"/>
        </dgm:presLayoutVars>
      </dgm:prSet>
      <dgm:spPr/>
    </dgm:pt>
    <dgm:pt modelId="{1B319270-0458-460C-9DD6-F5846BDA9E67}" type="pres">
      <dgm:prSet presAssocID="{594918A6-48B1-4884-B74A-32BCB9E2C4CA}" presName="cycle" presStyleCnt="0"/>
      <dgm:spPr/>
    </dgm:pt>
    <dgm:pt modelId="{52565642-34F4-41A0-A229-A570004E4992}" type="pres">
      <dgm:prSet presAssocID="{66D88B55-2A58-4CD9-821A-755E974CF579}" presName="nodeFirstNode" presStyleLbl="node1" presStyleIdx="0" presStyleCnt="5">
        <dgm:presLayoutVars>
          <dgm:bulletEnabled val="1"/>
        </dgm:presLayoutVars>
      </dgm:prSet>
      <dgm:spPr/>
    </dgm:pt>
    <dgm:pt modelId="{37DEAC37-E3B0-4ABE-B707-4775559267DB}" type="pres">
      <dgm:prSet presAssocID="{DEA34A27-66EB-4422-BDF1-6AE6E70AF80F}" presName="sibTransFirstNode" presStyleLbl="bgShp" presStyleIdx="0" presStyleCnt="1"/>
      <dgm:spPr/>
    </dgm:pt>
    <dgm:pt modelId="{3504D080-E270-4886-86AD-7386BD9878E2}" type="pres">
      <dgm:prSet presAssocID="{30164E17-93A4-406D-AF8B-EA59432CCF0D}" presName="nodeFollowingNodes" presStyleLbl="node1" presStyleIdx="1" presStyleCnt="5" custScaleX="192903" custScaleY="140450" custRadScaleRad="100042" custRadScaleInc="-1449">
        <dgm:presLayoutVars>
          <dgm:bulletEnabled val="1"/>
        </dgm:presLayoutVars>
      </dgm:prSet>
      <dgm:spPr/>
    </dgm:pt>
    <dgm:pt modelId="{02A9B3FB-42AD-42C6-BF59-531DA7E183FA}" type="pres">
      <dgm:prSet presAssocID="{36F6FE93-F97C-43DF-BDD2-F51EA6ACA089}" presName="nodeFollowingNodes" presStyleLbl="node1" presStyleIdx="2" presStyleCnt="5">
        <dgm:presLayoutVars>
          <dgm:bulletEnabled val="1"/>
        </dgm:presLayoutVars>
      </dgm:prSet>
      <dgm:spPr/>
    </dgm:pt>
    <dgm:pt modelId="{A36EE4FF-B8E1-4A34-A7F6-1C42E427DA47}" type="pres">
      <dgm:prSet presAssocID="{3F574CF2-9B1D-4382-B538-83F129F21ABC}" presName="nodeFollowingNodes" presStyleLbl="node1" presStyleIdx="3" presStyleCnt="5" custRadScaleRad="98960" custRadScaleInc="-703">
        <dgm:presLayoutVars>
          <dgm:bulletEnabled val="1"/>
        </dgm:presLayoutVars>
      </dgm:prSet>
      <dgm:spPr/>
    </dgm:pt>
    <dgm:pt modelId="{2742588F-37C0-4C50-AB9E-3BB620D56C2A}" type="pres">
      <dgm:prSet presAssocID="{BBC1DB5A-030F-46F4-B08D-1CE855C404E8}" presName="nodeFollowingNodes" presStyleLbl="node1" presStyleIdx="4" presStyleCnt="5" custScaleX="170682" custScaleY="180809" custRadScaleRad="114887" custRadScaleInc="-9134">
        <dgm:presLayoutVars>
          <dgm:bulletEnabled val="1"/>
        </dgm:presLayoutVars>
      </dgm:prSet>
      <dgm:spPr/>
    </dgm:pt>
  </dgm:ptLst>
  <dgm:cxnLst>
    <dgm:cxn modelId="{FFAA0A1E-588A-4E89-A3ED-2DB1DB77597D}" srcId="{594918A6-48B1-4884-B74A-32BCB9E2C4CA}" destId="{3F574CF2-9B1D-4382-B538-83F129F21ABC}" srcOrd="3" destOrd="0" parTransId="{4D7FEE09-EFD3-496C-BBF0-8B1AD652B623}" sibTransId="{78BAEA55-1DD7-468F-B49E-60245022C5BA}"/>
    <dgm:cxn modelId="{05A5B02A-BAE7-455D-8655-2AF001081D23}" srcId="{594918A6-48B1-4884-B74A-32BCB9E2C4CA}" destId="{BBC1DB5A-030F-46F4-B08D-1CE855C404E8}" srcOrd="4" destOrd="0" parTransId="{C91F17BE-CF0D-4791-9495-E5B3EC66CDDB}" sibTransId="{3606E8E3-D8AC-440D-9871-6366F312D2C7}"/>
    <dgm:cxn modelId="{6EE9B15C-971B-4052-8B57-392FB01CB818}" type="presOf" srcId="{DEA34A27-66EB-4422-BDF1-6AE6E70AF80F}" destId="{37DEAC37-E3B0-4ABE-B707-4775559267DB}" srcOrd="0" destOrd="0" presId="urn:microsoft.com/office/officeart/2005/8/layout/cycle3"/>
    <dgm:cxn modelId="{32261342-7B96-4004-A1D9-3538E55A742D}" srcId="{594918A6-48B1-4884-B74A-32BCB9E2C4CA}" destId="{66D88B55-2A58-4CD9-821A-755E974CF579}" srcOrd="0" destOrd="0" parTransId="{6C470806-0FE5-4397-AA9E-5B0C20922A1C}" sibTransId="{DEA34A27-66EB-4422-BDF1-6AE6E70AF80F}"/>
    <dgm:cxn modelId="{112BF062-DF07-4395-B0F0-8BCB292F75F8}" type="presOf" srcId="{3F574CF2-9B1D-4382-B538-83F129F21ABC}" destId="{A36EE4FF-B8E1-4A34-A7F6-1C42E427DA47}" srcOrd="0" destOrd="0" presId="urn:microsoft.com/office/officeart/2005/8/layout/cycle3"/>
    <dgm:cxn modelId="{4016B456-F9AA-4100-96D9-6CB5BC200D55}" type="presOf" srcId="{594918A6-48B1-4884-B74A-32BCB9E2C4CA}" destId="{E2FFDAB4-4A80-4956-AD07-3C02D536938E}" srcOrd="0" destOrd="0" presId="urn:microsoft.com/office/officeart/2005/8/layout/cycle3"/>
    <dgm:cxn modelId="{EF8CD19E-91E7-4FF3-A209-6594F7988377}" type="presOf" srcId="{66D88B55-2A58-4CD9-821A-755E974CF579}" destId="{52565642-34F4-41A0-A229-A570004E4992}" srcOrd="0" destOrd="0" presId="urn:microsoft.com/office/officeart/2005/8/layout/cycle3"/>
    <dgm:cxn modelId="{DDD6CFAF-7BD7-4675-8BF9-ECFFAB661FF5}" type="presOf" srcId="{30164E17-93A4-406D-AF8B-EA59432CCF0D}" destId="{3504D080-E270-4886-86AD-7386BD9878E2}" srcOrd="0" destOrd="0" presId="urn:microsoft.com/office/officeart/2005/8/layout/cycle3"/>
    <dgm:cxn modelId="{8FFE49CA-4460-4A1F-8572-FF9DA69C983A}" srcId="{594918A6-48B1-4884-B74A-32BCB9E2C4CA}" destId="{36F6FE93-F97C-43DF-BDD2-F51EA6ACA089}" srcOrd="2" destOrd="0" parTransId="{976F7E2E-0E24-4733-805F-9FC628DEEBEA}" sibTransId="{63A1AC4C-5C41-4FEB-B574-2107CFBF9E26}"/>
    <dgm:cxn modelId="{93AA2DCE-F7CE-4B29-AD62-9C09A263CBA9}" type="presOf" srcId="{36F6FE93-F97C-43DF-BDD2-F51EA6ACA089}" destId="{02A9B3FB-42AD-42C6-BF59-531DA7E183FA}" srcOrd="0" destOrd="0" presId="urn:microsoft.com/office/officeart/2005/8/layout/cycle3"/>
    <dgm:cxn modelId="{541F5AE1-8B83-4546-B190-B74265F84DD1}" type="presOf" srcId="{BBC1DB5A-030F-46F4-B08D-1CE855C404E8}" destId="{2742588F-37C0-4C50-AB9E-3BB620D56C2A}" srcOrd="0" destOrd="0" presId="urn:microsoft.com/office/officeart/2005/8/layout/cycle3"/>
    <dgm:cxn modelId="{893494F1-154D-40D8-ACB4-58F14C396303}" srcId="{594918A6-48B1-4884-B74A-32BCB9E2C4CA}" destId="{30164E17-93A4-406D-AF8B-EA59432CCF0D}" srcOrd="1" destOrd="0" parTransId="{58FCD722-A88D-405B-96F6-1AB4DC90B1B2}" sibTransId="{8DE039AB-230F-4BD3-B701-6BA27D46745A}"/>
    <dgm:cxn modelId="{67C0A61F-CD05-4363-ABDA-481A9C1B47EF}" type="presParOf" srcId="{E2FFDAB4-4A80-4956-AD07-3C02D536938E}" destId="{1B319270-0458-460C-9DD6-F5846BDA9E67}" srcOrd="0" destOrd="0" presId="urn:microsoft.com/office/officeart/2005/8/layout/cycle3"/>
    <dgm:cxn modelId="{BDA1B165-8321-4233-95CF-D43998A1F7BC}" type="presParOf" srcId="{1B319270-0458-460C-9DD6-F5846BDA9E67}" destId="{52565642-34F4-41A0-A229-A570004E4992}" srcOrd="0" destOrd="0" presId="urn:microsoft.com/office/officeart/2005/8/layout/cycle3"/>
    <dgm:cxn modelId="{70B1FCC2-AC9A-4018-8A8D-2E61EBDEC85E}" type="presParOf" srcId="{1B319270-0458-460C-9DD6-F5846BDA9E67}" destId="{37DEAC37-E3B0-4ABE-B707-4775559267DB}" srcOrd="1" destOrd="0" presId="urn:microsoft.com/office/officeart/2005/8/layout/cycle3"/>
    <dgm:cxn modelId="{7F45231F-1D4E-4BFA-9081-2295B4ABD83F}" type="presParOf" srcId="{1B319270-0458-460C-9DD6-F5846BDA9E67}" destId="{3504D080-E270-4886-86AD-7386BD9878E2}" srcOrd="2" destOrd="0" presId="urn:microsoft.com/office/officeart/2005/8/layout/cycle3"/>
    <dgm:cxn modelId="{43448688-5DCA-49EE-982A-3A6D83245A5D}" type="presParOf" srcId="{1B319270-0458-460C-9DD6-F5846BDA9E67}" destId="{02A9B3FB-42AD-42C6-BF59-531DA7E183FA}" srcOrd="3" destOrd="0" presId="urn:microsoft.com/office/officeart/2005/8/layout/cycle3"/>
    <dgm:cxn modelId="{4A7FE0DE-34AA-404E-AAE4-A516F58BFC0F}" type="presParOf" srcId="{1B319270-0458-460C-9DD6-F5846BDA9E67}" destId="{A36EE4FF-B8E1-4A34-A7F6-1C42E427DA47}" srcOrd="4" destOrd="0" presId="urn:microsoft.com/office/officeart/2005/8/layout/cycle3"/>
    <dgm:cxn modelId="{555D7003-2DC5-4822-A258-72A556F33F30}" type="presParOf" srcId="{1B319270-0458-460C-9DD6-F5846BDA9E67}" destId="{2742588F-37C0-4C50-AB9E-3BB620D56C2A}" srcOrd="5"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6ED3CD8-5ECC-4B51-8C12-47BB5C719F90}"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pl-PL"/>
        </a:p>
      </dgm:t>
    </dgm:pt>
    <dgm:pt modelId="{B80D9236-90F3-4D53-BB28-C79D694319BA}">
      <dgm:prSet phldrT="[Tekst]"/>
      <dgm:spPr/>
      <dgm:t>
        <a:bodyPr/>
        <a:lstStyle/>
        <a:p>
          <a:r>
            <a:rPr lang="pl-PL" b="1" u="sng" dirty="0">
              <a:solidFill>
                <a:schemeClr val="tx1"/>
              </a:solidFill>
            </a:rPr>
            <a:t>Koszt kwalifikowalny</a:t>
          </a:r>
        </a:p>
      </dgm:t>
    </dgm:pt>
    <dgm:pt modelId="{8B780CF6-D4D2-4BAC-9288-EB9843223D50}" type="parTrans" cxnId="{E871542B-C06D-4598-BF65-6E4DB3493DD8}">
      <dgm:prSet/>
      <dgm:spPr/>
      <dgm:t>
        <a:bodyPr/>
        <a:lstStyle/>
        <a:p>
          <a:endParaRPr lang="pl-PL"/>
        </a:p>
      </dgm:t>
    </dgm:pt>
    <dgm:pt modelId="{981D4C39-3AC9-4D4E-B086-4321094E91B2}" type="sibTrans" cxnId="{E871542B-C06D-4598-BF65-6E4DB3493DD8}">
      <dgm:prSet/>
      <dgm:spPr/>
      <dgm:t>
        <a:bodyPr/>
        <a:lstStyle/>
        <a:p>
          <a:endParaRPr lang="pl-PL"/>
        </a:p>
      </dgm:t>
    </dgm:pt>
    <dgm:pt modelId="{CF2BC623-73BF-4BCA-B610-626B071FDC21}">
      <dgm:prSet phldrT="[Tekst]" custT="1"/>
      <dgm:spPr/>
      <dgm:t>
        <a:bodyPr/>
        <a:lstStyle/>
        <a:p>
          <a:r>
            <a:rPr lang="pl-PL" sz="1600" dirty="0">
              <a:latin typeface="Cambria" pitchFamily="18" charset="0"/>
            </a:rPr>
            <a:t>wydatek niezbędny dla realizacji operacji </a:t>
          </a:r>
          <a:endParaRPr lang="pl-PL" sz="1600" dirty="0"/>
        </a:p>
      </dgm:t>
    </dgm:pt>
    <dgm:pt modelId="{82A0EB2E-851F-4219-9EC0-5864445AE429}" type="parTrans" cxnId="{823F4AEB-0AE6-4129-B553-1FFA2F2EE881}">
      <dgm:prSet/>
      <dgm:spPr/>
      <dgm:t>
        <a:bodyPr/>
        <a:lstStyle/>
        <a:p>
          <a:endParaRPr lang="pl-PL"/>
        </a:p>
      </dgm:t>
    </dgm:pt>
    <dgm:pt modelId="{C81E13C0-10A9-40DB-A9CA-CE0B06C24BE6}" type="sibTrans" cxnId="{823F4AEB-0AE6-4129-B553-1FFA2F2EE881}">
      <dgm:prSet/>
      <dgm:spPr/>
      <dgm:t>
        <a:bodyPr/>
        <a:lstStyle/>
        <a:p>
          <a:endParaRPr lang="pl-PL"/>
        </a:p>
      </dgm:t>
    </dgm:pt>
    <dgm:pt modelId="{B7F1A3A4-BB6F-44C7-889B-469C4265DEC5}">
      <dgm:prSet phldrT="[Tekst]" custT="1"/>
      <dgm:spPr/>
      <dgm:t>
        <a:bodyPr/>
        <a:lstStyle/>
        <a:p>
          <a:r>
            <a:rPr lang="pl-PL" sz="1600" dirty="0">
              <a:latin typeface="Cambria" pitchFamily="18" charset="0"/>
            </a:rPr>
            <a:t>koszt poniesiony od dnia zawarcia umowy o przyznaniu pomocy                                  a w przypadku kosztów ogólnych od 1 stycznia 2014 r.</a:t>
          </a:r>
          <a:endParaRPr lang="pl-PL" sz="1600" dirty="0"/>
        </a:p>
      </dgm:t>
    </dgm:pt>
    <dgm:pt modelId="{FCBDF2CC-0ECB-4A3B-9828-2A7F05B331C0}" type="parTrans" cxnId="{FA7E1801-50B3-4D58-914A-F746366BDDCE}">
      <dgm:prSet/>
      <dgm:spPr/>
      <dgm:t>
        <a:bodyPr/>
        <a:lstStyle/>
        <a:p>
          <a:endParaRPr lang="pl-PL"/>
        </a:p>
      </dgm:t>
    </dgm:pt>
    <dgm:pt modelId="{7046792E-34E6-4951-8EC6-74D4B10F59B5}" type="sibTrans" cxnId="{FA7E1801-50B3-4D58-914A-F746366BDDCE}">
      <dgm:prSet/>
      <dgm:spPr/>
      <dgm:t>
        <a:bodyPr/>
        <a:lstStyle/>
        <a:p>
          <a:endParaRPr lang="pl-PL"/>
        </a:p>
      </dgm:t>
    </dgm:pt>
    <dgm:pt modelId="{7FFA2C68-4FC8-498A-BDE9-47868121A933}">
      <dgm:prSet phldrT="[Tekst]" custT="1"/>
      <dgm:spPr/>
      <dgm:t>
        <a:bodyPr/>
        <a:lstStyle/>
        <a:p>
          <a:r>
            <a:rPr lang="pl-PL" sz="1600" dirty="0">
              <a:latin typeface="Cambria" pitchFamily="18" charset="0"/>
            </a:rPr>
            <a:t>koszt, który został określony  w </a:t>
          </a:r>
          <a:r>
            <a:rPr lang="pl-PL" sz="1600" i="1" dirty="0">
              <a:latin typeface="Cambria" pitchFamily="18" charset="0"/>
            </a:rPr>
            <a:t>Zestawieniu rzeczowo-finansowym operacji, faktycznie poniesiony                                            i udokumentowany. </a:t>
          </a:r>
          <a:endParaRPr lang="pl-PL" sz="1600" dirty="0"/>
        </a:p>
      </dgm:t>
    </dgm:pt>
    <dgm:pt modelId="{060C00A4-A997-414E-A98A-0A010EADEE73}" type="parTrans" cxnId="{CBA45492-1A4C-4EC0-8585-EEAF83C21DA9}">
      <dgm:prSet/>
      <dgm:spPr/>
      <dgm:t>
        <a:bodyPr/>
        <a:lstStyle/>
        <a:p>
          <a:endParaRPr lang="pl-PL"/>
        </a:p>
      </dgm:t>
    </dgm:pt>
    <dgm:pt modelId="{A0E7DA7B-9381-4247-B5AB-14B6427AAA3E}" type="sibTrans" cxnId="{CBA45492-1A4C-4EC0-8585-EEAF83C21DA9}">
      <dgm:prSet/>
      <dgm:spPr/>
      <dgm:t>
        <a:bodyPr/>
        <a:lstStyle/>
        <a:p>
          <a:endParaRPr lang="pl-PL"/>
        </a:p>
      </dgm:t>
    </dgm:pt>
    <dgm:pt modelId="{67E80508-A289-4EEA-A6B9-9A75A779A519}">
      <dgm:prSet phldrT="[Tekst]" custT="1"/>
      <dgm:spPr/>
      <dgm:t>
        <a:bodyPr/>
        <a:lstStyle/>
        <a:p>
          <a:r>
            <a:rPr lang="pl-PL" sz="1600" dirty="0">
              <a:latin typeface="Cambria" pitchFamily="18" charset="0"/>
            </a:rPr>
            <a:t>spełniający warunki umożliwiające jego całkowite lub częściowe pokrycie środkami przeznaczonymi na realizację poddziałania</a:t>
          </a:r>
          <a:endParaRPr lang="pl-PL" sz="1600" dirty="0"/>
        </a:p>
      </dgm:t>
    </dgm:pt>
    <dgm:pt modelId="{DE5B9160-55C8-44D9-BCC0-ED6BF43EF6E2}" type="parTrans" cxnId="{BA5B2BD6-DFA7-4218-9D72-5C87588DA8D5}">
      <dgm:prSet/>
      <dgm:spPr/>
      <dgm:t>
        <a:bodyPr/>
        <a:lstStyle/>
        <a:p>
          <a:endParaRPr lang="pl-PL"/>
        </a:p>
      </dgm:t>
    </dgm:pt>
    <dgm:pt modelId="{A0AC1AE2-83C1-47F4-863C-D5F140A5B482}" type="sibTrans" cxnId="{BA5B2BD6-DFA7-4218-9D72-5C87588DA8D5}">
      <dgm:prSet/>
      <dgm:spPr/>
      <dgm:t>
        <a:bodyPr/>
        <a:lstStyle/>
        <a:p>
          <a:endParaRPr lang="pl-PL"/>
        </a:p>
      </dgm:t>
    </dgm:pt>
    <dgm:pt modelId="{C5C514BE-B143-4B9F-B8A1-9FBDBADF7A07}">
      <dgm:prSet phldrT="[Tekst]" custT="1"/>
      <dgm:spPr/>
      <dgm:t>
        <a:bodyPr/>
        <a:lstStyle/>
        <a:p>
          <a:r>
            <a:rPr lang="pl-PL" sz="1400" dirty="0">
              <a:latin typeface="Cambria" pitchFamily="18" charset="0"/>
            </a:rPr>
            <a:t>koszt którego wartość bez względu na liczbę wynikających z niego płatności przekracza 1 tysiąc zł  rozliczony bezgotówkowego, pozostałe mogą być poniesione w formie rozliczenia pieniężnego. </a:t>
          </a:r>
          <a:endParaRPr lang="pl-PL" sz="1400" dirty="0"/>
        </a:p>
      </dgm:t>
    </dgm:pt>
    <dgm:pt modelId="{1A33B674-B2CC-4221-8296-C7E233DAD2BE}" type="parTrans" cxnId="{8C777CAA-0F29-400C-A6F3-C88A388EBE4F}">
      <dgm:prSet/>
      <dgm:spPr/>
      <dgm:t>
        <a:bodyPr/>
        <a:lstStyle/>
        <a:p>
          <a:endParaRPr lang="pl-PL"/>
        </a:p>
      </dgm:t>
    </dgm:pt>
    <dgm:pt modelId="{C82DC713-E302-437F-B2C9-BECFECB27BF7}" type="sibTrans" cxnId="{8C777CAA-0F29-400C-A6F3-C88A388EBE4F}">
      <dgm:prSet/>
      <dgm:spPr/>
      <dgm:t>
        <a:bodyPr/>
        <a:lstStyle/>
        <a:p>
          <a:endParaRPr lang="pl-PL"/>
        </a:p>
      </dgm:t>
    </dgm:pt>
    <dgm:pt modelId="{2EF04C33-A338-47A3-92B4-E071E19D2B9F}" type="pres">
      <dgm:prSet presAssocID="{06ED3CD8-5ECC-4B51-8C12-47BB5C719F90}" presName="Name0" presStyleCnt="0">
        <dgm:presLayoutVars>
          <dgm:chMax val="1"/>
          <dgm:dir/>
          <dgm:animLvl val="ctr"/>
          <dgm:resizeHandles val="exact"/>
        </dgm:presLayoutVars>
      </dgm:prSet>
      <dgm:spPr/>
    </dgm:pt>
    <dgm:pt modelId="{6CC5B3CF-AB87-4C2A-A559-C48A68C16CEF}" type="pres">
      <dgm:prSet presAssocID="{B80D9236-90F3-4D53-BB28-C79D694319BA}" presName="centerShape" presStyleLbl="node0" presStyleIdx="0" presStyleCnt="1" custScaleX="117609" custScaleY="114080"/>
      <dgm:spPr/>
    </dgm:pt>
    <dgm:pt modelId="{FD74E034-5386-4E88-93E2-154D9F13E42B}" type="pres">
      <dgm:prSet presAssocID="{CF2BC623-73BF-4BCA-B610-626B071FDC21}" presName="node" presStyleLbl="node1" presStyleIdx="0" presStyleCnt="5" custScaleX="171500" custScaleY="107766" custRadScaleRad="103228" custRadScaleInc="8548">
        <dgm:presLayoutVars>
          <dgm:bulletEnabled val="1"/>
        </dgm:presLayoutVars>
      </dgm:prSet>
      <dgm:spPr/>
    </dgm:pt>
    <dgm:pt modelId="{6395B59B-F5B5-445B-8DEF-23624551B15E}" type="pres">
      <dgm:prSet presAssocID="{CF2BC623-73BF-4BCA-B610-626B071FDC21}" presName="dummy" presStyleCnt="0"/>
      <dgm:spPr/>
    </dgm:pt>
    <dgm:pt modelId="{8663E869-5172-4387-9A94-ADE5A6BC89AB}" type="pres">
      <dgm:prSet presAssocID="{C81E13C0-10A9-40DB-A9CA-CE0B06C24BE6}" presName="sibTrans" presStyleLbl="sibTrans2D1" presStyleIdx="0" presStyleCnt="5"/>
      <dgm:spPr/>
    </dgm:pt>
    <dgm:pt modelId="{3E3F81F7-2E50-4B6F-9614-ECCFBFC12039}" type="pres">
      <dgm:prSet presAssocID="{B7F1A3A4-BB6F-44C7-889B-469C4265DEC5}" presName="node" presStyleLbl="node1" presStyleIdx="1" presStyleCnt="5" custScaleX="197438" custScaleY="159468" custRadScaleRad="138127" custRadScaleInc="78">
        <dgm:presLayoutVars>
          <dgm:bulletEnabled val="1"/>
        </dgm:presLayoutVars>
      </dgm:prSet>
      <dgm:spPr/>
    </dgm:pt>
    <dgm:pt modelId="{C8644869-2BA3-4B27-94E7-79485717512E}" type="pres">
      <dgm:prSet presAssocID="{B7F1A3A4-BB6F-44C7-889B-469C4265DEC5}" presName="dummy" presStyleCnt="0"/>
      <dgm:spPr/>
    </dgm:pt>
    <dgm:pt modelId="{41D93095-1DB0-463B-9F9C-6CDF1EFCFD62}" type="pres">
      <dgm:prSet presAssocID="{7046792E-34E6-4951-8EC6-74D4B10F59B5}" presName="sibTrans" presStyleLbl="sibTrans2D1" presStyleIdx="1" presStyleCnt="5"/>
      <dgm:spPr/>
    </dgm:pt>
    <dgm:pt modelId="{A492FD58-0475-41FE-B9B1-AD7C2EA7C6C9}" type="pres">
      <dgm:prSet presAssocID="{7FFA2C68-4FC8-498A-BDE9-47868121A933}" presName="node" presStyleLbl="node1" presStyleIdx="2" presStyleCnt="5" custScaleX="244291" custScaleY="128735" custRadScaleRad="116882" custRadScaleInc="-46016">
        <dgm:presLayoutVars>
          <dgm:bulletEnabled val="1"/>
        </dgm:presLayoutVars>
      </dgm:prSet>
      <dgm:spPr/>
    </dgm:pt>
    <dgm:pt modelId="{3507A51B-C8DB-4C82-AB99-C918EF738DAB}" type="pres">
      <dgm:prSet presAssocID="{7FFA2C68-4FC8-498A-BDE9-47868121A933}" presName="dummy" presStyleCnt="0"/>
      <dgm:spPr/>
    </dgm:pt>
    <dgm:pt modelId="{33005EF3-168E-40E1-AC14-CFFCB624E6A1}" type="pres">
      <dgm:prSet presAssocID="{A0E7DA7B-9381-4247-B5AB-14B6427AAA3E}" presName="sibTrans" presStyleLbl="sibTrans2D1" presStyleIdx="2" presStyleCnt="5" custScaleX="69847" custScaleY="46725"/>
      <dgm:spPr/>
    </dgm:pt>
    <dgm:pt modelId="{5CD04477-50DA-43FE-BBB2-03988FA163D9}" type="pres">
      <dgm:prSet presAssocID="{C5C514BE-B143-4B9F-B8A1-9FBDBADF7A07}" presName="node" presStyleLbl="node1" presStyleIdx="3" presStyleCnt="5" custScaleX="236361" custScaleY="139521" custRadScaleRad="136990" custRadScaleInc="97098">
        <dgm:presLayoutVars>
          <dgm:bulletEnabled val="1"/>
        </dgm:presLayoutVars>
      </dgm:prSet>
      <dgm:spPr/>
    </dgm:pt>
    <dgm:pt modelId="{51BB2673-7B24-49E5-BEAD-FF40CEB59A3D}" type="pres">
      <dgm:prSet presAssocID="{C5C514BE-B143-4B9F-B8A1-9FBDBADF7A07}" presName="dummy" presStyleCnt="0"/>
      <dgm:spPr/>
    </dgm:pt>
    <dgm:pt modelId="{23CFE39B-15FD-4CE5-B9C7-9CE0A43A12B8}" type="pres">
      <dgm:prSet presAssocID="{C82DC713-E302-437F-B2C9-BECFECB27BF7}" presName="sibTrans" presStyleLbl="sibTrans2D1" presStyleIdx="3" presStyleCnt="5"/>
      <dgm:spPr/>
    </dgm:pt>
    <dgm:pt modelId="{7F9BD47A-38AB-49DE-B14C-560244BB4246}" type="pres">
      <dgm:prSet presAssocID="{67E80508-A289-4EEA-A6B9-9A75A779A519}" presName="node" presStyleLbl="node1" presStyleIdx="4" presStyleCnt="5" custScaleX="216284" custScaleY="159639" custRadScaleRad="150135" custRadScaleInc="0">
        <dgm:presLayoutVars>
          <dgm:bulletEnabled val="1"/>
        </dgm:presLayoutVars>
      </dgm:prSet>
      <dgm:spPr/>
    </dgm:pt>
    <dgm:pt modelId="{35857646-31AF-4A5B-90F0-EF17E9422FBB}" type="pres">
      <dgm:prSet presAssocID="{67E80508-A289-4EEA-A6B9-9A75A779A519}" presName="dummy" presStyleCnt="0"/>
      <dgm:spPr/>
    </dgm:pt>
    <dgm:pt modelId="{B8AC1AC5-D079-4D10-A370-B5063BC9A4D0}" type="pres">
      <dgm:prSet presAssocID="{A0AC1AE2-83C1-47F4-863C-D5F140A5B482}" presName="sibTrans" presStyleLbl="sibTrans2D1" presStyleIdx="4" presStyleCnt="5"/>
      <dgm:spPr/>
    </dgm:pt>
  </dgm:ptLst>
  <dgm:cxnLst>
    <dgm:cxn modelId="{FA7E1801-50B3-4D58-914A-F746366BDDCE}" srcId="{B80D9236-90F3-4D53-BB28-C79D694319BA}" destId="{B7F1A3A4-BB6F-44C7-889B-469C4265DEC5}" srcOrd="1" destOrd="0" parTransId="{FCBDF2CC-0ECB-4A3B-9828-2A7F05B331C0}" sibTransId="{7046792E-34E6-4951-8EC6-74D4B10F59B5}"/>
    <dgm:cxn modelId="{07728509-35A2-4385-876D-0451F00C62C8}" type="presOf" srcId="{B80D9236-90F3-4D53-BB28-C79D694319BA}" destId="{6CC5B3CF-AB87-4C2A-A559-C48A68C16CEF}" srcOrd="0" destOrd="0" presId="urn:microsoft.com/office/officeart/2005/8/layout/radial6"/>
    <dgm:cxn modelId="{C6612F1A-225A-453D-9D55-858CC1A47C6A}" type="presOf" srcId="{7FFA2C68-4FC8-498A-BDE9-47868121A933}" destId="{A492FD58-0475-41FE-B9B1-AD7C2EA7C6C9}" srcOrd="0" destOrd="0" presId="urn:microsoft.com/office/officeart/2005/8/layout/radial6"/>
    <dgm:cxn modelId="{747C7D23-FEBE-47E7-9216-5B33BCCB9408}" type="presOf" srcId="{C5C514BE-B143-4B9F-B8A1-9FBDBADF7A07}" destId="{5CD04477-50DA-43FE-BBB2-03988FA163D9}" srcOrd="0" destOrd="0" presId="urn:microsoft.com/office/officeart/2005/8/layout/radial6"/>
    <dgm:cxn modelId="{E871542B-C06D-4598-BF65-6E4DB3493DD8}" srcId="{06ED3CD8-5ECC-4B51-8C12-47BB5C719F90}" destId="{B80D9236-90F3-4D53-BB28-C79D694319BA}" srcOrd="0" destOrd="0" parTransId="{8B780CF6-D4D2-4BAC-9288-EB9843223D50}" sibTransId="{981D4C39-3AC9-4D4E-B086-4321094E91B2}"/>
    <dgm:cxn modelId="{55DD2A5D-9C7C-40CB-B499-3BB79E434D22}" type="presOf" srcId="{C81E13C0-10A9-40DB-A9CA-CE0B06C24BE6}" destId="{8663E869-5172-4387-9A94-ADE5A6BC89AB}" srcOrd="0" destOrd="0" presId="urn:microsoft.com/office/officeart/2005/8/layout/radial6"/>
    <dgm:cxn modelId="{DC51F86D-79BA-4C57-B8EB-B7E3BC1BB48A}" type="presOf" srcId="{CF2BC623-73BF-4BCA-B610-626B071FDC21}" destId="{FD74E034-5386-4E88-93E2-154D9F13E42B}" srcOrd="0" destOrd="0" presId="urn:microsoft.com/office/officeart/2005/8/layout/radial6"/>
    <dgm:cxn modelId="{88572D7F-A594-489F-B909-00BBE5BD2037}" type="presOf" srcId="{C82DC713-E302-437F-B2C9-BECFECB27BF7}" destId="{23CFE39B-15FD-4CE5-B9C7-9CE0A43A12B8}" srcOrd="0" destOrd="0" presId="urn:microsoft.com/office/officeart/2005/8/layout/radial6"/>
    <dgm:cxn modelId="{24E71884-0A45-4E0E-817B-0D84E6C48BE5}" type="presOf" srcId="{A0E7DA7B-9381-4247-B5AB-14B6427AAA3E}" destId="{33005EF3-168E-40E1-AC14-CFFCB624E6A1}" srcOrd="0" destOrd="0" presId="urn:microsoft.com/office/officeart/2005/8/layout/radial6"/>
    <dgm:cxn modelId="{9A95FF8A-E2BF-4648-9F3E-2E0C4AB99B95}" type="presOf" srcId="{67E80508-A289-4EEA-A6B9-9A75A779A519}" destId="{7F9BD47A-38AB-49DE-B14C-560244BB4246}" srcOrd="0" destOrd="0" presId="urn:microsoft.com/office/officeart/2005/8/layout/radial6"/>
    <dgm:cxn modelId="{CBA45492-1A4C-4EC0-8585-EEAF83C21DA9}" srcId="{B80D9236-90F3-4D53-BB28-C79D694319BA}" destId="{7FFA2C68-4FC8-498A-BDE9-47868121A933}" srcOrd="2" destOrd="0" parTransId="{060C00A4-A997-414E-A98A-0A010EADEE73}" sibTransId="{A0E7DA7B-9381-4247-B5AB-14B6427AAA3E}"/>
    <dgm:cxn modelId="{5B0D93A4-8E1F-48D5-991D-53355571196F}" type="presOf" srcId="{06ED3CD8-5ECC-4B51-8C12-47BB5C719F90}" destId="{2EF04C33-A338-47A3-92B4-E071E19D2B9F}" srcOrd="0" destOrd="0" presId="urn:microsoft.com/office/officeart/2005/8/layout/radial6"/>
    <dgm:cxn modelId="{8C777CAA-0F29-400C-A6F3-C88A388EBE4F}" srcId="{B80D9236-90F3-4D53-BB28-C79D694319BA}" destId="{C5C514BE-B143-4B9F-B8A1-9FBDBADF7A07}" srcOrd="3" destOrd="0" parTransId="{1A33B674-B2CC-4221-8296-C7E233DAD2BE}" sibTransId="{C82DC713-E302-437F-B2C9-BECFECB27BF7}"/>
    <dgm:cxn modelId="{4F0A51D2-D867-47B5-9209-FC3D3BEF0A29}" type="presOf" srcId="{B7F1A3A4-BB6F-44C7-889B-469C4265DEC5}" destId="{3E3F81F7-2E50-4B6F-9614-ECCFBFC12039}" srcOrd="0" destOrd="0" presId="urn:microsoft.com/office/officeart/2005/8/layout/radial6"/>
    <dgm:cxn modelId="{BA5B2BD6-DFA7-4218-9D72-5C87588DA8D5}" srcId="{B80D9236-90F3-4D53-BB28-C79D694319BA}" destId="{67E80508-A289-4EEA-A6B9-9A75A779A519}" srcOrd="4" destOrd="0" parTransId="{DE5B9160-55C8-44D9-BCC0-ED6BF43EF6E2}" sibTransId="{A0AC1AE2-83C1-47F4-863C-D5F140A5B482}"/>
    <dgm:cxn modelId="{7447E7E5-A0BE-4762-BDC4-F63BE76209F8}" type="presOf" srcId="{7046792E-34E6-4951-8EC6-74D4B10F59B5}" destId="{41D93095-1DB0-463B-9F9C-6CDF1EFCFD62}" srcOrd="0" destOrd="0" presId="urn:microsoft.com/office/officeart/2005/8/layout/radial6"/>
    <dgm:cxn modelId="{823F4AEB-0AE6-4129-B553-1FFA2F2EE881}" srcId="{B80D9236-90F3-4D53-BB28-C79D694319BA}" destId="{CF2BC623-73BF-4BCA-B610-626B071FDC21}" srcOrd="0" destOrd="0" parTransId="{82A0EB2E-851F-4219-9EC0-5864445AE429}" sibTransId="{C81E13C0-10A9-40DB-A9CA-CE0B06C24BE6}"/>
    <dgm:cxn modelId="{46DF6CF3-C110-434D-BD33-2BBBD5D039A7}" type="presOf" srcId="{A0AC1AE2-83C1-47F4-863C-D5F140A5B482}" destId="{B8AC1AC5-D079-4D10-A370-B5063BC9A4D0}" srcOrd="0" destOrd="0" presId="urn:microsoft.com/office/officeart/2005/8/layout/radial6"/>
    <dgm:cxn modelId="{90EEF369-5721-4B4C-B437-D0B15E066DB2}" type="presParOf" srcId="{2EF04C33-A338-47A3-92B4-E071E19D2B9F}" destId="{6CC5B3CF-AB87-4C2A-A559-C48A68C16CEF}" srcOrd="0" destOrd="0" presId="urn:microsoft.com/office/officeart/2005/8/layout/radial6"/>
    <dgm:cxn modelId="{F2930B0A-CC38-4137-A61B-DBEE15FF8377}" type="presParOf" srcId="{2EF04C33-A338-47A3-92B4-E071E19D2B9F}" destId="{FD74E034-5386-4E88-93E2-154D9F13E42B}" srcOrd="1" destOrd="0" presId="urn:microsoft.com/office/officeart/2005/8/layout/radial6"/>
    <dgm:cxn modelId="{FAE88C0D-0647-49A2-B300-4C1FB25EFD8D}" type="presParOf" srcId="{2EF04C33-A338-47A3-92B4-E071E19D2B9F}" destId="{6395B59B-F5B5-445B-8DEF-23624551B15E}" srcOrd="2" destOrd="0" presId="urn:microsoft.com/office/officeart/2005/8/layout/radial6"/>
    <dgm:cxn modelId="{847D91D2-4C83-4EEF-8494-5D52168AACD6}" type="presParOf" srcId="{2EF04C33-A338-47A3-92B4-E071E19D2B9F}" destId="{8663E869-5172-4387-9A94-ADE5A6BC89AB}" srcOrd="3" destOrd="0" presId="urn:microsoft.com/office/officeart/2005/8/layout/radial6"/>
    <dgm:cxn modelId="{3D4F460D-8963-479D-A45F-40DB610312E5}" type="presParOf" srcId="{2EF04C33-A338-47A3-92B4-E071E19D2B9F}" destId="{3E3F81F7-2E50-4B6F-9614-ECCFBFC12039}" srcOrd="4" destOrd="0" presId="urn:microsoft.com/office/officeart/2005/8/layout/radial6"/>
    <dgm:cxn modelId="{D09560BA-2C1C-47C2-9740-FBD9A1C8C231}" type="presParOf" srcId="{2EF04C33-A338-47A3-92B4-E071E19D2B9F}" destId="{C8644869-2BA3-4B27-94E7-79485717512E}" srcOrd="5" destOrd="0" presId="urn:microsoft.com/office/officeart/2005/8/layout/radial6"/>
    <dgm:cxn modelId="{1AD6700F-C645-45C2-BB48-A92212824DAB}" type="presParOf" srcId="{2EF04C33-A338-47A3-92B4-E071E19D2B9F}" destId="{41D93095-1DB0-463B-9F9C-6CDF1EFCFD62}" srcOrd="6" destOrd="0" presId="urn:microsoft.com/office/officeart/2005/8/layout/radial6"/>
    <dgm:cxn modelId="{7CD3AD1D-FA2B-4A67-8D8F-DC907A2F62AA}" type="presParOf" srcId="{2EF04C33-A338-47A3-92B4-E071E19D2B9F}" destId="{A492FD58-0475-41FE-B9B1-AD7C2EA7C6C9}" srcOrd="7" destOrd="0" presId="urn:microsoft.com/office/officeart/2005/8/layout/radial6"/>
    <dgm:cxn modelId="{81A7DE1A-C0FC-45B6-BC74-870D0DF1CF3E}" type="presParOf" srcId="{2EF04C33-A338-47A3-92B4-E071E19D2B9F}" destId="{3507A51B-C8DB-4C82-AB99-C918EF738DAB}" srcOrd="8" destOrd="0" presId="urn:microsoft.com/office/officeart/2005/8/layout/radial6"/>
    <dgm:cxn modelId="{A77AC9B1-221F-4EEE-8DFB-7B135DA3BF8B}" type="presParOf" srcId="{2EF04C33-A338-47A3-92B4-E071E19D2B9F}" destId="{33005EF3-168E-40E1-AC14-CFFCB624E6A1}" srcOrd="9" destOrd="0" presId="urn:microsoft.com/office/officeart/2005/8/layout/radial6"/>
    <dgm:cxn modelId="{416CC9F0-C8D0-4E88-92CF-C3605C035748}" type="presParOf" srcId="{2EF04C33-A338-47A3-92B4-E071E19D2B9F}" destId="{5CD04477-50DA-43FE-BBB2-03988FA163D9}" srcOrd="10" destOrd="0" presId="urn:microsoft.com/office/officeart/2005/8/layout/radial6"/>
    <dgm:cxn modelId="{6DEB08C5-ECFC-4EF6-8834-E135FD1C08AB}" type="presParOf" srcId="{2EF04C33-A338-47A3-92B4-E071E19D2B9F}" destId="{51BB2673-7B24-49E5-BEAD-FF40CEB59A3D}" srcOrd="11" destOrd="0" presId="urn:microsoft.com/office/officeart/2005/8/layout/radial6"/>
    <dgm:cxn modelId="{F6DB3A97-28E9-4BB3-A8F5-8D1981E74640}" type="presParOf" srcId="{2EF04C33-A338-47A3-92B4-E071E19D2B9F}" destId="{23CFE39B-15FD-4CE5-B9C7-9CE0A43A12B8}" srcOrd="12" destOrd="0" presId="urn:microsoft.com/office/officeart/2005/8/layout/radial6"/>
    <dgm:cxn modelId="{C38D12BA-D8C6-4DFA-85B7-551CD47270F4}" type="presParOf" srcId="{2EF04C33-A338-47A3-92B4-E071E19D2B9F}" destId="{7F9BD47A-38AB-49DE-B14C-560244BB4246}" srcOrd="13" destOrd="0" presId="urn:microsoft.com/office/officeart/2005/8/layout/radial6"/>
    <dgm:cxn modelId="{ECB2E96E-D249-4BE4-8427-A74CDE870D57}" type="presParOf" srcId="{2EF04C33-A338-47A3-92B4-E071E19D2B9F}" destId="{35857646-31AF-4A5B-90F0-EF17E9422FBB}" srcOrd="14" destOrd="0" presId="urn:microsoft.com/office/officeart/2005/8/layout/radial6"/>
    <dgm:cxn modelId="{C53252C2-C8F3-44E8-8F50-944618734566}" type="presParOf" srcId="{2EF04C33-A338-47A3-92B4-E071E19D2B9F}" destId="{B8AC1AC5-D079-4D10-A370-B5063BC9A4D0}" srcOrd="1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1D4A6C-2372-4E63-9414-7D55741CDEC6}">
      <dsp:nvSpPr>
        <dsp:cNvPr id="0" name=""/>
        <dsp:cNvSpPr/>
      </dsp:nvSpPr>
      <dsp:spPr>
        <a:xfrm>
          <a:off x="144014" y="526049"/>
          <a:ext cx="2776867" cy="1666120"/>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pl-PL" sz="1800" kern="1200" dirty="0">
              <a:latin typeface="Cambria" pitchFamily="18" charset="0"/>
            </a:rPr>
            <a:t>Koszty kwalifikowalne operacji </a:t>
          </a:r>
          <a:r>
            <a:rPr lang="pl-PL" sz="1800" u="sng" kern="1200" dirty="0">
              <a:solidFill>
                <a:schemeClr val="tx1"/>
              </a:solidFill>
              <a:latin typeface="Cambria" pitchFamily="18" charset="0"/>
            </a:rPr>
            <a:t>nie są współfinansowane                   </a:t>
          </a:r>
          <a:r>
            <a:rPr lang="pl-PL" sz="1800" kern="1200" dirty="0">
              <a:latin typeface="Cambria" pitchFamily="18" charset="0"/>
            </a:rPr>
            <a:t>z innych środków publicznych</a:t>
          </a:r>
        </a:p>
      </dsp:txBody>
      <dsp:txXfrm>
        <a:off x="144014" y="526049"/>
        <a:ext cx="2776867" cy="1666120"/>
      </dsp:txXfrm>
    </dsp:sp>
    <dsp:sp modelId="{3CA7F5F6-4492-4627-A412-39F18B5A1451}">
      <dsp:nvSpPr>
        <dsp:cNvPr id="0" name=""/>
        <dsp:cNvSpPr/>
      </dsp:nvSpPr>
      <dsp:spPr>
        <a:xfrm>
          <a:off x="3024348" y="310020"/>
          <a:ext cx="2799054" cy="2351829"/>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pl-PL" sz="1800" kern="1200" dirty="0">
              <a:latin typeface="Cambria" pitchFamily="18" charset="0"/>
            </a:rPr>
            <a:t>Operacja będzie </a:t>
          </a:r>
          <a:r>
            <a:rPr lang="pl-PL" sz="1800" u="sng" kern="1200" dirty="0">
              <a:solidFill>
                <a:schemeClr val="tx1"/>
              </a:solidFill>
              <a:latin typeface="Cambria" pitchFamily="18" charset="0"/>
            </a:rPr>
            <a:t>zrealizowana nie więcej niż w 2 etapach </a:t>
          </a:r>
          <a:r>
            <a:rPr lang="pl-PL" sz="1800" kern="1200" dirty="0">
              <a:latin typeface="Cambria" pitchFamily="18" charset="0"/>
            </a:rPr>
            <a:t>(realizacja całej operacji 2 lata – od podpisanie umowy do złożenia wniosku o płatność ostateczną)</a:t>
          </a:r>
        </a:p>
      </dsp:txBody>
      <dsp:txXfrm>
        <a:off x="3024348" y="310020"/>
        <a:ext cx="2799054" cy="2351829"/>
      </dsp:txXfrm>
    </dsp:sp>
    <dsp:sp modelId="{1A07BA60-6E24-4F9A-A397-90D8DF7AEE66}">
      <dsp:nvSpPr>
        <dsp:cNvPr id="0" name=""/>
        <dsp:cNvSpPr/>
      </dsp:nvSpPr>
      <dsp:spPr>
        <a:xfrm>
          <a:off x="6048662" y="288027"/>
          <a:ext cx="2224798" cy="2376987"/>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pl-PL" sz="1800" kern="1200" dirty="0">
              <a:latin typeface="Cambria" pitchFamily="18" charset="0"/>
            </a:rPr>
            <a:t>Operacja obejmująca koszty inwestycyjne realizowana musi być </a:t>
          </a:r>
          <a:r>
            <a:rPr lang="pl-PL" sz="1800" u="sng" kern="1200" dirty="0">
              <a:solidFill>
                <a:schemeClr val="tx1"/>
              </a:solidFill>
              <a:latin typeface="Cambria" pitchFamily="18" charset="0"/>
            </a:rPr>
            <a:t>na obszarze wiejskim objętym LSR</a:t>
          </a:r>
          <a:endParaRPr lang="pl-PL" sz="1800" kern="1200" dirty="0">
            <a:latin typeface="Cambria" pitchFamily="18" charset="0"/>
          </a:endParaRPr>
        </a:p>
      </dsp:txBody>
      <dsp:txXfrm>
        <a:off x="6048662" y="288027"/>
        <a:ext cx="2224798" cy="2376987"/>
      </dsp:txXfrm>
    </dsp:sp>
    <dsp:sp modelId="{666882C4-563B-4591-9D10-4EDD17350B43}">
      <dsp:nvSpPr>
        <dsp:cNvPr id="0" name=""/>
        <dsp:cNvSpPr/>
      </dsp:nvSpPr>
      <dsp:spPr>
        <a:xfrm>
          <a:off x="515046" y="2830305"/>
          <a:ext cx="5173582" cy="2138249"/>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pl-PL" sz="1800" kern="1200" dirty="0">
              <a:latin typeface="Cambria" pitchFamily="18" charset="0"/>
            </a:rPr>
            <a:t>Inwestycja musi być realizowana na nieruchomości </a:t>
          </a:r>
          <a:r>
            <a:rPr lang="pl-PL" sz="1800" u="sng" kern="1200" dirty="0">
              <a:solidFill>
                <a:schemeClr val="tx1"/>
              </a:solidFill>
              <a:latin typeface="Cambria" pitchFamily="18" charset="0"/>
            </a:rPr>
            <a:t>będącej własnością lub współwłasnością wnioskodawcy lub posiada on prawo do dysponowania nieruchomością </a:t>
          </a:r>
          <a:r>
            <a:rPr lang="pl-PL" sz="1800" kern="1200" dirty="0">
              <a:latin typeface="Cambria" pitchFamily="18" charset="0"/>
            </a:rPr>
            <a:t>na cele określone we wniosku o przyznanie pomocy przez okres realizacji operacji oraz 3 lata zachowania trwałości projektu (od momentu wypłaty refundacji)</a:t>
          </a:r>
        </a:p>
      </dsp:txBody>
      <dsp:txXfrm>
        <a:off x="515046" y="2830305"/>
        <a:ext cx="5173582" cy="2138249"/>
      </dsp:txXfrm>
    </dsp:sp>
    <dsp:sp modelId="{2212D2E2-F898-4A91-9D91-AACFB790F071}">
      <dsp:nvSpPr>
        <dsp:cNvPr id="0" name=""/>
        <dsp:cNvSpPr/>
      </dsp:nvSpPr>
      <dsp:spPr>
        <a:xfrm>
          <a:off x="5760632" y="3168353"/>
          <a:ext cx="2360587" cy="1241859"/>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pl-PL" sz="1800" kern="1200" dirty="0">
              <a:latin typeface="Cambria" pitchFamily="18" charset="0"/>
            </a:rPr>
            <a:t>Realizacja operacji </a:t>
          </a:r>
          <a:r>
            <a:rPr lang="pl-PL" sz="1800" u="sng" kern="1200" dirty="0">
              <a:solidFill>
                <a:schemeClr val="tx1"/>
              </a:solidFill>
              <a:latin typeface="Cambria" pitchFamily="18" charset="0"/>
            </a:rPr>
            <a:t>nie jest możliwa </a:t>
          </a:r>
          <a:r>
            <a:rPr lang="pl-PL" sz="1800" kern="1200" dirty="0">
              <a:latin typeface="Cambria" pitchFamily="18" charset="0"/>
            </a:rPr>
            <a:t>bez udziału środków publicznych</a:t>
          </a:r>
        </a:p>
      </dsp:txBody>
      <dsp:txXfrm>
        <a:off x="5760632" y="3168353"/>
        <a:ext cx="2360587" cy="12418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DEAC37-E3B0-4ABE-B707-4775559267DB}">
      <dsp:nvSpPr>
        <dsp:cNvPr id="0" name=""/>
        <dsp:cNvSpPr/>
      </dsp:nvSpPr>
      <dsp:spPr>
        <a:xfrm>
          <a:off x="1853103" y="-28637"/>
          <a:ext cx="4493856" cy="4493856"/>
        </a:xfrm>
        <a:prstGeom prst="circularArrow">
          <a:avLst>
            <a:gd name="adj1" fmla="val 5544"/>
            <a:gd name="adj2" fmla="val 330680"/>
            <a:gd name="adj3" fmla="val 13761863"/>
            <a:gd name="adj4" fmla="val 17394528"/>
            <a:gd name="adj5" fmla="val 575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565642-34F4-41A0-A229-A570004E4992}">
      <dsp:nvSpPr>
        <dsp:cNvPr id="0" name=""/>
        <dsp:cNvSpPr/>
      </dsp:nvSpPr>
      <dsp:spPr>
        <a:xfrm>
          <a:off x="3041503" y="355"/>
          <a:ext cx="2117057" cy="1058528"/>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pl-PL" sz="1600" b="1" u="sng" kern="1200" dirty="0">
              <a:solidFill>
                <a:schemeClr val="tx1"/>
              </a:solidFill>
              <a:latin typeface="Cambria" pitchFamily="18" charset="0"/>
            </a:rPr>
            <a:t>Konkretny, </a:t>
          </a:r>
          <a:r>
            <a:rPr lang="pl-PL" sz="1600" kern="1200" dirty="0">
              <a:latin typeface="Cambria" pitchFamily="18" charset="0"/>
            </a:rPr>
            <a:t>tj. jasno określony, również pod względem efektów. </a:t>
          </a:r>
          <a:endParaRPr lang="pl-PL" sz="1600" kern="1200" dirty="0"/>
        </a:p>
      </dsp:txBody>
      <dsp:txXfrm>
        <a:off x="3041503" y="355"/>
        <a:ext cx="2117057" cy="1058528"/>
      </dsp:txXfrm>
    </dsp:sp>
    <dsp:sp modelId="{3504D080-E270-4886-86AD-7386BD9878E2}">
      <dsp:nvSpPr>
        <dsp:cNvPr id="0" name=""/>
        <dsp:cNvSpPr/>
      </dsp:nvSpPr>
      <dsp:spPr>
        <a:xfrm>
          <a:off x="3872228" y="1082591"/>
          <a:ext cx="4083867" cy="1486703"/>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pl-PL" sz="1600" b="1" u="sng" kern="1200" dirty="0">
              <a:solidFill>
                <a:schemeClr val="tx1"/>
              </a:solidFill>
              <a:latin typeface="Cambria" pitchFamily="18" charset="0"/>
            </a:rPr>
            <a:t>Określony w czasie</a:t>
          </a:r>
          <a:r>
            <a:rPr lang="pl-PL" sz="1600" b="1" kern="1200" dirty="0">
              <a:solidFill>
                <a:schemeClr val="tx1"/>
              </a:solidFill>
              <a:latin typeface="Cambria" pitchFamily="18" charset="0"/>
            </a:rPr>
            <a:t>, </a:t>
          </a:r>
          <a:r>
            <a:rPr lang="pl-PL" sz="1600" kern="1200" dirty="0">
              <a:latin typeface="Cambria" pitchFamily="18" charset="0"/>
            </a:rPr>
            <a:t>tj. sformułowany, w taki sposób, aby przy uwzględnieniu ewentualnych ryzyk związanych z realizacją projektu osiągnięcie celu było możliwe w planowanym okresie realizacji operacji</a:t>
          </a:r>
          <a:endParaRPr lang="pl-PL" sz="1600" kern="1200" dirty="0"/>
        </a:p>
      </dsp:txBody>
      <dsp:txXfrm>
        <a:off x="3872228" y="1082591"/>
        <a:ext cx="4083867" cy="1486703"/>
      </dsp:txXfrm>
    </dsp:sp>
    <dsp:sp modelId="{02A9B3FB-42AD-42C6-BF59-531DA7E183FA}">
      <dsp:nvSpPr>
        <dsp:cNvPr id="0" name=""/>
        <dsp:cNvSpPr/>
      </dsp:nvSpPr>
      <dsp:spPr>
        <a:xfrm>
          <a:off x="4167909" y="3467077"/>
          <a:ext cx="2117057" cy="1058528"/>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pl-PL" sz="1500" b="1" u="sng" kern="1200" dirty="0">
              <a:solidFill>
                <a:schemeClr val="tx1"/>
              </a:solidFill>
              <a:latin typeface="Cambria" pitchFamily="18" charset="0"/>
            </a:rPr>
            <a:t>Adekwatny do zakładanych rezultatów (efektów)</a:t>
          </a:r>
          <a:endParaRPr lang="pl-PL" sz="1500" b="1" kern="1200" dirty="0">
            <a:solidFill>
              <a:schemeClr val="tx1"/>
            </a:solidFill>
          </a:endParaRPr>
        </a:p>
      </dsp:txBody>
      <dsp:txXfrm>
        <a:off x="4167909" y="3467077"/>
        <a:ext cx="2117057" cy="1058528"/>
      </dsp:txXfrm>
    </dsp:sp>
    <dsp:sp modelId="{A36EE4FF-B8E1-4A34-A7F6-1C42E427DA47}">
      <dsp:nvSpPr>
        <dsp:cNvPr id="0" name=""/>
        <dsp:cNvSpPr/>
      </dsp:nvSpPr>
      <dsp:spPr>
        <a:xfrm>
          <a:off x="1938136" y="3459118"/>
          <a:ext cx="2117057" cy="1058528"/>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pl-PL" sz="1500" b="1" u="sng" kern="1200" dirty="0">
              <a:solidFill>
                <a:schemeClr val="tx1"/>
              </a:solidFill>
              <a:latin typeface="Cambria" pitchFamily="18" charset="0"/>
            </a:rPr>
            <a:t>Realistyczny</a:t>
          </a:r>
        </a:p>
      </dsp:txBody>
      <dsp:txXfrm>
        <a:off x="1938136" y="3459118"/>
        <a:ext cx="2117057" cy="1058528"/>
      </dsp:txXfrm>
    </dsp:sp>
    <dsp:sp modelId="{2742588F-37C0-4C50-AB9E-3BB620D56C2A}">
      <dsp:nvSpPr>
        <dsp:cNvPr id="0" name=""/>
        <dsp:cNvSpPr/>
      </dsp:nvSpPr>
      <dsp:spPr>
        <a:xfrm>
          <a:off x="144020" y="1011760"/>
          <a:ext cx="3613436" cy="1913915"/>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pl-PL" sz="1600" b="1" u="sng" kern="1200" dirty="0">
              <a:solidFill>
                <a:schemeClr val="tx1"/>
              </a:solidFill>
              <a:latin typeface="Cambria" pitchFamily="18" charset="0"/>
            </a:rPr>
            <a:t>Mierzalny</a:t>
          </a:r>
          <a:r>
            <a:rPr lang="pl-PL" sz="1600" b="1" kern="1200" dirty="0">
              <a:solidFill>
                <a:schemeClr val="tx1"/>
              </a:solidFill>
              <a:latin typeface="Cambria" pitchFamily="18" charset="0"/>
            </a:rPr>
            <a:t>, </a:t>
          </a:r>
          <a:r>
            <a:rPr lang="pl-PL" sz="1600" kern="1200" dirty="0">
              <a:latin typeface="Cambria" pitchFamily="18" charset="0"/>
            </a:rPr>
            <a:t>tj. możliwy do wyrażenia w konkretnej wartości (np. dla celu </a:t>
          </a:r>
          <a:r>
            <a:rPr lang="pl-PL" sz="1600" i="1" kern="1200" dirty="0">
              <a:latin typeface="Cambria" pitchFamily="18" charset="0"/>
            </a:rPr>
            <a:t>„rozwój działalności gospodarczej poprzez zakup koparki oraz  utworzenie 1 miejsca pracy” </a:t>
          </a:r>
          <a:r>
            <a:rPr lang="pl-PL" sz="1600" kern="1200" dirty="0">
              <a:latin typeface="Cambria" pitchFamily="18" charset="0"/>
            </a:rPr>
            <a:t>możliwe jest wskazanie w Opisie operacji liczby utworzonych miejsc pracy oraz ilości zakupionych maszyn). </a:t>
          </a:r>
          <a:endParaRPr lang="pl-PL" sz="1600" kern="1200" dirty="0"/>
        </a:p>
      </dsp:txBody>
      <dsp:txXfrm>
        <a:off x="144020" y="1011760"/>
        <a:ext cx="3613436" cy="19139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AC1AC5-D079-4D10-A370-B5063BC9A4D0}">
      <dsp:nvSpPr>
        <dsp:cNvPr id="0" name=""/>
        <dsp:cNvSpPr/>
      </dsp:nvSpPr>
      <dsp:spPr>
        <a:xfrm>
          <a:off x="1329603" y="401130"/>
          <a:ext cx="4442629" cy="4442629"/>
        </a:xfrm>
        <a:prstGeom prst="blockArc">
          <a:avLst>
            <a:gd name="adj1" fmla="val 12158460"/>
            <a:gd name="adj2" fmla="val 17575521"/>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3CFE39B-15FD-4CE5-B9C7-9CE0A43A12B8}">
      <dsp:nvSpPr>
        <dsp:cNvPr id="0" name=""/>
        <dsp:cNvSpPr/>
      </dsp:nvSpPr>
      <dsp:spPr>
        <a:xfrm>
          <a:off x="1188550" y="680631"/>
          <a:ext cx="4442629" cy="4442629"/>
        </a:xfrm>
        <a:prstGeom prst="blockArc">
          <a:avLst>
            <a:gd name="adj1" fmla="val 8369803"/>
            <a:gd name="adj2" fmla="val 12654923"/>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005EF3-168E-40E1-AC14-CFFCB624E6A1}">
      <dsp:nvSpPr>
        <dsp:cNvPr id="0" name=""/>
        <dsp:cNvSpPr/>
      </dsp:nvSpPr>
      <dsp:spPr>
        <a:xfrm>
          <a:off x="2387451" y="3360590"/>
          <a:ext cx="3157154" cy="2112017"/>
        </a:xfrm>
        <a:prstGeom prst="blockArc">
          <a:avLst>
            <a:gd name="adj1" fmla="val 164137"/>
            <a:gd name="adj2" fmla="val 10964137"/>
            <a:gd name="adj3" fmla="val 456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1D93095-1DB0-463B-9F9C-6CDF1EFCFD62}">
      <dsp:nvSpPr>
        <dsp:cNvPr id="0" name=""/>
        <dsp:cNvSpPr/>
      </dsp:nvSpPr>
      <dsp:spPr>
        <a:xfrm>
          <a:off x="2840915" y="436214"/>
          <a:ext cx="4442629" cy="4442629"/>
        </a:xfrm>
        <a:prstGeom prst="blockArc">
          <a:avLst>
            <a:gd name="adj1" fmla="val 20320754"/>
            <a:gd name="adj2" fmla="val 3554263"/>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663E869-5172-4387-9A94-ADE5A6BC89AB}">
      <dsp:nvSpPr>
        <dsp:cNvPr id="0" name=""/>
        <dsp:cNvSpPr/>
      </dsp:nvSpPr>
      <dsp:spPr>
        <a:xfrm>
          <a:off x="2852029" y="464117"/>
          <a:ext cx="4442629" cy="4442629"/>
        </a:xfrm>
        <a:prstGeom prst="blockArc">
          <a:avLst>
            <a:gd name="adj1" fmla="val 15108772"/>
            <a:gd name="adj2" fmla="val 20273167"/>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CC5B3CF-AB87-4C2A-A559-C48A68C16CEF}">
      <dsp:nvSpPr>
        <dsp:cNvPr id="0" name=""/>
        <dsp:cNvSpPr/>
      </dsp:nvSpPr>
      <dsp:spPr>
        <a:xfrm>
          <a:off x="3113139" y="1627128"/>
          <a:ext cx="2405582" cy="2333400"/>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pl-PL" sz="1800" b="1" u="sng" kern="1200" dirty="0">
              <a:solidFill>
                <a:schemeClr val="tx1"/>
              </a:solidFill>
            </a:rPr>
            <a:t>Koszt kwalifikowalny</a:t>
          </a:r>
        </a:p>
      </dsp:txBody>
      <dsp:txXfrm>
        <a:off x="3113139" y="1627128"/>
        <a:ext cx="2405582" cy="2333400"/>
      </dsp:txXfrm>
    </dsp:sp>
    <dsp:sp modelId="{FD74E034-5386-4E88-93E2-154D9F13E42B}">
      <dsp:nvSpPr>
        <dsp:cNvPr id="0" name=""/>
        <dsp:cNvSpPr/>
      </dsp:nvSpPr>
      <dsp:spPr>
        <a:xfrm>
          <a:off x="3168356" y="-147430"/>
          <a:ext cx="2455511" cy="1542977"/>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pl-PL" sz="1600" kern="1200" dirty="0">
              <a:latin typeface="Cambria" pitchFamily="18" charset="0"/>
            </a:rPr>
            <a:t>wydatek niezbędny dla realizacji operacji </a:t>
          </a:r>
          <a:endParaRPr lang="pl-PL" sz="1600" kern="1200" dirty="0"/>
        </a:p>
      </dsp:txBody>
      <dsp:txXfrm>
        <a:off x="3168356" y="-147430"/>
        <a:ext cx="2455511" cy="1542977"/>
      </dsp:txXfrm>
    </dsp:sp>
    <dsp:sp modelId="{3E3F81F7-2E50-4B6F-9614-ECCFBFC12039}">
      <dsp:nvSpPr>
        <dsp:cNvPr id="0" name=""/>
        <dsp:cNvSpPr/>
      </dsp:nvSpPr>
      <dsp:spPr>
        <a:xfrm>
          <a:off x="5670056" y="727004"/>
          <a:ext cx="2826887" cy="2283238"/>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pl-PL" sz="1600" kern="1200" dirty="0">
              <a:latin typeface="Cambria" pitchFamily="18" charset="0"/>
            </a:rPr>
            <a:t>koszt poniesiony od dnia zawarcia umowy o przyznaniu pomocy                                  a w przypadku kosztów ogólnych od 1 stycznia 2014 r.</a:t>
          </a:r>
          <a:endParaRPr lang="pl-PL" sz="1600" kern="1200" dirty="0"/>
        </a:p>
      </dsp:txBody>
      <dsp:txXfrm>
        <a:off x="5670056" y="727004"/>
        <a:ext cx="2826887" cy="2283238"/>
      </dsp:txXfrm>
    </dsp:sp>
    <dsp:sp modelId="{A492FD58-0475-41FE-B9B1-AD7C2EA7C6C9}">
      <dsp:nvSpPr>
        <dsp:cNvPr id="0" name=""/>
        <dsp:cNvSpPr/>
      </dsp:nvSpPr>
      <dsp:spPr>
        <a:xfrm>
          <a:off x="4423157" y="3600401"/>
          <a:ext cx="3497721" cy="1843208"/>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pl-PL" sz="1600" kern="1200" dirty="0">
              <a:latin typeface="Cambria" pitchFamily="18" charset="0"/>
            </a:rPr>
            <a:t>koszt, który został określony  w </a:t>
          </a:r>
          <a:r>
            <a:rPr lang="pl-PL" sz="1600" i="1" kern="1200" dirty="0">
              <a:latin typeface="Cambria" pitchFamily="18" charset="0"/>
            </a:rPr>
            <a:t>Zestawieniu rzeczowo-finansowym operacji, faktycznie poniesiony                                            i udokumentowany. </a:t>
          </a:r>
          <a:endParaRPr lang="pl-PL" sz="1600" kern="1200" dirty="0"/>
        </a:p>
      </dsp:txBody>
      <dsp:txXfrm>
        <a:off x="4423157" y="3600401"/>
        <a:ext cx="3497721" cy="1843208"/>
      </dsp:txXfrm>
    </dsp:sp>
    <dsp:sp modelId="{5CD04477-50DA-43FE-BBB2-03988FA163D9}">
      <dsp:nvSpPr>
        <dsp:cNvPr id="0" name=""/>
        <dsp:cNvSpPr/>
      </dsp:nvSpPr>
      <dsp:spPr>
        <a:xfrm>
          <a:off x="67949" y="3312373"/>
          <a:ext cx="3384180" cy="1997640"/>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pl-PL" sz="1400" kern="1200" dirty="0">
              <a:latin typeface="Cambria" pitchFamily="18" charset="0"/>
            </a:rPr>
            <a:t>koszt którego wartość bez względu na liczbę wynikających z niego płatności przekracza 1 tysiąc zł  rozliczony bezgotówkowego, pozostałe mogą być poniesione w formie rozliczenia pieniężnego. </a:t>
          </a:r>
          <a:endParaRPr lang="pl-PL" sz="1400" kern="1200" dirty="0"/>
        </a:p>
      </dsp:txBody>
      <dsp:txXfrm>
        <a:off x="67949" y="3312373"/>
        <a:ext cx="3384180" cy="1997640"/>
      </dsp:txXfrm>
    </dsp:sp>
    <dsp:sp modelId="{7F9BD47A-38AB-49DE-B14C-560244BB4246}">
      <dsp:nvSpPr>
        <dsp:cNvPr id="0" name=""/>
        <dsp:cNvSpPr/>
      </dsp:nvSpPr>
      <dsp:spPr>
        <a:xfrm>
          <a:off x="0" y="644336"/>
          <a:ext cx="3096721" cy="2285687"/>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pl-PL" sz="1600" kern="1200" dirty="0">
              <a:latin typeface="Cambria" pitchFamily="18" charset="0"/>
            </a:rPr>
            <a:t>spełniający warunki umożliwiające jego całkowite lub częściowe pokrycie środkami przeznaczonymi na realizację poddziałania</a:t>
          </a:r>
          <a:endParaRPr lang="pl-PL" sz="1600" kern="1200" dirty="0"/>
        </a:p>
      </dsp:txBody>
      <dsp:txXfrm>
        <a:off x="0" y="644336"/>
        <a:ext cx="3096721" cy="228568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5230E1D-2BB8-4D58-A6E0-E0474163737B}" type="datetimeFigureOut">
              <a:rPr lang="pl-PL" smtClean="0"/>
              <a:pPr/>
              <a:t>22.03.2021</a:t>
            </a:fld>
            <a:endParaRPr lang="pl-PL"/>
          </a:p>
        </p:txBody>
      </p:sp>
      <p:sp>
        <p:nvSpPr>
          <p:cNvPr id="4" name="Symbol zastępczy stopki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6AC4390-0B12-492C-9451-9B154BB96466}" type="slidenum">
              <a:rPr lang="pl-PL" smtClean="0"/>
              <a:pPr/>
              <a:t>‹#›</a:t>
            </a:fld>
            <a:endParaRPr lang="pl-P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490EF4-8B0C-465A-A376-E47EC8B9E884}" type="datetimeFigureOut">
              <a:rPr lang="pl-PL" smtClean="0"/>
              <a:pPr/>
              <a:t>22.03.2021</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9DF860-0444-4419-B031-33B942B4D7D1}" type="slidenum">
              <a:rPr lang="pl-PL" smtClean="0"/>
              <a:pPr/>
              <a:t>‹#›</a:t>
            </a:fld>
            <a:endParaRPr lang="pl-PL"/>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ymbol zastępczy obrazu slajdu 1"/>
          <p:cNvSpPr>
            <a:spLocks noGrp="1" noRot="1" noChangeAspect="1" noTextEdit="1"/>
          </p:cNvSpPr>
          <p:nvPr>
            <p:ph type="sldImg"/>
          </p:nvPr>
        </p:nvSpPr>
        <p:spPr bwMode="auto">
          <a:noFill/>
          <a:ln>
            <a:solidFill>
              <a:srgbClr val="000000"/>
            </a:solidFill>
            <a:miter lim="800000"/>
            <a:headEnd/>
            <a:tailEnd/>
          </a:ln>
        </p:spPr>
      </p:sp>
      <p:sp>
        <p:nvSpPr>
          <p:cNvPr id="61443" name="Symbol zastępczy notatek 2"/>
          <p:cNvSpPr>
            <a:spLocks noGrp="1"/>
          </p:cNvSpPr>
          <p:nvPr>
            <p:ph type="body" idx="1"/>
          </p:nvPr>
        </p:nvSpPr>
        <p:spPr bwMode="auto">
          <a:noFill/>
        </p:spPr>
        <p:txBody>
          <a:bodyPr wrap="square" numCol="1" anchor="t" anchorCtr="0" compatLnSpc="1">
            <a:prstTxWarp prst="textNoShape">
              <a:avLst/>
            </a:prstTxWarp>
          </a:bodyPr>
          <a:lstStyle/>
          <a:p>
            <a:endParaRPr lang="pl-PL" dirty="0"/>
          </a:p>
        </p:txBody>
      </p:sp>
      <p:sp>
        <p:nvSpPr>
          <p:cNvPr id="61444" name="Symbol zastępczy numeru slajd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E10489-0C56-4C5D-BCB9-D8B32335A764}" type="slidenum">
              <a:rPr lang="pl-PL" smtClean="0"/>
              <a:pPr/>
              <a:t>4</a:t>
            </a:fld>
            <a:endParaRPr lang="pl-PL"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8E9DF860-0444-4419-B031-33B942B4D7D1}" type="slidenum">
              <a:rPr lang="pl-PL" smtClean="0"/>
              <a:pPr/>
              <a:t>8</a:t>
            </a:fld>
            <a:endParaRPr lang="pl-PL"/>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10" name="Trójkąt prostokątny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ytuł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pl-PL"/>
              <a:t>Kliknij, aby edytować styl</a:t>
            </a:r>
            <a:endParaRPr kumimoji="0" lang="en-US"/>
          </a:p>
        </p:txBody>
      </p:sp>
      <p:sp>
        <p:nvSpPr>
          <p:cNvPr id="17" name="Podtytuł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pl-PL"/>
              <a:t>Kliknij, aby edytować styl wzorca podtytułu</a:t>
            </a:r>
            <a:endParaRPr kumimoji="0" lang="en-US"/>
          </a:p>
        </p:txBody>
      </p:sp>
      <p:grpSp>
        <p:nvGrpSpPr>
          <p:cNvPr id="2" name="Grupa 1"/>
          <p:cNvGrpSpPr/>
          <p:nvPr/>
        </p:nvGrpSpPr>
        <p:grpSpPr>
          <a:xfrm>
            <a:off x="-3765" y="4953000"/>
            <a:ext cx="9147765" cy="1912088"/>
            <a:chOff x="-3765" y="4832896"/>
            <a:chExt cx="9147765" cy="2032192"/>
          </a:xfrm>
        </p:grpSpPr>
        <p:sp>
          <p:nvSpPr>
            <p:cNvPr id="7" name="Dowolny kształt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Dowolny kształt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Dowolny kształt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Łącznik prosty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Symbol zastępczy daty 29"/>
          <p:cNvSpPr>
            <a:spLocks noGrp="1"/>
          </p:cNvSpPr>
          <p:nvPr>
            <p:ph type="dt" sz="half" idx="10"/>
          </p:nvPr>
        </p:nvSpPr>
        <p:spPr/>
        <p:txBody>
          <a:bodyPr/>
          <a:lstStyle>
            <a:lvl1pPr>
              <a:defRPr>
                <a:solidFill>
                  <a:srgbClr val="FFFFFF"/>
                </a:solidFill>
              </a:defRPr>
            </a:lvl1pPr>
            <a:extLst/>
          </a:lstStyle>
          <a:p>
            <a:fld id="{1A335F05-D920-4D5B-A686-6D7B9ABAEE25}" type="datetimeFigureOut">
              <a:rPr lang="pl-PL" smtClean="0"/>
              <a:pPr/>
              <a:t>22.03.2021</a:t>
            </a:fld>
            <a:endParaRPr lang="pl-PL"/>
          </a:p>
        </p:txBody>
      </p:sp>
      <p:sp>
        <p:nvSpPr>
          <p:cNvPr id="19" name="Symbol zastępczy stopki 18"/>
          <p:cNvSpPr>
            <a:spLocks noGrp="1"/>
          </p:cNvSpPr>
          <p:nvPr>
            <p:ph type="ftr" sz="quarter" idx="11"/>
          </p:nvPr>
        </p:nvSpPr>
        <p:spPr/>
        <p:txBody>
          <a:bodyPr/>
          <a:lstStyle>
            <a:lvl1pPr>
              <a:defRPr>
                <a:solidFill>
                  <a:schemeClr val="accent1">
                    <a:tint val="20000"/>
                  </a:schemeClr>
                </a:solidFill>
              </a:defRPr>
            </a:lvl1pPr>
            <a:extLst/>
          </a:lstStyle>
          <a:p>
            <a:endParaRPr lang="pl-PL"/>
          </a:p>
        </p:txBody>
      </p:sp>
      <p:sp>
        <p:nvSpPr>
          <p:cNvPr id="27" name="Symbol zastępczy numeru slajdu 26"/>
          <p:cNvSpPr>
            <a:spLocks noGrp="1"/>
          </p:cNvSpPr>
          <p:nvPr>
            <p:ph type="sldNum" sz="quarter" idx="12"/>
          </p:nvPr>
        </p:nvSpPr>
        <p:spPr/>
        <p:txBody>
          <a:bodyPr/>
          <a:lstStyle>
            <a:lvl1pPr>
              <a:defRPr>
                <a:solidFill>
                  <a:srgbClr val="FFFFFF"/>
                </a:solidFill>
              </a:defRPr>
            </a:lvl1pPr>
            <a:extLst/>
          </a:lstStyle>
          <a:p>
            <a:fld id="{C8FA7B2A-BF38-4BE5-889D-FB786E416906}"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4" name="Symbol zastępczy daty 3"/>
          <p:cNvSpPr>
            <a:spLocks noGrp="1"/>
          </p:cNvSpPr>
          <p:nvPr>
            <p:ph type="dt" sz="half" idx="10"/>
          </p:nvPr>
        </p:nvSpPr>
        <p:spPr/>
        <p:txBody>
          <a:bodyPr/>
          <a:lstStyle/>
          <a:p>
            <a:fld id="{1A335F05-D920-4D5B-A686-6D7B9ABAEE25}" type="datetimeFigureOut">
              <a:rPr lang="pl-PL" smtClean="0"/>
              <a:pPr/>
              <a:t>22.03.2021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8FA7B2A-BF38-4BE5-889D-FB786E416906}" type="slidenum">
              <a:rPr lang="pl-PL" smtClean="0"/>
              <a:pPr/>
              <a:t>‹#›</a:t>
            </a:fld>
            <a:endParaRPr lang="pl-PL"/>
          </a:p>
        </p:txBody>
      </p:sp>
      <p:sp>
        <p:nvSpPr>
          <p:cNvPr id="7" name="Tytuł 6"/>
          <p:cNvSpPr>
            <a:spLocks noGrp="1"/>
          </p:cNvSpPr>
          <p:nvPr>
            <p:ph type="title"/>
          </p:nvPr>
        </p:nvSpPr>
        <p:spPr/>
        <p:txBody>
          <a:bodyPr rtlCol="0"/>
          <a:lstStyle/>
          <a:p>
            <a:r>
              <a:rPr kumimoji="0" lang="pl-PL"/>
              <a:t>Kliknij, aby edytować styl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pl-PL"/>
              <a:t>Kliknij, aby edytować styl</a:t>
            </a:r>
            <a:endParaRPr kumimoji="0" lang="en-US"/>
          </a:p>
        </p:txBody>
      </p:sp>
      <p:sp>
        <p:nvSpPr>
          <p:cNvPr id="3" name="Symbol zastępczy tekstu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pl-PL"/>
              <a:t>Kliknij, aby edytować style wzorca tekstu</a:t>
            </a:r>
          </a:p>
        </p:txBody>
      </p:sp>
      <p:sp>
        <p:nvSpPr>
          <p:cNvPr id="4" name="Symbol zastępczy daty 3"/>
          <p:cNvSpPr>
            <a:spLocks noGrp="1"/>
          </p:cNvSpPr>
          <p:nvPr>
            <p:ph type="dt" sz="half" idx="10"/>
          </p:nvPr>
        </p:nvSpPr>
        <p:spPr/>
        <p:txBody>
          <a:bodyPr/>
          <a:lstStyle/>
          <a:p>
            <a:fld id="{1A335F05-D920-4D5B-A686-6D7B9ABAEE25}" type="datetimeFigureOut">
              <a:rPr lang="pl-PL" smtClean="0"/>
              <a:pPr/>
              <a:t>22.03.2021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8FA7B2A-BF38-4BE5-889D-FB786E416906}" type="slidenum">
              <a:rPr lang="pl-PL" smtClean="0"/>
              <a:pPr/>
              <a:t>‹#›</a:t>
            </a:fld>
            <a:endParaRPr lang="pl-PL"/>
          </a:p>
        </p:txBody>
      </p:sp>
      <p:sp>
        <p:nvSpPr>
          <p:cNvPr id="7" name="Pag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Pag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4" name="Symbol zastępczy zawartości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5" name="Symbol zastępczy daty 4"/>
          <p:cNvSpPr>
            <a:spLocks noGrp="1"/>
          </p:cNvSpPr>
          <p:nvPr>
            <p:ph type="dt" sz="half" idx="10"/>
          </p:nvPr>
        </p:nvSpPr>
        <p:spPr/>
        <p:txBody>
          <a:bodyPr/>
          <a:lstStyle/>
          <a:p>
            <a:fld id="{1A335F05-D920-4D5B-A686-6D7B9ABAEE25}" type="datetimeFigureOut">
              <a:rPr lang="pl-PL" smtClean="0"/>
              <a:pPr/>
              <a:t>22.03.2021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C8FA7B2A-BF38-4BE5-889D-FB786E416906}" type="slidenum">
              <a:rPr lang="pl-PL" smtClean="0"/>
              <a:pPr/>
              <a:t>‹#›</a:t>
            </a:fld>
            <a:endParaRPr lang="pl-PL"/>
          </a:p>
        </p:txBody>
      </p:sp>
      <p:sp>
        <p:nvSpPr>
          <p:cNvPr id="8" name="Tytuł 7"/>
          <p:cNvSpPr>
            <a:spLocks noGrp="1"/>
          </p:cNvSpPr>
          <p:nvPr>
            <p:ph type="title"/>
          </p:nvPr>
        </p:nvSpPr>
        <p:spPr/>
        <p:txBody>
          <a:bodyPr rtlCol="0"/>
          <a:lstStyle/>
          <a:p>
            <a:r>
              <a:rPr kumimoji="0" lang="pl-PL"/>
              <a:t>Kliknij, aby edytować styl</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8229600" cy="1143000"/>
          </a:xfrm>
        </p:spPr>
        <p:txBody>
          <a:bodyPr anchor="ctr"/>
          <a:lstStyle>
            <a:lvl1pPr>
              <a:defRPr/>
            </a:lvl1pPr>
            <a:extLst/>
          </a:lstStyle>
          <a:p>
            <a:r>
              <a:rPr kumimoji="0" lang="pl-PL"/>
              <a:t>Kliknij, aby edytować styl</a:t>
            </a:r>
            <a:endParaRPr kumimoji="0" lang="en-US"/>
          </a:p>
        </p:txBody>
      </p:sp>
      <p:sp>
        <p:nvSpPr>
          <p:cNvPr id="3" name="Symbol zastępczy tekstu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l-PL"/>
              <a:t>Kliknij, aby edytować style wzorca tekstu</a:t>
            </a:r>
          </a:p>
        </p:txBody>
      </p:sp>
      <p:sp>
        <p:nvSpPr>
          <p:cNvPr id="4" name="Symbol zastępczy tekstu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l-PL"/>
              <a:t>Kliknij, aby edytować style wzorca tekstu</a:t>
            </a:r>
          </a:p>
        </p:txBody>
      </p:sp>
      <p:sp>
        <p:nvSpPr>
          <p:cNvPr id="5" name="Symbol zastępczy zawartości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6" name="Symbol zastępczy zawartości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7" name="Symbol zastępczy daty 6"/>
          <p:cNvSpPr>
            <a:spLocks noGrp="1"/>
          </p:cNvSpPr>
          <p:nvPr>
            <p:ph type="dt" sz="half" idx="10"/>
          </p:nvPr>
        </p:nvSpPr>
        <p:spPr/>
        <p:txBody>
          <a:bodyPr/>
          <a:lstStyle/>
          <a:p>
            <a:fld id="{1A335F05-D920-4D5B-A686-6D7B9ABAEE25}" type="datetimeFigureOut">
              <a:rPr lang="pl-PL" smtClean="0"/>
              <a:pPr/>
              <a:t>22.03.2021</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C8FA7B2A-BF38-4BE5-889D-FB786E416906}" type="slidenum">
              <a:rPr lang="pl-PL" smtClean="0"/>
              <a:pPr/>
              <a:t>‹#›</a:t>
            </a:fld>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3" name="Symbol zastępczy daty 2"/>
          <p:cNvSpPr>
            <a:spLocks noGrp="1"/>
          </p:cNvSpPr>
          <p:nvPr>
            <p:ph type="dt" sz="half" idx="10"/>
          </p:nvPr>
        </p:nvSpPr>
        <p:spPr/>
        <p:txBody>
          <a:bodyPr/>
          <a:lstStyle/>
          <a:p>
            <a:fld id="{1A335F05-D920-4D5B-A686-6D7B9ABAEE25}" type="datetimeFigureOut">
              <a:rPr lang="pl-PL" smtClean="0"/>
              <a:pPr/>
              <a:t>22.03.2021</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C8FA7B2A-BF38-4BE5-889D-FB786E416906}" type="slidenum">
              <a:rPr lang="pl-PL" smtClean="0"/>
              <a:pPr/>
              <a:t>‹#›</a:t>
            </a:fld>
            <a:endParaRPr lang="pl-PL"/>
          </a:p>
        </p:txBody>
      </p:sp>
      <p:sp>
        <p:nvSpPr>
          <p:cNvPr id="6" name="Tytuł 5"/>
          <p:cNvSpPr>
            <a:spLocks noGrp="1"/>
          </p:cNvSpPr>
          <p:nvPr>
            <p:ph type="title"/>
          </p:nvPr>
        </p:nvSpPr>
        <p:spPr/>
        <p:txBody>
          <a:bodyPr rtlCol="0"/>
          <a:lstStyle/>
          <a:p>
            <a:r>
              <a:rPr kumimoji="0" lang="pl-PL"/>
              <a:t>Kliknij, aby edytować styl</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1A335F05-D920-4D5B-A686-6D7B9ABAEE25}" type="datetimeFigureOut">
              <a:rPr lang="pl-PL" smtClean="0"/>
              <a:pPr/>
              <a:t>22.03.2021</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C8FA7B2A-BF38-4BE5-889D-FB786E416906}"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pl-PL"/>
              <a:t>Kliknij, aby edytować styl</a:t>
            </a:r>
            <a:endParaRPr kumimoji="0" lang="en-US"/>
          </a:p>
        </p:txBody>
      </p:sp>
      <p:sp>
        <p:nvSpPr>
          <p:cNvPr id="3" name="Symbol zastępczy tekstu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pl-PL"/>
              <a:t>Kliknij, aby edytować style wzorca tekstu</a:t>
            </a:r>
          </a:p>
        </p:txBody>
      </p:sp>
      <p:sp>
        <p:nvSpPr>
          <p:cNvPr id="4" name="Symbol zastępczy zawartości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5" name="Symbol zastępczy daty 4"/>
          <p:cNvSpPr>
            <a:spLocks noGrp="1"/>
          </p:cNvSpPr>
          <p:nvPr>
            <p:ph type="dt" sz="half" idx="10"/>
          </p:nvPr>
        </p:nvSpPr>
        <p:spPr>
          <a:xfrm>
            <a:off x="6727032" y="6407944"/>
            <a:ext cx="1920240" cy="365760"/>
          </a:xfrm>
        </p:spPr>
        <p:txBody>
          <a:bodyPr/>
          <a:lstStyle/>
          <a:p>
            <a:fld id="{1A335F05-D920-4D5B-A686-6D7B9ABAEE25}" type="datetimeFigureOut">
              <a:rPr lang="pl-PL" smtClean="0"/>
              <a:pPr/>
              <a:t>22.03.2021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C8FA7B2A-BF38-4BE5-889D-FB786E416906}" type="slidenum">
              <a:rPr lang="pl-PL" smtClean="0"/>
              <a:pPr/>
              <a:t>‹#›</a:t>
            </a:fld>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4" name="Symbol zastępczy tekstu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pl-PL"/>
              <a:t>Kliknij, aby edytować style wzorca tekstu</a:t>
            </a:r>
          </a:p>
        </p:txBody>
      </p:sp>
      <p:sp>
        <p:nvSpPr>
          <p:cNvPr id="3" name="Symbol zastępczy obrazu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pl-PL"/>
              <a:t>Kliknij ikonę, aby dodać obraz</a:t>
            </a:r>
            <a:endParaRPr kumimoji="0" lang="en-US" dirty="0"/>
          </a:p>
        </p:txBody>
      </p:sp>
      <p:sp>
        <p:nvSpPr>
          <p:cNvPr id="5" name="Symbol zastępczy daty 4"/>
          <p:cNvSpPr>
            <a:spLocks noGrp="1"/>
          </p:cNvSpPr>
          <p:nvPr>
            <p:ph type="dt" sz="half" idx="10"/>
          </p:nvPr>
        </p:nvSpPr>
        <p:spPr/>
        <p:txBody>
          <a:bodyPr/>
          <a:lstStyle>
            <a:lvl1pPr>
              <a:defRPr>
                <a:solidFill>
                  <a:schemeClr val="tx1"/>
                </a:solidFill>
              </a:defRPr>
            </a:lvl1pPr>
            <a:extLst/>
          </a:lstStyle>
          <a:p>
            <a:fld id="{1A335F05-D920-4D5B-A686-6D7B9ABAEE25}" type="datetimeFigureOut">
              <a:rPr lang="pl-PL" smtClean="0"/>
              <a:pPr/>
              <a:t>22.03.2021</a:t>
            </a:fld>
            <a:endParaRPr lang="pl-PL"/>
          </a:p>
        </p:txBody>
      </p:sp>
      <p:sp>
        <p:nvSpPr>
          <p:cNvPr id="6" name="Symbol zastępczy stopki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pl-PL"/>
          </a:p>
        </p:txBody>
      </p:sp>
      <p:sp>
        <p:nvSpPr>
          <p:cNvPr id="7" name="Symbol zastępczy numeru slajdu 6"/>
          <p:cNvSpPr>
            <a:spLocks noGrp="1"/>
          </p:cNvSpPr>
          <p:nvPr>
            <p:ph type="sldNum" sz="quarter" idx="12"/>
          </p:nvPr>
        </p:nvSpPr>
        <p:spPr/>
        <p:txBody>
          <a:bodyPr/>
          <a:lstStyle>
            <a:lvl1pPr>
              <a:defRPr>
                <a:solidFill>
                  <a:schemeClr val="tx1"/>
                </a:solidFill>
              </a:defRPr>
            </a:lvl1pPr>
            <a:extLst/>
          </a:lstStyle>
          <a:p>
            <a:fld id="{C8FA7B2A-BF38-4BE5-889D-FB786E416906}" type="slidenum">
              <a:rPr lang="pl-PL" smtClean="0"/>
              <a:pPr/>
              <a:t>‹#›</a:t>
            </a:fld>
            <a:endParaRPr lang="pl-PL"/>
          </a:p>
        </p:txBody>
      </p:sp>
      <p:sp>
        <p:nvSpPr>
          <p:cNvPr id="2" name="Tytuł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pl-PL"/>
              <a:t>Kliknij, aby edytować styl</a:t>
            </a:r>
            <a:endParaRPr kumimoji="0" lang="en-US"/>
          </a:p>
        </p:txBody>
      </p:sp>
      <p:sp>
        <p:nvSpPr>
          <p:cNvPr id="8" name="Dowolny kształt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Dowolny kształt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Trójkąt prostokątny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Łącznik prosty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Pag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Pag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a:t>Kliknij, aby edytować styl</a:t>
            </a:r>
            <a:endParaRPr kumimoji="0" lang="en-US"/>
          </a:p>
        </p:txBody>
      </p:sp>
      <p:sp>
        <p:nvSpPr>
          <p:cNvPr id="3" name="Symbol zastępczy tytułu pionowego 2"/>
          <p:cNvSpPr>
            <a:spLocks noGrp="1"/>
          </p:cNvSpPr>
          <p:nvPr>
            <p:ph type="body" orient="vert" idx="1"/>
          </p:nvPr>
        </p:nvSpPr>
        <p:spPr>
          <a:xfrm>
            <a:off x="457200" y="1481329"/>
            <a:ext cx="8229600" cy="4386071"/>
          </a:xfrm>
        </p:spPr>
        <p:txBody>
          <a:bodyPr vert="eaVer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4" name="Symbol zastępczy daty 3"/>
          <p:cNvSpPr>
            <a:spLocks noGrp="1"/>
          </p:cNvSpPr>
          <p:nvPr>
            <p:ph type="dt" sz="half" idx="10"/>
          </p:nvPr>
        </p:nvSpPr>
        <p:spPr/>
        <p:txBody>
          <a:bodyPr/>
          <a:lstStyle/>
          <a:p>
            <a:fld id="{1A335F05-D920-4D5B-A686-6D7B9ABAEE25}" type="datetimeFigureOut">
              <a:rPr lang="pl-PL" smtClean="0"/>
              <a:pPr/>
              <a:t>22.03.2021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8FA7B2A-BF38-4BE5-889D-FB786E416906}"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844013" y="274640"/>
            <a:ext cx="1777470" cy="5592761"/>
          </a:xfrm>
        </p:spPr>
        <p:txBody>
          <a:bodyPr vert="eaVert"/>
          <a:lstStyle/>
          <a:p>
            <a:r>
              <a:rPr kumimoji="0" lang="pl-PL"/>
              <a:t>Kliknij, aby edytować styl</a:t>
            </a:r>
            <a:endParaRPr kumimoji="0" lang="en-US"/>
          </a:p>
        </p:txBody>
      </p:sp>
      <p:sp>
        <p:nvSpPr>
          <p:cNvPr id="3" name="Symbol zastępczy tytułu pionowego 2"/>
          <p:cNvSpPr>
            <a:spLocks noGrp="1"/>
          </p:cNvSpPr>
          <p:nvPr>
            <p:ph type="body" orient="vert" idx="1"/>
          </p:nvPr>
        </p:nvSpPr>
        <p:spPr>
          <a:xfrm>
            <a:off x="457200" y="274641"/>
            <a:ext cx="6324600" cy="5592760"/>
          </a:xfrm>
        </p:spPr>
        <p:txBody>
          <a:bodyPr vert="eaVer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4" name="Symbol zastępczy daty 3"/>
          <p:cNvSpPr>
            <a:spLocks noGrp="1"/>
          </p:cNvSpPr>
          <p:nvPr>
            <p:ph type="dt" sz="half" idx="10"/>
          </p:nvPr>
        </p:nvSpPr>
        <p:spPr/>
        <p:txBody>
          <a:bodyPr/>
          <a:lstStyle/>
          <a:p>
            <a:fld id="{1A335F05-D920-4D5B-A686-6D7B9ABAEE25}" type="datetimeFigureOut">
              <a:rPr lang="pl-PL" smtClean="0"/>
              <a:pPr/>
              <a:t>22.03.2021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8FA7B2A-BF38-4BE5-889D-FB786E416906}"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Dowolny kształt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Dowolny kształt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Trójkąt prostokątny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Łącznik prosty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Symbol zastępczy tytułu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pl-PL"/>
              <a:t>Kliknij, aby edytować styl</a:t>
            </a:r>
            <a:endParaRPr kumimoji="0" lang="en-US"/>
          </a:p>
        </p:txBody>
      </p:sp>
      <p:sp>
        <p:nvSpPr>
          <p:cNvPr id="30" name="Symbol zastępczy tekstu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lang="en-US"/>
          </a:p>
        </p:txBody>
      </p:sp>
      <p:sp>
        <p:nvSpPr>
          <p:cNvPr id="10" name="Symbol zastępczy daty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A335F05-D920-4D5B-A686-6D7B9ABAEE25}" type="datetimeFigureOut">
              <a:rPr lang="pl-PL" smtClean="0"/>
              <a:pPr/>
              <a:t>22.03.2021</a:t>
            </a:fld>
            <a:endParaRPr lang="pl-PL"/>
          </a:p>
        </p:txBody>
      </p:sp>
      <p:sp>
        <p:nvSpPr>
          <p:cNvPr id="22" name="Symbol zastępczy stopki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pl-PL"/>
          </a:p>
        </p:txBody>
      </p:sp>
      <p:sp>
        <p:nvSpPr>
          <p:cNvPr id="18" name="Symbol zastępczy numeru slajdu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8FA7B2A-BF38-4BE5-889D-FB786E416906}"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6.gif"/></Relationships>
</file>

<file path=ppt/slides/_rels/slide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2.png"/><Relationship Id="rId7" Type="http://schemas.openxmlformats.org/officeDocument/2006/relationships/image" Target="../media/image16.jpeg"/><Relationship Id="rId2" Type="http://schemas.openxmlformats.org/officeDocument/2006/relationships/image" Target="../media/image15.gif"/><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hyperlink" Target="http://www.gornaprosna.pl/743/455/wzory-wnioskow.html" TargetMode="External"/><Relationship Id="rId2" Type="http://schemas.openxmlformats.org/officeDocument/2006/relationships/image" Target="../media/image18.gif"/><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1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gif"/><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6.gif"/><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4.gif"/><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31.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6.gif"/><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mailto:lgd@gornaprosna.pl" TargetMode="External"/><Relationship Id="rId1" Type="http://schemas.openxmlformats.org/officeDocument/2006/relationships/slideLayout" Target="../slideLayouts/slideLayout2.xml"/><Relationship Id="rId4" Type="http://schemas.openxmlformats.org/officeDocument/2006/relationships/image" Target="../media/image6.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1"/>
          </p:nvPr>
        </p:nvSpPr>
        <p:spPr>
          <a:xfrm flipV="1">
            <a:off x="683568" y="7053808"/>
            <a:ext cx="7854696" cy="47600"/>
          </a:xfrm>
        </p:spPr>
        <p:txBody>
          <a:bodyPr>
            <a:normAutofit fontScale="25000" lnSpcReduction="20000"/>
          </a:bodyPr>
          <a:lstStyle/>
          <a:p>
            <a:endParaRPr lang="pl-PL" dirty="0"/>
          </a:p>
        </p:txBody>
      </p:sp>
      <p:sp>
        <p:nvSpPr>
          <p:cNvPr id="32769" name="Rectangle 1"/>
          <p:cNvSpPr>
            <a:spLocks noChangeArrowheads="1"/>
          </p:cNvSpPr>
          <p:nvPr/>
        </p:nvSpPr>
        <p:spPr bwMode="auto">
          <a:xfrm>
            <a:off x="4479634" y="-987112"/>
            <a:ext cx="184730" cy="243143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800" b="0" i="0" u="none" strike="noStrike" cap="none" normalizeH="0" baseline="0" dirty="0">
              <a:ln>
                <a:noFill/>
              </a:ln>
              <a:solidFill>
                <a:srgbClr val="545454"/>
              </a:solidFill>
              <a:effectLst/>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800" dirty="0">
              <a:solidFill>
                <a:srgbClr val="545454"/>
              </a:solidFill>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800" b="0" i="0" u="none" strike="noStrike" cap="none" normalizeH="0" baseline="0" dirty="0">
              <a:ln>
                <a:noFill/>
              </a:ln>
              <a:solidFill>
                <a:srgbClr val="545454"/>
              </a:solidFill>
              <a:effectLst/>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800" dirty="0">
              <a:solidFill>
                <a:srgbClr val="545454"/>
              </a:solidFill>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800" b="0" i="0" u="none" strike="noStrike" cap="none" normalizeH="0" baseline="0" dirty="0">
              <a:ln>
                <a:noFill/>
              </a:ln>
              <a:solidFill>
                <a:srgbClr val="545454"/>
              </a:solidFill>
              <a:effectLst/>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800" dirty="0">
              <a:solidFill>
                <a:srgbClr val="545454"/>
              </a:solidFill>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800" b="0" i="0" u="none" strike="noStrike" cap="none" normalizeH="0" baseline="0" dirty="0">
              <a:ln>
                <a:noFill/>
              </a:ln>
              <a:solidFill>
                <a:srgbClr val="545454"/>
              </a:solidFill>
              <a:effectLst/>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800" dirty="0">
              <a:solidFill>
                <a:srgbClr val="545454"/>
              </a:solidFill>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800" b="0" i="0" u="none" strike="noStrike" cap="none" normalizeH="0" baseline="0" dirty="0">
              <a:ln>
                <a:noFill/>
              </a:ln>
              <a:solidFill>
                <a:srgbClr val="545454"/>
              </a:solidFill>
              <a:effectLst/>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800" dirty="0">
              <a:solidFill>
                <a:srgbClr val="545454"/>
              </a:solidFill>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800" b="0" i="0" u="none" strike="noStrike" cap="none" normalizeH="0" baseline="0" dirty="0">
              <a:ln>
                <a:noFill/>
              </a:ln>
              <a:solidFill>
                <a:srgbClr val="545454"/>
              </a:solidFill>
              <a:effectLst/>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800" dirty="0">
              <a:solidFill>
                <a:srgbClr val="545454"/>
              </a:solidFill>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800" b="0" i="0" u="none" strike="noStrike" cap="none" normalizeH="0" baseline="0" dirty="0">
              <a:ln>
                <a:noFill/>
              </a:ln>
              <a:solidFill>
                <a:srgbClr val="545454"/>
              </a:solidFill>
              <a:effectLst/>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800" dirty="0">
              <a:solidFill>
                <a:srgbClr val="545454"/>
              </a:solidFill>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800" b="0" i="0" u="none" strike="noStrike" cap="none" normalizeH="0" baseline="0" dirty="0">
              <a:ln>
                <a:noFill/>
              </a:ln>
              <a:solidFill>
                <a:srgbClr val="545454"/>
              </a:solidFill>
              <a:effectLst/>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800" dirty="0">
              <a:solidFill>
                <a:srgbClr val="545454"/>
              </a:solidFill>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800" b="0" i="0" u="none" strike="noStrike" cap="none" normalizeH="0" baseline="0" dirty="0">
              <a:ln>
                <a:noFill/>
              </a:ln>
              <a:solidFill>
                <a:srgbClr val="545454"/>
              </a:solidFill>
              <a:effectLst/>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800" dirty="0">
              <a:solidFill>
                <a:srgbClr val="545454"/>
              </a:solidFill>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800" b="0" i="0" u="none" strike="noStrike" cap="none" normalizeH="0" baseline="0" dirty="0">
              <a:ln>
                <a:noFill/>
              </a:ln>
              <a:solidFill>
                <a:srgbClr val="545454"/>
              </a:solidFill>
              <a:effectLst/>
              <a:latin typeface="Tahoma" pitchFamily="34" charset="0"/>
              <a:ea typeface="Calibri" pitchFamily="34" charset="0"/>
              <a:cs typeface="Tahoma" pitchFamily="34" charset="0"/>
            </a:endParaRPr>
          </a:p>
        </p:txBody>
      </p:sp>
      <p:pic>
        <p:nvPicPr>
          <p:cNvPr id="34819" name="Obraz 1" descr="logo leader.gif"/>
          <p:cNvPicPr>
            <a:picLocks noChangeAspect="1" noChangeArrowheads="1"/>
          </p:cNvPicPr>
          <p:nvPr/>
        </p:nvPicPr>
        <p:blipFill>
          <a:blip r:embed="rId2" cstate="print"/>
          <a:srcRect/>
          <a:stretch>
            <a:fillRect/>
          </a:stretch>
        </p:blipFill>
        <p:spPr bwMode="auto">
          <a:xfrm>
            <a:off x="3779912" y="188640"/>
            <a:ext cx="561975" cy="555625"/>
          </a:xfrm>
          <a:prstGeom prst="rect">
            <a:avLst/>
          </a:prstGeom>
          <a:noFill/>
        </p:spPr>
      </p:pic>
      <p:pic>
        <p:nvPicPr>
          <p:cNvPr id="34817" name="Obraz 4" descr="Logo - GP - Samo JPG"/>
          <p:cNvPicPr>
            <a:picLocks noChangeAspect="1" noChangeArrowheads="1"/>
          </p:cNvPicPr>
          <p:nvPr/>
        </p:nvPicPr>
        <p:blipFill>
          <a:blip r:embed="rId3" cstate="print"/>
          <a:srcRect/>
          <a:stretch>
            <a:fillRect/>
          </a:stretch>
        </p:blipFill>
        <p:spPr bwMode="auto">
          <a:xfrm>
            <a:off x="4788024" y="188640"/>
            <a:ext cx="885825" cy="574675"/>
          </a:xfrm>
          <a:prstGeom prst="rect">
            <a:avLst/>
          </a:prstGeom>
          <a:noFill/>
        </p:spPr>
      </p:pic>
      <p:pic>
        <p:nvPicPr>
          <p:cNvPr id="34818" name="Picture 2" descr="PROW 2014-2020"/>
          <p:cNvPicPr>
            <a:picLocks noChangeAspect="1" noChangeArrowheads="1"/>
          </p:cNvPicPr>
          <p:nvPr/>
        </p:nvPicPr>
        <p:blipFill>
          <a:blip r:embed="rId4" cstate="print"/>
          <a:srcRect/>
          <a:stretch>
            <a:fillRect/>
          </a:stretch>
        </p:blipFill>
        <p:spPr bwMode="auto">
          <a:xfrm>
            <a:off x="5940152" y="116632"/>
            <a:ext cx="1047750" cy="668338"/>
          </a:xfrm>
          <a:prstGeom prst="rect">
            <a:avLst/>
          </a:prstGeom>
          <a:noFill/>
        </p:spPr>
      </p:pic>
      <p:pic>
        <p:nvPicPr>
          <p:cNvPr id="34820" name="Obraz 70" descr="UE"/>
          <p:cNvPicPr>
            <a:picLocks noChangeAspect="1" noChangeArrowheads="1"/>
          </p:cNvPicPr>
          <p:nvPr/>
        </p:nvPicPr>
        <p:blipFill>
          <a:blip r:embed="rId5" cstate="print"/>
          <a:srcRect/>
          <a:stretch>
            <a:fillRect/>
          </a:stretch>
        </p:blipFill>
        <p:spPr bwMode="auto">
          <a:xfrm>
            <a:off x="2339752" y="188640"/>
            <a:ext cx="817563" cy="552450"/>
          </a:xfrm>
          <a:prstGeom prst="rect">
            <a:avLst/>
          </a:prstGeom>
          <a:noFill/>
        </p:spPr>
      </p:pic>
      <p:sp>
        <p:nvSpPr>
          <p:cNvPr id="34821" name="Rectangle 5"/>
          <p:cNvSpPr>
            <a:spLocks noChangeArrowheads="1"/>
          </p:cNvSpPr>
          <p:nvPr/>
        </p:nvSpPr>
        <p:spPr bwMode="auto">
          <a:xfrm>
            <a:off x="395536"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l-PL" dirty="0"/>
          </a:p>
        </p:txBody>
      </p:sp>
      <p:sp>
        <p:nvSpPr>
          <p:cNvPr id="34822" name="Rectangle 6"/>
          <p:cNvSpPr>
            <a:spLocks noChangeArrowheads="1"/>
          </p:cNvSpPr>
          <p:nvPr/>
        </p:nvSpPr>
        <p:spPr bwMode="auto">
          <a:xfrm>
            <a:off x="1691680" y="-61555"/>
            <a:ext cx="6256975" cy="141577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027238" algn="l"/>
              </a:tabLst>
            </a:pPr>
            <a:br>
              <a:rPr kumimoji="0" lang="pl-PL" sz="1800" b="0" i="0" u="none" strike="noStrike" cap="none" normalizeH="0" baseline="0" dirty="0">
                <a:ln>
                  <a:noFill/>
                </a:ln>
                <a:solidFill>
                  <a:schemeClr val="tx1"/>
                </a:solidFill>
                <a:effectLst/>
                <a:latin typeface="Arial" pitchFamily="34" charset="0"/>
              </a:rPr>
            </a:br>
            <a:endParaRPr kumimoji="0" lang="pl-PL" sz="1800" b="0" i="0" u="none" strike="noStrike" cap="none" normalizeH="0" baseline="0" dirty="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2027238" algn="l"/>
              </a:tabLst>
            </a:pPr>
            <a:r>
              <a:rPr kumimoji="0" lang="pl-PL" sz="800" b="0" i="0" u="none" strike="noStrike" cap="none" normalizeH="0" baseline="0" dirty="0">
                <a:ln>
                  <a:noFill/>
                </a:ln>
                <a:solidFill>
                  <a:schemeClr val="tx1"/>
                </a:solidFill>
                <a:effectLst/>
                <a:latin typeface="Tahoma" pitchFamily="34" charset="0"/>
                <a:ea typeface="Calibri" pitchFamily="34" charset="0"/>
                <a:cs typeface="Tahoma"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tab pos="2027238" algn="l"/>
              </a:tabLst>
            </a:pPr>
            <a:endParaRPr lang="pl-PL" sz="800" dirty="0">
              <a:latin typeface="Tahoma" pitchFamily="34" charset="0"/>
              <a:ea typeface="Calibri" pitchFamily="34" charset="0"/>
              <a:cs typeface="Tahoma"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2027238" algn="l"/>
              </a:tabLst>
            </a:pPr>
            <a:endParaRPr kumimoji="0" lang="pl-PL" sz="800" b="1" i="0" u="none" strike="noStrike" cap="none" normalizeH="0" baseline="0" dirty="0">
              <a:ln>
                <a:noFill/>
              </a:ln>
              <a:solidFill>
                <a:schemeClr val="tx1"/>
              </a:solidFill>
              <a:effectLst/>
              <a:latin typeface="Tahoma" pitchFamily="34" charset="0"/>
              <a:ea typeface="Calibri" pitchFamily="34" charset="0"/>
              <a:cs typeface="Tahoma"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2027238" algn="l"/>
              </a:tabLst>
            </a:pPr>
            <a:r>
              <a:rPr kumimoji="0" lang="pl-PL" sz="800" b="1" i="0" u="none" strike="noStrike" cap="none" normalizeH="0" baseline="0" dirty="0">
                <a:ln>
                  <a:noFill/>
                </a:ln>
                <a:solidFill>
                  <a:schemeClr val="tx1"/>
                </a:solidFill>
                <a:effectLst/>
                <a:latin typeface="Tahoma" pitchFamily="34" charset="0"/>
                <a:ea typeface="Calibri" pitchFamily="34" charset="0"/>
                <a:cs typeface="Tahoma" pitchFamily="34" charset="0"/>
              </a:rPr>
              <a:t> „Europejski Fundusz Rolny na rzecz Rozwoju Obszarów Wiejskich: Europa inwestująca w obszary wiejskie”.</a:t>
            </a:r>
            <a:endParaRPr kumimoji="0" lang="pl-PL" sz="900" b="1"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027238" algn="l"/>
              </a:tabLst>
            </a:pPr>
            <a:endParaRPr kumimoji="0" lang="pl-PL" sz="1800" b="0" i="0" u="none" strike="noStrike" cap="none" normalizeH="0" baseline="0" dirty="0">
              <a:ln>
                <a:noFill/>
              </a:ln>
              <a:solidFill>
                <a:schemeClr val="tx1"/>
              </a:solidFill>
              <a:effectLst/>
              <a:latin typeface="Arial" pitchFamily="34" charset="0"/>
            </a:endParaRPr>
          </a:p>
        </p:txBody>
      </p:sp>
      <p:sp>
        <p:nvSpPr>
          <p:cNvPr id="34823" name="Rectangle 7"/>
          <p:cNvSpPr>
            <a:spLocks noChangeArrowheads="1"/>
          </p:cNvSpPr>
          <p:nvPr/>
        </p:nvSpPr>
        <p:spPr bwMode="auto">
          <a:xfrm>
            <a:off x="0" y="6398568"/>
            <a:ext cx="91440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sz="800" b="1" i="0" u="none" strike="noStrike" cap="none" normalizeH="0" baseline="0" dirty="0">
                <a:ln>
                  <a:noFill/>
                </a:ln>
                <a:solidFill>
                  <a:schemeClr val="tx1"/>
                </a:solidFill>
                <a:effectLst/>
                <a:latin typeface="Tahoma" pitchFamily="34" charset="0"/>
                <a:ea typeface="Calibri" pitchFamily="34" charset="0"/>
                <a:cs typeface="Tahoma" pitchFamily="34" charset="0"/>
              </a:rPr>
              <a:t>Instytucja Zarządzająca PROW 2014-2020 – Minister Rolnictwa i Rozwoju Wsi.</a:t>
            </a:r>
            <a:endParaRPr kumimoji="0" lang="pl-PL" sz="800" b="1" i="0" u="none" strike="noStrike" cap="none" normalizeH="0" baseline="0" dirty="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pl-PL" sz="800" b="1" i="0" u="none" strike="noStrike" cap="none" normalizeH="0" baseline="0" dirty="0">
                <a:ln>
                  <a:noFill/>
                </a:ln>
                <a:solidFill>
                  <a:schemeClr val="tx1"/>
                </a:solidFill>
                <a:effectLst/>
                <a:latin typeface="Tahoma" pitchFamily="34" charset="0"/>
                <a:ea typeface="Calibri" pitchFamily="34" charset="0"/>
                <a:cs typeface="Tahoma" pitchFamily="34" charset="0"/>
              </a:rPr>
              <a:t>Materiał opracowany przez Lokalną Grupę Działania „Górna Prosna” ,współfinansowany jest ze środków Unii Europejskiej w ramach działania "Wsparcie dla rozwoju lokalnego w ramach inicjatywy LEADER" PROW 2014-2020.</a:t>
            </a:r>
            <a:endParaRPr kumimoji="0" lang="pl-PL" sz="800" b="1" i="0" u="none" strike="noStrike" cap="none" normalizeH="0" baseline="0" dirty="0">
              <a:ln>
                <a:noFill/>
              </a:ln>
              <a:solidFill>
                <a:schemeClr val="tx1"/>
              </a:solidFill>
              <a:effectLst/>
              <a:latin typeface="Arial" pitchFamily="34" charset="0"/>
            </a:endParaRPr>
          </a:p>
        </p:txBody>
      </p:sp>
      <p:sp>
        <p:nvSpPr>
          <p:cNvPr id="17" name="Prostokąt 16"/>
          <p:cNvSpPr/>
          <p:nvPr/>
        </p:nvSpPr>
        <p:spPr>
          <a:xfrm>
            <a:off x="251520" y="1124744"/>
            <a:ext cx="8712968" cy="4801314"/>
          </a:xfrm>
          <a:prstGeom prst="rect">
            <a:avLst/>
          </a:prstGeom>
        </p:spPr>
        <p:txBody>
          <a:bodyPr wrap="square">
            <a:spAutoFit/>
          </a:bodyPr>
          <a:lstStyle/>
          <a:p>
            <a:pPr algn="ctr"/>
            <a:r>
              <a:rPr lang="pl-PL" b="1" dirty="0">
                <a:solidFill>
                  <a:schemeClr val="bg2">
                    <a:lumMod val="50000"/>
                  </a:schemeClr>
                </a:solidFill>
                <a:latin typeface="Cambria" pitchFamily="18" charset="0"/>
                <a:cs typeface="Times New Roman" pitchFamily="18" charset="0"/>
              </a:rPr>
              <a:t>Spotkanie informacyjno-konsultacyjne</a:t>
            </a:r>
            <a:br>
              <a:rPr lang="pl-PL" b="1" dirty="0">
                <a:solidFill>
                  <a:schemeClr val="bg2">
                    <a:lumMod val="50000"/>
                  </a:schemeClr>
                </a:solidFill>
                <a:latin typeface="Cambria" pitchFamily="18" charset="0"/>
                <a:cs typeface="Times New Roman" pitchFamily="18" charset="0"/>
              </a:rPr>
            </a:br>
            <a:r>
              <a:rPr lang="pl-PL" b="1" dirty="0">
                <a:solidFill>
                  <a:schemeClr val="bg2">
                    <a:lumMod val="50000"/>
                  </a:schemeClr>
                </a:solidFill>
                <a:latin typeface="Cambria" pitchFamily="18" charset="0"/>
                <a:cs typeface="Times New Roman" pitchFamily="18" charset="0"/>
              </a:rPr>
              <a:t>poświęcone omówieniu dokumentów aplikacyjnych dla poddziałania 19.2 „Wsparcie na wdrażanie operacji w ramach strategii  rozwoju lokalnego kierowanego przez społeczność” objętego PROW 2014-2020</a:t>
            </a:r>
          </a:p>
          <a:p>
            <a:pPr algn="ctr"/>
            <a:br>
              <a:rPr lang="pl-PL" b="1" dirty="0">
                <a:solidFill>
                  <a:schemeClr val="bg2">
                    <a:lumMod val="50000"/>
                  </a:schemeClr>
                </a:solidFill>
                <a:latin typeface="Cambria" pitchFamily="18" charset="0"/>
                <a:cs typeface="Times New Roman" pitchFamily="18" charset="0"/>
              </a:rPr>
            </a:br>
            <a:r>
              <a:rPr lang="pl-PL" b="1" i="1" u="sng" dirty="0">
                <a:solidFill>
                  <a:schemeClr val="bg2">
                    <a:lumMod val="50000"/>
                  </a:schemeClr>
                </a:solidFill>
                <a:latin typeface="Cambria" pitchFamily="18" charset="0"/>
                <a:cs typeface="Times New Roman" pitchFamily="18" charset="0"/>
              </a:rPr>
              <a:t>dla operacji w zakresie</a:t>
            </a:r>
          </a:p>
          <a:p>
            <a:pPr algn="ctr"/>
            <a:endParaRPr lang="pl-PL" b="1" i="1" u="sng" dirty="0">
              <a:solidFill>
                <a:schemeClr val="bg2">
                  <a:lumMod val="50000"/>
                </a:schemeClr>
              </a:solidFill>
              <a:latin typeface="Cambria" pitchFamily="18" charset="0"/>
              <a:cs typeface="Times New Roman" pitchFamily="18" charset="0"/>
            </a:endParaRPr>
          </a:p>
          <a:p>
            <a:pPr>
              <a:buFont typeface="Arial" pitchFamily="34" charset="0"/>
              <a:buChar char="•"/>
            </a:pPr>
            <a:r>
              <a:rPr lang="pl-PL" i="1" dirty="0">
                <a:solidFill>
                  <a:schemeClr val="bg2">
                    <a:lumMod val="50000"/>
                  </a:schemeClr>
                </a:solidFill>
                <a:latin typeface="Cambria" pitchFamily="18" charset="0"/>
              </a:rPr>
              <a:t> wzmocnienia kapitału społecznego, w tym przez podnoszenie wiedzy społeczności lokalnej w zakresie ochrony środowiska i zmian klimatycznych, także z wykorzystaniem rozwiązań innowacyjnych;</a:t>
            </a:r>
          </a:p>
          <a:p>
            <a:pPr>
              <a:buFont typeface="Arial" pitchFamily="34" charset="0"/>
              <a:buChar char="•"/>
            </a:pPr>
            <a:r>
              <a:rPr lang="pl-PL" i="1" dirty="0">
                <a:solidFill>
                  <a:schemeClr val="bg2">
                    <a:lumMod val="50000"/>
                  </a:schemeClr>
                </a:solidFill>
                <a:latin typeface="Cambria" pitchFamily="18" charset="0"/>
              </a:rPr>
              <a:t> zachowania dziedzictwa lokalnego;</a:t>
            </a:r>
          </a:p>
          <a:p>
            <a:pPr>
              <a:buFont typeface="Arial" pitchFamily="34" charset="0"/>
              <a:buChar char="•"/>
            </a:pPr>
            <a:r>
              <a:rPr lang="pl-PL" i="1" dirty="0">
                <a:solidFill>
                  <a:schemeClr val="bg2">
                    <a:lumMod val="50000"/>
                  </a:schemeClr>
                </a:solidFill>
                <a:latin typeface="Cambria" pitchFamily="18" charset="0"/>
              </a:rPr>
              <a:t> budowy lub przebudowy ogólnodostępnej i niekomercyjnej infrastruktury turystycznej lub rekreacyjnej, lub kulturalnej;</a:t>
            </a:r>
          </a:p>
          <a:p>
            <a:pPr>
              <a:buFont typeface="Arial" pitchFamily="34" charset="0"/>
              <a:buChar char="•"/>
            </a:pPr>
            <a:r>
              <a:rPr lang="pl-PL" i="1" dirty="0">
                <a:solidFill>
                  <a:schemeClr val="bg2">
                    <a:lumMod val="50000"/>
                  </a:schemeClr>
                </a:solidFill>
                <a:latin typeface="Cambria" pitchFamily="18" charset="0"/>
              </a:rPr>
              <a:t> promowania obszaru objętego LSR, w tym produktów lub usług lokalnych.</a:t>
            </a:r>
          </a:p>
          <a:p>
            <a:endParaRPr lang="pl-PL" i="1" dirty="0">
              <a:solidFill>
                <a:schemeClr val="bg2">
                  <a:lumMod val="50000"/>
                </a:schemeClr>
              </a:solidFill>
              <a:latin typeface="Cambria" pitchFamily="18" charset="0"/>
            </a:endParaRPr>
          </a:p>
          <a:p>
            <a:pPr>
              <a:buFont typeface="Arial" pitchFamily="34" charset="0"/>
              <a:buChar char="•"/>
            </a:pPr>
            <a:endParaRPr lang="pl-PL" i="1" dirty="0">
              <a:solidFill>
                <a:schemeClr val="bg2">
                  <a:lumMod val="50000"/>
                </a:schemeClr>
              </a:solidFill>
              <a:latin typeface="Cambria" pitchFamily="18" charset="0"/>
            </a:endParaRPr>
          </a:p>
          <a:p>
            <a:endParaRPr lang="pl-PL" i="1" dirty="0">
              <a:solidFill>
                <a:schemeClr val="bg2">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67544" y="1340768"/>
            <a:ext cx="8229600" cy="5116024"/>
          </a:xfrm>
        </p:spPr>
        <p:txBody>
          <a:bodyPr>
            <a:normAutofit fontScale="40000" lnSpcReduction="20000"/>
          </a:bodyPr>
          <a:lstStyle/>
          <a:p>
            <a:pPr>
              <a:buFont typeface="Wingdings" pitchFamily="2" charset="2"/>
              <a:buChar char="q"/>
            </a:pPr>
            <a:r>
              <a:rPr lang="pl-PL" sz="4500" dirty="0">
                <a:latin typeface="Cambria" pitchFamily="18" charset="0"/>
              </a:rPr>
              <a:t> </a:t>
            </a:r>
            <a:r>
              <a:rPr lang="pl-PL" altLang="pl-PL" sz="4500" dirty="0">
                <a:latin typeface="Cambria" pitchFamily="18" charset="0"/>
                <a:cs typeface="Times New Roman" pitchFamily="18" charset="0"/>
              </a:rPr>
              <a:t>Art. 32- 35 Rozporządzenia Parlamentu Europejskiego  i Rady (UE)                              nr 1303/2013 (rozporządzenie ramowe)</a:t>
            </a:r>
          </a:p>
          <a:p>
            <a:pPr>
              <a:buFont typeface="Wingdings" pitchFamily="2" charset="2"/>
              <a:buChar char="q"/>
            </a:pPr>
            <a:endParaRPr lang="pl-PL" altLang="pl-PL" sz="4500" dirty="0">
              <a:latin typeface="Cambria" pitchFamily="18" charset="0"/>
              <a:cs typeface="Times New Roman" pitchFamily="18" charset="0"/>
            </a:endParaRPr>
          </a:p>
          <a:p>
            <a:pPr>
              <a:buFont typeface="Wingdings" pitchFamily="2" charset="2"/>
              <a:buChar char="q"/>
            </a:pPr>
            <a:r>
              <a:rPr lang="pl-PL" altLang="pl-PL" sz="4500" dirty="0">
                <a:latin typeface="Cambria" pitchFamily="18" charset="0"/>
                <a:cs typeface="Times New Roman" pitchFamily="18" charset="0"/>
              </a:rPr>
              <a:t> Art. 42 - 44 Rozporządzenia Parlamentu Europejskiego i Rady (UE)                             nr 1305/2013 (rozporządzenie EFRROW)</a:t>
            </a:r>
          </a:p>
          <a:p>
            <a:pPr marL="365125" indent="-282575">
              <a:buFont typeface="Wingdings" pitchFamily="2" charset="2"/>
              <a:buChar char="q"/>
            </a:pPr>
            <a:r>
              <a:rPr lang="pl-PL" sz="4500" dirty="0">
                <a:latin typeface="Cambria" pitchFamily="18" charset="0"/>
                <a:cs typeface="Times New Roman" pitchFamily="18" charset="0"/>
              </a:rPr>
              <a:t>Ustawa z dnia 11 lipca 2014 r.  o  zasadach finansowania realizacji  programów              w zakresie polityki spójności finansowanych w perspektywie  finansowej 2014 – 2020 (Dz. U. Poz. 1146).</a:t>
            </a:r>
          </a:p>
          <a:p>
            <a:pPr marL="365125" indent="-282575">
              <a:buFont typeface="Wingdings" pitchFamily="2" charset="2"/>
              <a:buChar char="q"/>
            </a:pPr>
            <a:endParaRPr lang="pl-PL" sz="4500" dirty="0">
              <a:latin typeface="Cambria" pitchFamily="18" charset="0"/>
              <a:cs typeface="Times New Roman" pitchFamily="18" charset="0"/>
            </a:endParaRPr>
          </a:p>
          <a:p>
            <a:pPr marL="365125" indent="-282575">
              <a:buFont typeface="Wingdings" pitchFamily="2" charset="2"/>
              <a:buChar char="q"/>
            </a:pPr>
            <a:r>
              <a:rPr lang="pl-PL" sz="4500" dirty="0">
                <a:latin typeface="Cambria" pitchFamily="18" charset="0"/>
                <a:cs typeface="Times New Roman" pitchFamily="18" charset="0"/>
              </a:rPr>
              <a:t> Ustawa z dnia 20 lutego 2015 r. o wspieraniu rozwoju obszarów wiejskich                     z udziałem środków Europejskiego Funduszu Rolnego na rzecz Rozwoju Obszarów Wiejskich w ramach Programu Rozwoju Obszarów Wiejskich na lata 2014 – 2020 (Dz. U. poz. 349)</a:t>
            </a:r>
          </a:p>
          <a:p>
            <a:pPr marL="365125" indent="-282575">
              <a:buFont typeface="Wingdings" pitchFamily="2" charset="2"/>
              <a:buChar char="q"/>
            </a:pPr>
            <a:endParaRPr lang="pl-PL" sz="4500" dirty="0">
              <a:latin typeface="Cambria" pitchFamily="18" charset="0"/>
              <a:cs typeface="Times New Roman" pitchFamily="18" charset="0"/>
            </a:endParaRPr>
          </a:p>
          <a:p>
            <a:pPr marL="365125" indent="-282575">
              <a:buFont typeface="Wingdings" pitchFamily="2" charset="2"/>
              <a:buChar char="q"/>
            </a:pPr>
            <a:r>
              <a:rPr lang="pl-PL" sz="4500" dirty="0">
                <a:latin typeface="Cambria" pitchFamily="18" charset="0"/>
                <a:cs typeface="Times New Roman" pitchFamily="18" charset="0"/>
              </a:rPr>
              <a:t> Ustawa z dnia 20 lutego 2015 r. o rozwoju lokalnym z udziałem lokalnej społeczności (Dz. U. poz. 378)</a:t>
            </a:r>
          </a:p>
          <a:p>
            <a:pPr marL="365125" indent="-282575">
              <a:buFont typeface="Wingdings" pitchFamily="2" charset="2"/>
              <a:buChar char="q"/>
            </a:pPr>
            <a:endParaRPr lang="pl-PL" sz="4500" dirty="0">
              <a:latin typeface="Cambria" pitchFamily="18" charset="0"/>
              <a:cs typeface="Times New Roman" pitchFamily="18" charset="0"/>
            </a:endParaRPr>
          </a:p>
          <a:p>
            <a:pPr marL="365125" indent="-282575">
              <a:buFont typeface="Wingdings" pitchFamily="2" charset="2"/>
              <a:buChar char="q"/>
            </a:pPr>
            <a:r>
              <a:rPr lang="pl-PL" sz="4500" dirty="0">
                <a:latin typeface="Cambria" pitchFamily="18" charset="0"/>
                <a:cs typeface="Times New Roman" pitchFamily="18" charset="0"/>
              </a:rPr>
              <a:t>Ustawa z dnia 27 maja 2015 r. o finansowaniu wspólnej polityki rolnej (Dz. U. poz. 1130).</a:t>
            </a:r>
          </a:p>
          <a:p>
            <a:pPr>
              <a:buFont typeface="Arial" charset="0"/>
              <a:buChar char="•"/>
            </a:pPr>
            <a:endParaRPr lang="pl-PL" dirty="0"/>
          </a:p>
        </p:txBody>
      </p:sp>
      <p:sp>
        <p:nvSpPr>
          <p:cNvPr id="3" name="Tytuł 2"/>
          <p:cNvSpPr>
            <a:spLocks noGrp="1"/>
          </p:cNvSpPr>
          <p:nvPr>
            <p:ph type="title"/>
          </p:nvPr>
        </p:nvSpPr>
        <p:spPr/>
        <p:txBody>
          <a:bodyPr/>
          <a:lstStyle/>
          <a:p>
            <a:r>
              <a:rPr lang="pl-PL" dirty="0">
                <a:latin typeface="Cambria" pitchFamily="18" charset="0"/>
              </a:rPr>
              <a:t>Akty prawne</a:t>
            </a:r>
          </a:p>
        </p:txBody>
      </p:sp>
      <p:pic>
        <p:nvPicPr>
          <p:cNvPr id="4" name="Obraz 3" descr="Logo bez tła - GP - Samo JPG.gif"/>
          <p:cNvPicPr>
            <a:picLocks noChangeAspect="1"/>
          </p:cNvPicPr>
          <p:nvPr/>
        </p:nvPicPr>
        <p:blipFill>
          <a:blip r:embed="rId2" cstate="print"/>
          <a:stretch>
            <a:fillRect/>
          </a:stretch>
        </p:blipFill>
        <p:spPr>
          <a:xfrm>
            <a:off x="179512" y="6213660"/>
            <a:ext cx="1012773" cy="6443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1481329"/>
            <a:ext cx="8219256" cy="2163695"/>
          </a:xfrm>
        </p:spPr>
        <p:txBody>
          <a:bodyPr>
            <a:normAutofit fontScale="62500" lnSpcReduction="20000"/>
          </a:bodyPr>
          <a:lstStyle/>
          <a:p>
            <a:pPr>
              <a:buFont typeface="Wingdings" pitchFamily="2" charset="2"/>
              <a:buChar char="q"/>
              <a:defRPr/>
            </a:pPr>
            <a:r>
              <a:rPr lang="pl-PL" dirty="0">
                <a:latin typeface="Cambria" pitchFamily="18" charset="0"/>
                <a:cs typeface="Times New Roman" pitchFamily="18" charset="0"/>
              </a:rPr>
              <a:t>Krajowe przepisy wykonawcze, w tym rozporządzenia MRiRW oraz wytyczne do ustaw o Programie Rozwoju Obszarów Wiejskich (PROW) </a:t>
            </a:r>
          </a:p>
          <a:p>
            <a:pPr marL="365125" indent="-282575">
              <a:buFont typeface="Wingdings" pitchFamily="2" charset="2"/>
              <a:buChar char="q"/>
              <a:defRPr/>
            </a:pPr>
            <a:endParaRPr lang="pl-PL" dirty="0">
              <a:latin typeface="Cambria" pitchFamily="18" charset="0"/>
              <a:cs typeface="Times New Roman" pitchFamily="18" charset="0"/>
            </a:endParaRPr>
          </a:p>
          <a:p>
            <a:pPr marL="365125" indent="-282575" algn="just">
              <a:buFont typeface="Wingdings" pitchFamily="2" charset="2"/>
              <a:buChar char="q"/>
              <a:defRPr/>
            </a:pPr>
            <a:r>
              <a:rPr lang="pl-PL" dirty="0">
                <a:latin typeface="Cambria" pitchFamily="18" charset="0"/>
                <a:cs typeface="Times New Roman" pitchFamily="18" charset="0"/>
              </a:rPr>
              <a:t>Rozporządzenie Ministra Rolnictwa i Rozwoju Wsi z dnia 24 września 2015 r.                      w sprawie szczegółowych warunków i trybu przyznawania pomocy finansowej                 w ramach poddziałania "Wsparcie na wdrażanie operacji w ramach strategii rozwoju lokalnego kierowanego przez społeczność" objętego Programem Rozwoju Obszarów Wiejskich na lata 2014-2020 (Dz. </a:t>
            </a:r>
            <a:r>
              <a:rPr lang="pl-PL" dirty="0" err="1">
                <a:latin typeface="Cambria" pitchFamily="18" charset="0"/>
                <a:cs typeface="Times New Roman" pitchFamily="18" charset="0"/>
              </a:rPr>
              <a:t>U.z</a:t>
            </a:r>
            <a:r>
              <a:rPr lang="pl-PL" dirty="0">
                <a:latin typeface="Cambria" pitchFamily="18" charset="0"/>
                <a:cs typeface="Times New Roman" pitchFamily="18" charset="0"/>
              </a:rPr>
              <a:t> 2015 poz. 1570) z późniejszymi zmianami (25.08.2016).</a:t>
            </a:r>
          </a:p>
          <a:p>
            <a:pPr marL="365125" indent="-282575">
              <a:buFont typeface="Wingdings" pitchFamily="2" charset="2"/>
              <a:buChar char="q"/>
              <a:defRPr/>
            </a:pPr>
            <a:endParaRPr lang="pl-PL" dirty="0">
              <a:latin typeface="Cambria" pitchFamily="18" charset="0"/>
              <a:cs typeface="Times New Roman" pitchFamily="18" charset="0"/>
            </a:endParaRPr>
          </a:p>
          <a:p>
            <a:pPr>
              <a:buNone/>
            </a:pPr>
            <a:endParaRPr lang="pl-PL" dirty="0"/>
          </a:p>
        </p:txBody>
      </p:sp>
      <p:sp>
        <p:nvSpPr>
          <p:cNvPr id="3" name="Tytuł 2"/>
          <p:cNvSpPr>
            <a:spLocks noGrp="1"/>
          </p:cNvSpPr>
          <p:nvPr>
            <p:ph type="title"/>
          </p:nvPr>
        </p:nvSpPr>
        <p:spPr/>
        <p:txBody>
          <a:bodyPr/>
          <a:lstStyle/>
          <a:p>
            <a:r>
              <a:rPr lang="pl-PL" dirty="0"/>
              <a:t>Akty prawne </a:t>
            </a:r>
            <a:r>
              <a:rPr lang="pl-PL" dirty="0" err="1"/>
              <a:t>cd</a:t>
            </a:r>
            <a:r>
              <a:rPr lang="pl-PL" dirty="0"/>
              <a:t>.</a:t>
            </a:r>
          </a:p>
        </p:txBody>
      </p:sp>
      <p:pic>
        <p:nvPicPr>
          <p:cNvPr id="4" name="Obraz 3" descr="Logo bez tła - GP - Samo JPG.gif"/>
          <p:cNvPicPr>
            <a:picLocks noChangeAspect="1"/>
          </p:cNvPicPr>
          <p:nvPr/>
        </p:nvPicPr>
        <p:blipFill>
          <a:blip r:embed="rId2" cstate="print"/>
          <a:stretch>
            <a:fillRect/>
          </a:stretch>
        </p:blipFill>
        <p:spPr>
          <a:xfrm>
            <a:off x="179512" y="6213660"/>
            <a:ext cx="1012773" cy="6443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ytuł 1"/>
          <p:cNvSpPr>
            <a:spLocks noGrp="1"/>
          </p:cNvSpPr>
          <p:nvPr>
            <p:ph type="title"/>
          </p:nvPr>
        </p:nvSpPr>
        <p:spPr>
          <a:xfrm>
            <a:off x="179512" y="332656"/>
            <a:ext cx="8568952" cy="566737"/>
          </a:xfrm>
        </p:spPr>
        <p:txBody>
          <a:bodyPr>
            <a:normAutofit/>
          </a:bodyPr>
          <a:lstStyle/>
          <a:p>
            <a:r>
              <a:rPr lang="pl-PL" sz="2400" dirty="0">
                <a:latin typeface="Cambria" pitchFamily="18" charset="0"/>
              </a:rPr>
              <a:t>Zakres przyznawanej pomocy (wg rozporządzenia MRiRW)</a:t>
            </a:r>
            <a:r>
              <a:rPr lang="pl-PL" sz="2400" dirty="0"/>
              <a:t>:</a:t>
            </a:r>
          </a:p>
        </p:txBody>
      </p:sp>
      <p:sp>
        <p:nvSpPr>
          <p:cNvPr id="4" name="Symbol zastępczy numeru slajdu 3"/>
          <p:cNvSpPr>
            <a:spLocks noGrp="1"/>
          </p:cNvSpPr>
          <p:nvPr>
            <p:ph type="sldNum" sz="quarter" idx="12"/>
          </p:nvPr>
        </p:nvSpPr>
        <p:spPr/>
        <p:txBody>
          <a:bodyPr/>
          <a:lstStyle/>
          <a:p>
            <a:pPr>
              <a:defRPr/>
            </a:pPr>
            <a:fld id="{55EC0F34-05CE-4460-9F6C-718DEAD6F44B}" type="slidenum">
              <a:rPr lang="pl-PL" smtClean="0"/>
              <a:pPr>
                <a:defRPr/>
              </a:pPr>
              <a:t>4</a:t>
            </a:fld>
            <a:endParaRPr lang="pl-PL" dirty="0"/>
          </a:p>
        </p:txBody>
      </p:sp>
      <p:sp>
        <p:nvSpPr>
          <p:cNvPr id="5" name="Elipsa 4"/>
          <p:cNvSpPr/>
          <p:nvPr/>
        </p:nvSpPr>
        <p:spPr>
          <a:xfrm>
            <a:off x="3419872" y="980728"/>
            <a:ext cx="5616624" cy="12241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sz="1400" b="1" u="sng" dirty="0">
                <a:latin typeface="Cambria" pitchFamily="18" charset="0"/>
                <a:cs typeface="Times New Roman" pitchFamily="18" charset="0"/>
              </a:rPr>
              <a:t>Wzmocnienie kapitału społecznego, w tym podnoszenie wiedzy </a:t>
            </a:r>
            <a:r>
              <a:rPr lang="pl-PL" sz="1400" b="1" u="sng" dirty="0" err="1">
                <a:latin typeface="Cambria" pitchFamily="18" charset="0"/>
                <a:cs typeface="Times New Roman" pitchFamily="18" charset="0"/>
              </a:rPr>
              <a:t>społęczności</a:t>
            </a:r>
            <a:r>
              <a:rPr lang="pl-PL" sz="1400" b="1" u="sng" dirty="0">
                <a:latin typeface="Cambria" pitchFamily="18" charset="0"/>
                <a:cs typeface="Times New Roman" pitchFamily="18" charset="0"/>
              </a:rPr>
              <a:t> lokalnej                w zakresie ochrony środowiska i zmian klimatycznych, także z wykorzystaniem rozwiązań innowacyjnych</a:t>
            </a:r>
          </a:p>
        </p:txBody>
      </p:sp>
      <p:sp>
        <p:nvSpPr>
          <p:cNvPr id="6" name="Elipsa 5"/>
          <p:cNvSpPr/>
          <p:nvPr/>
        </p:nvSpPr>
        <p:spPr>
          <a:xfrm>
            <a:off x="251520" y="2204864"/>
            <a:ext cx="5760640" cy="792088"/>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sz="1400" dirty="0">
                <a:latin typeface="Cambria" pitchFamily="18" charset="0"/>
              </a:rPr>
              <a:t>Rozwój przedsiębiorczości na obszarze wiejskim</a:t>
            </a:r>
          </a:p>
        </p:txBody>
      </p:sp>
      <p:sp>
        <p:nvSpPr>
          <p:cNvPr id="7" name="Elipsa 6"/>
          <p:cNvSpPr/>
          <p:nvPr/>
        </p:nvSpPr>
        <p:spPr>
          <a:xfrm>
            <a:off x="0" y="4365104"/>
            <a:ext cx="5868144"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sz="1400" b="1" u="sng" dirty="0">
                <a:latin typeface="Cambria" pitchFamily="18" charset="0"/>
              </a:rPr>
              <a:t>Budowy lub przebudowy ogólnodostępnej                     i niekomercyjnej infrastruktury turystycznej lub, rekreacyjnej lub kulturalnej</a:t>
            </a:r>
          </a:p>
        </p:txBody>
      </p:sp>
      <p:sp>
        <p:nvSpPr>
          <p:cNvPr id="8" name="Elipsa 7"/>
          <p:cNvSpPr/>
          <p:nvPr/>
        </p:nvSpPr>
        <p:spPr>
          <a:xfrm>
            <a:off x="3275856" y="3284984"/>
            <a:ext cx="5688632"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sz="1400" b="1" u="sng" dirty="0">
                <a:latin typeface="Cambria" pitchFamily="18" charset="0"/>
              </a:rPr>
              <a:t>Zachowanie dziedzictwa lokalnego</a:t>
            </a:r>
          </a:p>
        </p:txBody>
      </p:sp>
      <p:sp>
        <p:nvSpPr>
          <p:cNvPr id="13" name="Elipsa 12"/>
          <p:cNvSpPr/>
          <p:nvPr/>
        </p:nvSpPr>
        <p:spPr>
          <a:xfrm>
            <a:off x="3275856" y="5517232"/>
            <a:ext cx="5688632" cy="8640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sz="1400" b="1" u="sng" dirty="0">
                <a:latin typeface="Cambria" pitchFamily="18" charset="0"/>
              </a:rPr>
              <a:t>Promowanie obszaru objętego LSR, w tym produktów lub usług  lokalnych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0" y="0"/>
            <a:ext cx="8229600" cy="1143000"/>
          </a:xfrm>
        </p:spPr>
        <p:txBody>
          <a:bodyPr>
            <a:normAutofit/>
          </a:bodyPr>
          <a:lstStyle/>
          <a:p>
            <a:r>
              <a:rPr lang="pl-PL" sz="2800" dirty="0">
                <a:latin typeface="Cambria" pitchFamily="18" charset="0"/>
              </a:rPr>
              <a:t>Harmonogram naborów LGD „Górna Prosna”</a:t>
            </a:r>
          </a:p>
        </p:txBody>
      </p:sp>
      <p:graphicFrame>
        <p:nvGraphicFramePr>
          <p:cNvPr id="7" name="Tabela 6"/>
          <p:cNvGraphicFramePr>
            <a:graphicFrameLocks noGrp="1"/>
          </p:cNvGraphicFramePr>
          <p:nvPr/>
        </p:nvGraphicFramePr>
        <p:xfrm>
          <a:off x="323528" y="1196752"/>
          <a:ext cx="8280914" cy="5526848"/>
        </p:xfrm>
        <a:graphic>
          <a:graphicData uri="http://schemas.openxmlformats.org/drawingml/2006/table">
            <a:tbl>
              <a:tblPr/>
              <a:tblGrid>
                <a:gridCol w="3929928">
                  <a:extLst>
                    <a:ext uri="{9D8B030D-6E8A-4147-A177-3AD203B41FA5}">
                      <a16:colId xmlns:a16="http://schemas.microsoft.com/office/drawing/2014/main" val="20000"/>
                    </a:ext>
                  </a:extLst>
                </a:gridCol>
                <a:gridCol w="491241">
                  <a:extLst>
                    <a:ext uri="{9D8B030D-6E8A-4147-A177-3AD203B41FA5}">
                      <a16:colId xmlns:a16="http://schemas.microsoft.com/office/drawing/2014/main" val="20001"/>
                    </a:ext>
                  </a:extLst>
                </a:gridCol>
                <a:gridCol w="421063">
                  <a:extLst>
                    <a:ext uri="{9D8B030D-6E8A-4147-A177-3AD203B41FA5}">
                      <a16:colId xmlns:a16="http://schemas.microsoft.com/office/drawing/2014/main" val="20002"/>
                    </a:ext>
                  </a:extLst>
                </a:gridCol>
                <a:gridCol w="421063">
                  <a:extLst>
                    <a:ext uri="{9D8B030D-6E8A-4147-A177-3AD203B41FA5}">
                      <a16:colId xmlns:a16="http://schemas.microsoft.com/office/drawing/2014/main" val="20003"/>
                    </a:ext>
                  </a:extLst>
                </a:gridCol>
                <a:gridCol w="491241">
                  <a:extLst>
                    <a:ext uri="{9D8B030D-6E8A-4147-A177-3AD203B41FA5}">
                      <a16:colId xmlns:a16="http://schemas.microsoft.com/office/drawing/2014/main" val="20004"/>
                    </a:ext>
                  </a:extLst>
                </a:gridCol>
                <a:gridCol w="421063">
                  <a:extLst>
                    <a:ext uri="{9D8B030D-6E8A-4147-A177-3AD203B41FA5}">
                      <a16:colId xmlns:a16="http://schemas.microsoft.com/office/drawing/2014/main" val="20005"/>
                    </a:ext>
                  </a:extLst>
                </a:gridCol>
                <a:gridCol w="421063">
                  <a:extLst>
                    <a:ext uri="{9D8B030D-6E8A-4147-A177-3AD203B41FA5}">
                      <a16:colId xmlns:a16="http://schemas.microsoft.com/office/drawing/2014/main" val="20006"/>
                    </a:ext>
                  </a:extLst>
                </a:gridCol>
                <a:gridCol w="421063">
                  <a:extLst>
                    <a:ext uri="{9D8B030D-6E8A-4147-A177-3AD203B41FA5}">
                      <a16:colId xmlns:a16="http://schemas.microsoft.com/office/drawing/2014/main" val="20007"/>
                    </a:ext>
                  </a:extLst>
                </a:gridCol>
                <a:gridCol w="421063">
                  <a:extLst>
                    <a:ext uri="{9D8B030D-6E8A-4147-A177-3AD203B41FA5}">
                      <a16:colId xmlns:a16="http://schemas.microsoft.com/office/drawing/2014/main" val="20008"/>
                    </a:ext>
                  </a:extLst>
                </a:gridCol>
                <a:gridCol w="421063">
                  <a:extLst>
                    <a:ext uri="{9D8B030D-6E8A-4147-A177-3AD203B41FA5}">
                      <a16:colId xmlns:a16="http://schemas.microsoft.com/office/drawing/2014/main" val="20009"/>
                    </a:ext>
                  </a:extLst>
                </a:gridCol>
                <a:gridCol w="421063">
                  <a:extLst>
                    <a:ext uri="{9D8B030D-6E8A-4147-A177-3AD203B41FA5}">
                      <a16:colId xmlns:a16="http://schemas.microsoft.com/office/drawing/2014/main" val="20010"/>
                    </a:ext>
                  </a:extLst>
                </a:gridCol>
              </a:tblGrid>
              <a:tr h="157324">
                <a:tc rowSpan="3">
                  <a:txBody>
                    <a:bodyPr/>
                    <a:lstStyle/>
                    <a:p>
                      <a:pPr algn="l">
                        <a:lnSpc>
                          <a:spcPct val="115000"/>
                        </a:lnSpc>
                        <a:spcAft>
                          <a:spcPts val="0"/>
                        </a:spcAft>
                      </a:pPr>
                      <a:endParaRPr lang="pl-PL" sz="1300" dirty="0">
                        <a:latin typeface="Cambria" pitchFamily="18" charset="0"/>
                        <a:ea typeface="Calibri"/>
                        <a:cs typeface="Times New Roman" pitchFamily="18" charset="0"/>
                      </a:endParaRPr>
                    </a:p>
                    <a:p>
                      <a:pPr algn="ctr">
                        <a:lnSpc>
                          <a:spcPct val="115000"/>
                        </a:lnSpc>
                        <a:spcAft>
                          <a:spcPts val="0"/>
                        </a:spcAft>
                      </a:pPr>
                      <a:r>
                        <a:rPr lang="pl-PL" sz="1800" b="1" dirty="0">
                          <a:latin typeface="Cambria" pitchFamily="18" charset="0"/>
                          <a:ea typeface="Times New Roman"/>
                          <a:cs typeface="Times New Roman" pitchFamily="18" charset="0"/>
                        </a:rPr>
                        <a:t>Zakres tematyczny naboru</a:t>
                      </a:r>
                      <a:endParaRPr lang="pl-PL" sz="1800" dirty="0">
                        <a:latin typeface="Cambria" pitchFamily="18" charset="0"/>
                        <a:ea typeface="Calibri"/>
                        <a:cs typeface="Times New Roman" pitchFamily="18" charset="0"/>
                      </a:endParaRPr>
                    </a:p>
                  </a:txBody>
                  <a:tcPr marL="52204" marR="5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gridSpan="10">
                  <a:txBody>
                    <a:bodyPr/>
                    <a:lstStyle/>
                    <a:p>
                      <a:pPr algn="l">
                        <a:lnSpc>
                          <a:spcPct val="115000"/>
                        </a:lnSpc>
                        <a:spcAft>
                          <a:spcPts val="1000"/>
                        </a:spcAft>
                      </a:pPr>
                      <a:r>
                        <a:rPr lang="pl-PL" sz="800">
                          <a:latin typeface="Calibri"/>
                          <a:ea typeface="Calibri"/>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0000"/>
                  </a:ext>
                </a:extLst>
              </a:tr>
              <a:tr h="563687">
                <a:tc vMerge="1">
                  <a:txBody>
                    <a:bodyPr/>
                    <a:lstStyle/>
                    <a:p>
                      <a:endParaRPr lang="pl-PL"/>
                    </a:p>
                  </a:txBody>
                  <a:tcPr/>
                </a:tc>
                <a:tc gridSpan="2">
                  <a:txBody>
                    <a:bodyPr/>
                    <a:lstStyle/>
                    <a:p>
                      <a:pPr algn="ctr">
                        <a:lnSpc>
                          <a:spcPct val="115000"/>
                        </a:lnSpc>
                        <a:spcAft>
                          <a:spcPts val="0"/>
                        </a:spcAft>
                      </a:pPr>
                      <a:r>
                        <a:rPr lang="pl-PL" sz="1600" b="1" dirty="0">
                          <a:latin typeface="Cambria" pitchFamily="18" charset="0"/>
                          <a:ea typeface="Times New Roman"/>
                          <a:cs typeface="Times New Roman" pitchFamily="18" charset="0"/>
                        </a:rPr>
                        <a:t>2016</a:t>
                      </a:r>
                      <a:endParaRPr lang="pl-PL" sz="1600" dirty="0">
                        <a:latin typeface="Cambria" pitchFamily="18" charset="0"/>
                        <a:ea typeface="Calibri"/>
                        <a:cs typeface="Times New Roman" pitchFamily="18" charset="0"/>
                      </a:endParaRPr>
                    </a:p>
                  </a:txBody>
                  <a:tcPr marL="52204" marR="5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hMerge="1">
                  <a:txBody>
                    <a:bodyPr/>
                    <a:lstStyle/>
                    <a:p>
                      <a:endParaRPr lang="pl-PL"/>
                    </a:p>
                  </a:txBody>
                  <a:tcPr/>
                </a:tc>
                <a:tc gridSpan="2">
                  <a:txBody>
                    <a:bodyPr/>
                    <a:lstStyle/>
                    <a:p>
                      <a:pPr algn="ctr">
                        <a:lnSpc>
                          <a:spcPct val="115000"/>
                        </a:lnSpc>
                        <a:spcAft>
                          <a:spcPts val="0"/>
                        </a:spcAft>
                      </a:pPr>
                      <a:r>
                        <a:rPr lang="pl-PL" sz="1600" b="1" dirty="0">
                          <a:latin typeface="Cambria" pitchFamily="18" charset="0"/>
                          <a:ea typeface="Times New Roman"/>
                          <a:cs typeface="Times New Roman" pitchFamily="18" charset="0"/>
                        </a:rPr>
                        <a:t>2017</a:t>
                      </a:r>
                      <a:endParaRPr lang="pl-PL" sz="1600" dirty="0">
                        <a:latin typeface="Cambria" pitchFamily="18" charset="0"/>
                        <a:ea typeface="Calibri"/>
                        <a:cs typeface="Times New Roman" pitchFamily="18" charset="0"/>
                      </a:endParaRPr>
                    </a:p>
                  </a:txBody>
                  <a:tcPr marL="52204" marR="5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hMerge="1">
                  <a:txBody>
                    <a:bodyPr/>
                    <a:lstStyle/>
                    <a:p>
                      <a:endParaRPr lang="pl-PL"/>
                    </a:p>
                  </a:txBody>
                  <a:tcPr/>
                </a:tc>
                <a:tc gridSpan="2">
                  <a:txBody>
                    <a:bodyPr/>
                    <a:lstStyle/>
                    <a:p>
                      <a:pPr algn="ctr">
                        <a:lnSpc>
                          <a:spcPct val="115000"/>
                        </a:lnSpc>
                        <a:spcAft>
                          <a:spcPts val="0"/>
                        </a:spcAft>
                      </a:pPr>
                      <a:r>
                        <a:rPr lang="pl-PL" sz="1600" b="1" dirty="0">
                          <a:latin typeface="Cambria" pitchFamily="18" charset="0"/>
                          <a:ea typeface="Times New Roman"/>
                          <a:cs typeface="Times New Roman" pitchFamily="18" charset="0"/>
                        </a:rPr>
                        <a:t>2018</a:t>
                      </a:r>
                      <a:endParaRPr lang="pl-PL" sz="1600" dirty="0">
                        <a:latin typeface="Cambria" pitchFamily="18" charset="0"/>
                        <a:ea typeface="Calibri"/>
                        <a:cs typeface="Times New Roman" pitchFamily="18" charset="0"/>
                      </a:endParaRPr>
                    </a:p>
                  </a:txBody>
                  <a:tcPr marL="52204" marR="5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hMerge="1">
                  <a:txBody>
                    <a:bodyPr/>
                    <a:lstStyle/>
                    <a:p>
                      <a:endParaRPr lang="pl-PL"/>
                    </a:p>
                  </a:txBody>
                  <a:tcPr/>
                </a:tc>
                <a:tc gridSpan="2">
                  <a:txBody>
                    <a:bodyPr/>
                    <a:lstStyle/>
                    <a:p>
                      <a:pPr algn="ctr">
                        <a:lnSpc>
                          <a:spcPct val="115000"/>
                        </a:lnSpc>
                        <a:spcAft>
                          <a:spcPts val="0"/>
                        </a:spcAft>
                      </a:pPr>
                      <a:r>
                        <a:rPr lang="pl-PL" sz="1600" b="1" dirty="0">
                          <a:latin typeface="Cambria" pitchFamily="18" charset="0"/>
                          <a:ea typeface="Times New Roman"/>
                          <a:cs typeface="Times New Roman" pitchFamily="18" charset="0"/>
                        </a:rPr>
                        <a:t>2019</a:t>
                      </a:r>
                      <a:endParaRPr lang="pl-PL" sz="1600" dirty="0">
                        <a:latin typeface="Cambria" pitchFamily="18" charset="0"/>
                        <a:ea typeface="Calibri"/>
                        <a:cs typeface="Times New Roman" pitchFamily="18" charset="0"/>
                      </a:endParaRPr>
                    </a:p>
                  </a:txBody>
                  <a:tcPr marL="52204" marR="5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hMerge="1">
                  <a:txBody>
                    <a:bodyPr/>
                    <a:lstStyle/>
                    <a:p>
                      <a:endParaRPr lang="pl-PL"/>
                    </a:p>
                  </a:txBody>
                  <a:tcPr/>
                </a:tc>
                <a:tc gridSpan="2">
                  <a:txBody>
                    <a:bodyPr/>
                    <a:lstStyle/>
                    <a:p>
                      <a:pPr algn="ctr">
                        <a:lnSpc>
                          <a:spcPct val="115000"/>
                        </a:lnSpc>
                        <a:spcAft>
                          <a:spcPts val="0"/>
                        </a:spcAft>
                      </a:pPr>
                      <a:r>
                        <a:rPr lang="pl-PL" sz="1600" b="1" dirty="0">
                          <a:latin typeface="Cambria" pitchFamily="18" charset="0"/>
                          <a:ea typeface="Times New Roman"/>
                          <a:cs typeface="Times New Roman" pitchFamily="18" charset="0"/>
                        </a:rPr>
                        <a:t>2020</a:t>
                      </a:r>
                      <a:endParaRPr lang="pl-PL" sz="1600" dirty="0">
                        <a:latin typeface="Cambria" pitchFamily="18" charset="0"/>
                        <a:ea typeface="Calibri"/>
                        <a:cs typeface="Times New Roman" pitchFamily="18" charset="0"/>
                      </a:endParaRPr>
                    </a:p>
                  </a:txBody>
                  <a:tcPr marL="52204" marR="5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hMerge="1">
                  <a:txBody>
                    <a:bodyPr/>
                    <a:lstStyle/>
                    <a:p>
                      <a:endParaRPr lang="pl-PL"/>
                    </a:p>
                  </a:txBody>
                  <a:tcPr/>
                </a:tc>
                <a:extLst>
                  <a:ext uri="{0D108BD9-81ED-4DB2-BD59-A6C34878D82A}">
                    <a16:rowId xmlns:a16="http://schemas.microsoft.com/office/drawing/2014/main" val="10001"/>
                  </a:ext>
                </a:extLst>
              </a:tr>
              <a:tr h="287101">
                <a:tc vMerge="1">
                  <a:txBody>
                    <a:bodyPr/>
                    <a:lstStyle/>
                    <a:p>
                      <a:endParaRPr lang="pl-PL"/>
                    </a:p>
                  </a:txBody>
                  <a:tcPr/>
                </a:tc>
                <a:tc>
                  <a:txBody>
                    <a:bodyPr/>
                    <a:lstStyle/>
                    <a:p>
                      <a:pPr algn="ctr">
                        <a:lnSpc>
                          <a:spcPct val="115000"/>
                        </a:lnSpc>
                        <a:spcAft>
                          <a:spcPts val="0"/>
                        </a:spcAft>
                      </a:pPr>
                      <a:r>
                        <a:rPr lang="pl-PL" sz="1300" b="1" dirty="0">
                          <a:latin typeface="Cambria" pitchFamily="18" charset="0"/>
                          <a:ea typeface="Times New Roman"/>
                          <a:cs typeface="Times New Roman" pitchFamily="18" charset="0"/>
                        </a:rPr>
                        <a:t>I</a:t>
                      </a:r>
                      <a:endParaRPr lang="pl-PL" sz="1300" dirty="0">
                        <a:latin typeface="Cambria" pitchFamily="18" charset="0"/>
                        <a:ea typeface="Calibri"/>
                        <a:cs typeface="Times New Roman" pitchFamily="18" charset="0"/>
                      </a:endParaRPr>
                    </a:p>
                  </a:txBody>
                  <a:tcPr marL="52204" marR="5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ctr">
                        <a:lnSpc>
                          <a:spcPct val="115000"/>
                        </a:lnSpc>
                        <a:spcAft>
                          <a:spcPts val="0"/>
                        </a:spcAft>
                      </a:pPr>
                      <a:r>
                        <a:rPr lang="pl-PL" sz="1300" b="1" dirty="0">
                          <a:latin typeface="Cambria" pitchFamily="18" charset="0"/>
                          <a:ea typeface="Times New Roman"/>
                          <a:cs typeface="Times New Roman" pitchFamily="18" charset="0"/>
                        </a:rPr>
                        <a:t>II</a:t>
                      </a:r>
                      <a:endParaRPr lang="pl-PL" sz="1300" dirty="0">
                        <a:latin typeface="Cambria" pitchFamily="18" charset="0"/>
                        <a:ea typeface="Calibri"/>
                        <a:cs typeface="Times New Roman" pitchFamily="18" charset="0"/>
                      </a:endParaRPr>
                    </a:p>
                  </a:txBody>
                  <a:tcPr marL="52204" marR="5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ctr">
                        <a:lnSpc>
                          <a:spcPct val="115000"/>
                        </a:lnSpc>
                        <a:spcAft>
                          <a:spcPts val="0"/>
                        </a:spcAft>
                      </a:pPr>
                      <a:r>
                        <a:rPr lang="pl-PL" sz="1300" b="1" dirty="0">
                          <a:latin typeface="Cambria" pitchFamily="18" charset="0"/>
                          <a:ea typeface="Times New Roman"/>
                          <a:cs typeface="Times New Roman" pitchFamily="18" charset="0"/>
                        </a:rPr>
                        <a:t>I</a:t>
                      </a:r>
                      <a:endParaRPr lang="pl-PL" sz="1300" dirty="0">
                        <a:latin typeface="Cambria" pitchFamily="18" charset="0"/>
                        <a:ea typeface="Calibri"/>
                        <a:cs typeface="Times New Roman" pitchFamily="18" charset="0"/>
                      </a:endParaRPr>
                    </a:p>
                  </a:txBody>
                  <a:tcPr marL="52204" marR="5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ctr">
                        <a:lnSpc>
                          <a:spcPct val="115000"/>
                        </a:lnSpc>
                        <a:spcAft>
                          <a:spcPts val="0"/>
                        </a:spcAft>
                      </a:pPr>
                      <a:r>
                        <a:rPr lang="pl-PL" sz="1300" b="1" dirty="0">
                          <a:latin typeface="Cambria" pitchFamily="18" charset="0"/>
                          <a:ea typeface="Times New Roman"/>
                          <a:cs typeface="Times New Roman" pitchFamily="18" charset="0"/>
                        </a:rPr>
                        <a:t>II</a:t>
                      </a:r>
                      <a:endParaRPr lang="pl-PL" sz="1300" dirty="0">
                        <a:latin typeface="Cambria" pitchFamily="18" charset="0"/>
                        <a:ea typeface="Calibri"/>
                        <a:cs typeface="Times New Roman" pitchFamily="18" charset="0"/>
                      </a:endParaRPr>
                    </a:p>
                  </a:txBody>
                  <a:tcPr marL="52204" marR="5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ctr">
                        <a:lnSpc>
                          <a:spcPct val="115000"/>
                        </a:lnSpc>
                        <a:spcAft>
                          <a:spcPts val="0"/>
                        </a:spcAft>
                      </a:pPr>
                      <a:r>
                        <a:rPr lang="pl-PL" sz="1300" b="1" dirty="0">
                          <a:latin typeface="Cambria" pitchFamily="18" charset="0"/>
                          <a:ea typeface="Times New Roman"/>
                          <a:cs typeface="Times New Roman" pitchFamily="18" charset="0"/>
                        </a:rPr>
                        <a:t>I</a:t>
                      </a:r>
                      <a:endParaRPr lang="pl-PL" sz="1300" dirty="0">
                        <a:latin typeface="Cambria" pitchFamily="18" charset="0"/>
                        <a:ea typeface="Calibri"/>
                        <a:cs typeface="Times New Roman" pitchFamily="18" charset="0"/>
                      </a:endParaRPr>
                    </a:p>
                  </a:txBody>
                  <a:tcPr marL="52204" marR="5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ctr">
                        <a:lnSpc>
                          <a:spcPct val="115000"/>
                        </a:lnSpc>
                        <a:spcAft>
                          <a:spcPts val="0"/>
                        </a:spcAft>
                      </a:pPr>
                      <a:r>
                        <a:rPr lang="pl-PL" sz="1300" b="1" dirty="0">
                          <a:latin typeface="Cambria" pitchFamily="18" charset="0"/>
                          <a:ea typeface="Times New Roman"/>
                          <a:cs typeface="Times New Roman" pitchFamily="18" charset="0"/>
                        </a:rPr>
                        <a:t>II</a:t>
                      </a:r>
                      <a:endParaRPr lang="pl-PL" sz="1300" dirty="0">
                        <a:latin typeface="Cambria" pitchFamily="18" charset="0"/>
                        <a:ea typeface="Calibri"/>
                        <a:cs typeface="Times New Roman" pitchFamily="18" charset="0"/>
                      </a:endParaRPr>
                    </a:p>
                  </a:txBody>
                  <a:tcPr marL="52204" marR="5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ctr">
                        <a:lnSpc>
                          <a:spcPct val="115000"/>
                        </a:lnSpc>
                        <a:spcAft>
                          <a:spcPts val="0"/>
                        </a:spcAft>
                      </a:pPr>
                      <a:r>
                        <a:rPr lang="pl-PL" sz="1300" b="1" dirty="0">
                          <a:latin typeface="Cambria" pitchFamily="18" charset="0"/>
                          <a:ea typeface="Times New Roman"/>
                          <a:cs typeface="Times New Roman" pitchFamily="18" charset="0"/>
                        </a:rPr>
                        <a:t>I</a:t>
                      </a:r>
                      <a:endParaRPr lang="pl-PL" sz="1300" dirty="0">
                        <a:latin typeface="Cambria" pitchFamily="18" charset="0"/>
                        <a:ea typeface="Calibri"/>
                        <a:cs typeface="Times New Roman" pitchFamily="18" charset="0"/>
                      </a:endParaRPr>
                    </a:p>
                  </a:txBody>
                  <a:tcPr marL="52204" marR="5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ctr">
                        <a:lnSpc>
                          <a:spcPct val="115000"/>
                        </a:lnSpc>
                        <a:spcAft>
                          <a:spcPts val="0"/>
                        </a:spcAft>
                      </a:pPr>
                      <a:r>
                        <a:rPr lang="pl-PL" sz="1300" b="1" dirty="0">
                          <a:latin typeface="Cambria" pitchFamily="18" charset="0"/>
                          <a:ea typeface="Times New Roman"/>
                          <a:cs typeface="Times New Roman" pitchFamily="18" charset="0"/>
                        </a:rPr>
                        <a:t>II</a:t>
                      </a:r>
                      <a:endParaRPr lang="pl-PL" sz="1300" dirty="0">
                        <a:latin typeface="Cambria" pitchFamily="18" charset="0"/>
                        <a:ea typeface="Calibri"/>
                        <a:cs typeface="Times New Roman" pitchFamily="18" charset="0"/>
                      </a:endParaRPr>
                    </a:p>
                  </a:txBody>
                  <a:tcPr marL="52204" marR="5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ctr">
                        <a:lnSpc>
                          <a:spcPct val="115000"/>
                        </a:lnSpc>
                        <a:spcAft>
                          <a:spcPts val="0"/>
                        </a:spcAft>
                      </a:pPr>
                      <a:r>
                        <a:rPr lang="pl-PL" sz="1300" b="1">
                          <a:latin typeface="Cambria" pitchFamily="18" charset="0"/>
                          <a:ea typeface="Times New Roman"/>
                          <a:cs typeface="Times New Roman" pitchFamily="18" charset="0"/>
                        </a:rPr>
                        <a:t>I</a:t>
                      </a:r>
                      <a:endParaRPr lang="pl-PL" sz="1300">
                        <a:latin typeface="Cambria" pitchFamily="18" charset="0"/>
                        <a:ea typeface="Calibri"/>
                        <a:cs typeface="Times New Roman" pitchFamily="18" charset="0"/>
                      </a:endParaRPr>
                    </a:p>
                  </a:txBody>
                  <a:tcPr marL="52204" marR="5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ctr">
                        <a:lnSpc>
                          <a:spcPct val="115000"/>
                        </a:lnSpc>
                        <a:spcAft>
                          <a:spcPts val="0"/>
                        </a:spcAft>
                      </a:pPr>
                      <a:r>
                        <a:rPr lang="pl-PL" sz="1300" b="1" dirty="0">
                          <a:latin typeface="Cambria" pitchFamily="18" charset="0"/>
                          <a:ea typeface="Times New Roman"/>
                          <a:cs typeface="Times New Roman" pitchFamily="18" charset="0"/>
                        </a:rPr>
                        <a:t>II</a:t>
                      </a:r>
                      <a:endParaRPr lang="pl-PL" sz="1300" dirty="0">
                        <a:latin typeface="Cambria" pitchFamily="18" charset="0"/>
                        <a:ea typeface="Calibri"/>
                        <a:cs typeface="Times New Roman" pitchFamily="18" charset="0"/>
                      </a:endParaRPr>
                    </a:p>
                  </a:txBody>
                  <a:tcPr marL="52204" marR="5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extLst>
                  <a:ext uri="{0D108BD9-81ED-4DB2-BD59-A6C34878D82A}">
                    <a16:rowId xmlns:a16="http://schemas.microsoft.com/office/drawing/2014/main" val="10002"/>
                  </a:ext>
                </a:extLst>
              </a:tr>
              <a:tr h="864096">
                <a:tc>
                  <a:txBody>
                    <a:bodyPr/>
                    <a:lstStyle/>
                    <a:p>
                      <a:pPr algn="l">
                        <a:lnSpc>
                          <a:spcPct val="115000"/>
                        </a:lnSpc>
                        <a:spcAft>
                          <a:spcPts val="0"/>
                        </a:spcAft>
                      </a:pPr>
                      <a:r>
                        <a:rPr lang="pl-PL" sz="1400" b="1" dirty="0">
                          <a:latin typeface="Cambria" pitchFamily="18" charset="0"/>
                          <a:ea typeface="Calibri"/>
                          <a:cs typeface="Times New Roman" pitchFamily="18" charset="0"/>
                        </a:rPr>
                        <a:t>Rozwój drobnej przedsiębiorczości</a:t>
                      </a:r>
                    </a:p>
                  </a:txBody>
                  <a:tcPr marL="52204" marR="5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algn="l"/>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r>
                        <a:rPr lang="pl-PL" sz="1300" b="1" dirty="0">
                          <a:latin typeface="Cambria" pitchFamily="18" charset="0"/>
                          <a:ea typeface="Times New Roman"/>
                          <a:cs typeface="Times New Roman" pitchFamily="18" charset="0"/>
                        </a:rPr>
                        <a:t>975  000</a:t>
                      </a:r>
                      <a:endParaRPr lang="pl-PL" sz="1300" b="1" dirty="0">
                        <a:latin typeface="Cambria" pitchFamily="18" charset="0"/>
                        <a:ea typeface="Calibri"/>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r>
                        <a:rPr lang="pl-PL" sz="1300" b="1" dirty="0">
                          <a:latin typeface="Cambria" pitchFamily="18" charset="0"/>
                          <a:ea typeface="Times New Roman"/>
                          <a:cs typeface="Times New Roman" pitchFamily="18" charset="0"/>
                        </a:rPr>
                        <a:t>900 000</a:t>
                      </a:r>
                      <a:endParaRPr lang="pl-PL" sz="1300" b="1" dirty="0">
                        <a:latin typeface="Cambria" pitchFamily="18" charset="0"/>
                        <a:ea typeface="Calibri"/>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B8B7"/>
                    </a:solidFill>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019344">
                <a:tc>
                  <a:txBody>
                    <a:bodyPr/>
                    <a:lstStyle/>
                    <a:p>
                      <a:pPr algn="l">
                        <a:lnSpc>
                          <a:spcPct val="115000"/>
                        </a:lnSpc>
                        <a:spcAft>
                          <a:spcPts val="0"/>
                        </a:spcAft>
                      </a:pPr>
                      <a:r>
                        <a:rPr lang="pl-PL" sz="1400" b="1" dirty="0">
                          <a:latin typeface="Cambria" pitchFamily="18" charset="0"/>
                          <a:ea typeface="Calibri"/>
                          <a:cs typeface="Times New Roman" pitchFamily="18" charset="0"/>
                        </a:rPr>
                        <a:t>Rozwój wielofunkcyjnej i nowoczesnej infrastruktury turystycznej, sportowo-rekreacyjnej    i kulturalnej oraz miejsc spotkań</a:t>
                      </a:r>
                    </a:p>
                  </a:txBody>
                  <a:tcPr marL="52204" marR="5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algn="l"/>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r>
                        <a:rPr lang="pl-PL" sz="1300" b="1" dirty="0">
                          <a:latin typeface="Cambria" pitchFamily="18" charset="0"/>
                          <a:ea typeface="Times New Roman"/>
                          <a:cs typeface="Times New Roman" pitchFamily="18" charset="0"/>
                        </a:rPr>
                        <a:t>600 000</a:t>
                      </a:r>
                      <a:endParaRPr lang="pl-PL" sz="1300" b="1" dirty="0">
                        <a:latin typeface="Cambria" pitchFamily="18" charset="0"/>
                        <a:ea typeface="Calibri"/>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algn="l"/>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r>
                        <a:rPr lang="pl-PL" sz="1300" b="1" dirty="0">
                          <a:latin typeface="Cambria" pitchFamily="18" charset="0"/>
                          <a:ea typeface="Times New Roman"/>
                          <a:cs typeface="Times New Roman" pitchFamily="18" charset="0"/>
                        </a:rPr>
                        <a:t>525 000</a:t>
                      </a:r>
                      <a:endParaRPr lang="pl-PL" sz="1300" b="1" dirty="0">
                        <a:latin typeface="Cambria" pitchFamily="18" charset="0"/>
                        <a:ea typeface="Calibri"/>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019344">
                <a:tc>
                  <a:txBody>
                    <a:bodyPr/>
                    <a:lstStyle/>
                    <a:p>
                      <a:pPr algn="l">
                        <a:lnSpc>
                          <a:spcPct val="115000"/>
                        </a:lnSpc>
                        <a:spcAft>
                          <a:spcPts val="0"/>
                        </a:spcAft>
                      </a:pPr>
                      <a:r>
                        <a:rPr lang="pl-PL" sz="1400" b="1" dirty="0">
                          <a:latin typeface="Cambria" pitchFamily="18" charset="0"/>
                          <a:ea typeface="Calibri"/>
                          <a:cs typeface="Times New Roman" pitchFamily="18" charset="0"/>
                        </a:rPr>
                        <a:t>Poszerzenie oferty spędzania wolnego czasu oraz akcje informacyjne, edukacyjne i integracyjne, w tym związane z ochroną środowiska i zmianami klimatu</a:t>
                      </a:r>
                    </a:p>
                  </a:txBody>
                  <a:tcPr marL="52204" marR="5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algn="l"/>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r>
                        <a:rPr lang="pl-PL" sz="1300" b="1" dirty="0">
                          <a:latin typeface="Cambria" pitchFamily="18" charset="0"/>
                          <a:ea typeface="Times New Roman"/>
                          <a:cs typeface="Times New Roman" pitchFamily="18" charset="0"/>
                        </a:rPr>
                        <a:t>250 000</a:t>
                      </a:r>
                      <a:endParaRPr lang="pl-PL" sz="1300" b="1" dirty="0">
                        <a:latin typeface="Cambria" pitchFamily="18" charset="0"/>
                        <a:ea typeface="Calibri"/>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r>
                        <a:rPr lang="pl-PL" sz="1300" b="1" dirty="0">
                          <a:latin typeface="Cambria" pitchFamily="18" charset="0"/>
                          <a:ea typeface="Times New Roman"/>
                          <a:cs typeface="Times New Roman" pitchFamily="18" charset="0"/>
                        </a:rPr>
                        <a:t>350 000</a:t>
                      </a:r>
                      <a:endParaRPr lang="pl-PL" sz="1300" b="1" dirty="0">
                        <a:latin typeface="Cambria" pitchFamily="18" charset="0"/>
                        <a:ea typeface="Calibri"/>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807976">
                <a:tc>
                  <a:txBody>
                    <a:bodyPr/>
                    <a:lstStyle/>
                    <a:p>
                      <a:pPr algn="l">
                        <a:lnSpc>
                          <a:spcPct val="115000"/>
                        </a:lnSpc>
                        <a:spcAft>
                          <a:spcPts val="0"/>
                        </a:spcAft>
                      </a:pPr>
                      <a:r>
                        <a:rPr lang="pl-PL" sz="1400" b="1" dirty="0">
                          <a:latin typeface="Cambria" pitchFamily="18" charset="0"/>
                          <a:ea typeface="Calibri"/>
                          <a:cs typeface="Times New Roman" pitchFamily="18" charset="0"/>
                        </a:rPr>
                        <a:t>Wsparcie rozwoju kapitału społecznego</a:t>
                      </a:r>
                    </a:p>
                  </a:txBody>
                  <a:tcPr marL="52204" marR="5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DE8"/>
                    </a:solidFill>
                  </a:tcPr>
                </a:tc>
                <a:tc>
                  <a:txBody>
                    <a:bodyPr/>
                    <a:lstStyle/>
                    <a:p>
                      <a:pPr algn="l"/>
                      <a:endParaRPr lang="pl-PL" sz="1300" b="1">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r>
                        <a:rPr lang="pl-PL" sz="1300" b="1" dirty="0">
                          <a:latin typeface="Cambria" pitchFamily="18" charset="0"/>
                          <a:ea typeface="Times New Roman"/>
                          <a:cs typeface="Times New Roman" pitchFamily="18" charset="0"/>
                        </a:rPr>
                        <a:t>200 000</a:t>
                      </a:r>
                      <a:endParaRPr lang="pl-PL" sz="1300" b="1" dirty="0">
                        <a:latin typeface="Cambria" pitchFamily="18" charset="0"/>
                        <a:ea typeface="Calibri"/>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DE8"/>
                    </a:solidFill>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r>
                        <a:rPr lang="pl-PL" sz="1300" b="1" dirty="0">
                          <a:latin typeface="Cambria" pitchFamily="18" charset="0"/>
                          <a:ea typeface="Times New Roman"/>
                          <a:cs typeface="Times New Roman" pitchFamily="18" charset="0"/>
                        </a:rPr>
                        <a:t>150 000</a:t>
                      </a:r>
                      <a:endParaRPr lang="pl-PL" sz="1300" b="1" dirty="0">
                        <a:latin typeface="Cambria" pitchFamily="18" charset="0"/>
                        <a:ea typeface="Calibri"/>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DE8"/>
                    </a:solidFill>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807976">
                <a:tc>
                  <a:txBody>
                    <a:bodyPr/>
                    <a:lstStyle/>
                    <a:p>
                      <a:pPr algn="l">
                        <a:lnSpc>
                          <a:spcPct val="115000"/>
                        </a:lnSpc>
                        <a:spcAft>
                          <a:spcPts val="0"/>
                        </a:spcAft>
                      </a:pPr>
                      <a:r>
                        <a:rPr lang="pl-PL" sz="1400" b="1" dirty="0">
                          <a:latin typeface="Cambria" pitchFamily="18" charset="0"/>
                          <a:ea typeface="Calibri"/>
                          <a:cs typeface="Times New Roman" pitchFamily="18" charset="0"/>
                        </a:rPr>
                        <a:t>Promocja obszaru i ochrona dziedzictwa lokalnego</a:t>
                      </a:r>
                    </a:p>
                  </a:txBody>
                  <a:tcPr marL="52204" marR="522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D4B4"/>
                    </a:solidFill>
                  </a:tcPr>
                </a:tc>
                <a:tc>
                  <a:txBody>
                    <a:bodyPr/>
                    <a:lstStyle/>
                    <a:p>
                      <a:pPr algn="l"/>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r>
                        <a:rPr lang="pl-PL" sz="1300" b="1" dirty="0">
                          <a:latin typeface="Cambria" pitchFamily="18" charset="0"/>
                          <a:ea typeface="Times New Roman"/>
                          <a:cs typeface="Times New Roman" pitchFamily="18" charset="0"/>
                        </a:rPr>
                        <a:t>250 000</a:t>
                      </a:r>
                      <a:endParaRPr lang="pl-PL" sz="1300" b="1" dirty="0">
                        <a:latin typeface="Cambria" pitchFamily="18" charset="0"/>
                        <a:ea typeface="Calibri"/>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D4B4"/>
                    </a:solidFill>
                  </a:tcPr>
                </a:tc>
                <a:tc>
                  <a:txBody>
                    <a:bodyPr/>
                    <a:lstStyle/>
                    <a:p>
                      <a:pPr algn="l"/>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r>
                        <a:rPr lang="pl-PL" sz="1300" b="1" dirty="0">
                          <a:latin typeface="Cambria" pitchFamily="18" charset="0"/>
                          <a:ea typeface="Times New Roman"/>
                          <a:cs typeface="Times New Roman" pitchFamily="18" charset="0"/>
                        </a:rPr>
                        <a:t>550 000</a:t>
                      </a:r>
                      <a:endParaRPr lang="pl-PL" sz="1300" b="1" dirty="0">
                        <a:latin typeface="Cambria" pitchFamily="18" charset="0"/>
                        <a:ea typeface="Calibri"/>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D4B4"/>
                    </a:solidFill>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l">
                        <a:lnSpc>
                          <a:spcPct val="115000"/>
                        </a:lnSpc>
                        <a:spcAft>
                          <a:spcPts val="0"/>
                        </a:spcAft>
                      </a:pPr>
                      <a:endParaRPr lang="pl-PL" sz="1300" b="1" dirty="0">
                        <a:latin typeface="Cambria" pitchFamily="18" charset="0"/>
                        <a:ea typeface="Times New Roman"/>
                        <a:cs typeface="Times New Roman" pitchFamily="18" charset="0"/>
                      </a:endParaRPr>
                    </a:p>
                  </a:txBody>
                  <a:tcPr marL="52204" marR="52204"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1196752"/>
            <a:ext cx="8229600" cy="5112568"/>
          </a:xfrm>
        </p:spPr>
        <p:txBody>
          <a:bodyPr>
            <a:normAutofit fontScale="55000" lnSpcReduction="20000"/>
          </a:bodyPr>
          <a:lstStyle/>
          <a:p>
            <a:pPr>
              <a:buNone/>
            </a:pPr>
            <a:r>
              <a:rPr lang="pl-PL" sz="3300" b="1" dirty="0">
                <a:latin typeface="Cambria" pitchFamily="18" charset="0"/>
              </a:rPr>
              <a:t>Przedsięwzięcie 1.2.1 Rozwój wielofunkcyjnej i nowoczesnej </a:t>
            </a:r>
            <a:r>
              <a:rPr lang="pl-PL" sz="3300" b="1" dirty="0" err="1">
                <a:latin typeface="Cambria" pitchFamily="18" charset="0"/>
              </a:rPr>
              <a:t>infrastruktury</a:t>
            </a:r>
            <a:r>
              <a:rPr lang="pl-PL" sz="3300" b="1" dirty="0">
                <a:latin typeface="Cambria" pitchFamily="18" charset="0"/>
              </a:rPr>
              <a:t> turystycznej, sportowo-rekreacyjnej    i kulturalnej oraz miejsc spotkań</a:t>
            </a:r>
          </a:p>
          <a:p>
            <a:pPr lvl="0">
              <a:buFont typeface="Wingdings" pitchFamily="2" charset="2"/>
              <a:buChar char="q"/>
            </a:pPr>
            <a:r>
              <a:rPr lang="pl-PL" sz="3300" dirty="0">
                <a:latin typeface="Cambria" pitchFamily="18" charset="0"/>
              </a:rPr>
              <a:t>Liczba zbudowanych/ przebudowanych obiektów </a:t>
            </a:r>
            <a:r>
              <a:rPr lang="pl-PL" sz="3300" dirty="0" err="1">
                <a:latin typeface="Cambria" pitchFamily="18" charset="0"/>
              </a:rPr>
              <a:t>infrastruktury</a:t>
            </a:r>
            <a:r>
              <a:rPr lang="pl-PL" sz="3300" dirty="0">
                <a:latin typeface="Cambria" pitchFamily="18" charset="0"/>
              </a:rPr>
              <a:t> turystycznej, sportowo-rekreacyjnej, kulturalnej oraz miejsc spotkań - </a:t>
            </a:r>
            <a:r>
              <a:rPr lang="pl-PL" sz="3300" u="sng" dirty="0">
                <a:latin typeface="Cambria" pitchFamily="18" charset="0"/>
              </a:rPr>
              <a:t>600 000 zł (5 sztuk)</a:t>
            </a:r>
          </a:p>
          <a:p>
            <a:pPr>
              <a:buNone/>
            </a:pPr>
            <a:r>
              <a:rPr lang="pl-PL" sz="3300" b="1" dirty="0">
                <a:latin typeface="Cambria" pitchFamily="18" charset="0"/>
              </a:rPr>
              <a:t>Przedsięwzięcie 1.2.2 Poszerzenie oferty spędzania wolnego czasu oraz akcje informacyjne, edukacyjne i integracyjne, w tym związane z ochroną środowiska i zmianami klimatu</a:t>
            </a:r>
          </a:p>
          <a:p>
            <a:pPr>
              <a:buFont typeface="Wingdings" pitchFamily="2" charset="2"/>
              <a:buChar char="q"/>
            </a:pPr>
            <a:r>
              <a:rPr lang="pl-PL" sz="3300" dirty="0">
                <a:latin typeface="Cambria" pitchFamily="18" charset="0"/>
              </a:rPr>
              <a:t>Liczba operacji ukierunkowanych na innowacje – </a:t>
            </a:r>
            <a:r>
              <a:rPr lang="pl-PL" sz="3300" u="sng" dirty="0">
                <a:latin typeface="Cambria" pitchFamily="18" charset="0"/>
              </a:rPr>
              <a:t>50 000 zł (1 sztuka)</a:t>
            </a:r>
          </a:p>
          <a:p>
            <a:pPr>
              <a:buFont typeface="Wingdings" pitchFamily="2" charset="2"/>
              <a:buChar char="q"/>
            </a:pPr>
            <a:r>
              <a:rPr lang="pl-PL" sz="3300" dirty="0">
                <a:latin typeface="Cambria" pitchFamily="18" charset="0"/>
              </a:rPr>
              <a:t>Liczba nowych ofert spędzania wolnego czasu lub działań informacyjno-edukacyjnych czy integracyjnych – </a:t>
            </a:r>
            <a:r>
              <a:rPr lang="pl-PL" sz="3300" u="sng" dirty="0">
                <a:latin typeface="Cambria" pitchFamily="18" charset="0"/>
              </a:rPr>
              <a:t>200 000 zł ( 9 sztuk)</a:t>
            </a:r>
          </a:p>
          <a:p>
            <a:pPr>
              <a:buNone/>
            </a:pPr>
            <a:r>
              <a:rPr lang="pl-PL" sz="3300" b="1" dirty="0">
                <a:latin typeface="Cambria" pitchFamily="18" charset="0"/>
              </a:rPr>
              <a:t>Przedsięwzięcie 1.2.3 Wsparcie rozwoju kapitału społecznego</a:t>
            </a:r>
          </a:p>
          <a:p>
            <a:pPr>
              <a:buFont typeface="Wingdings" pitchFamily="2" charset="2"/>
              <a:buChar char="q"/>
            </a:pPr>
            <a:r>
              <a:rPr lang="pl-PL" sz="3300" dirty="0">
                <a:latin typeface="Cambria" pitchFamily="18" charset="0"/>
              </a:rPr>
              <a:t>Liczba przeprowadzonych działań doradczo –aktywizacyjnych – </a:t>
            </a:r>
            <a:r>
              <a:rPr lang="pl-PL" sz="3300" u="sng" dirty="0">
                <a:latin typeface="Cambria" pitchFamily="18" charset="0"/>
              </a:rPr>
              <a:t>50 000 zł                (7 sztuk)</a:t>
            </a:r>
          </a:p>
          <a:p>
            <a:pPr>
              <a:buFont typeface="Wingdings" pitchFamily="2" charset="2"/>
              <a:buChar char="q"/>
            </a:pPr>
            <a:r>
              <a:rPr lang="pl-PL" sz="3300" dirty="0">
                <a:latin typeface="Cambria" pitchFamily="18" charset="0"/>
              </a:rPr>
              <a:t>Liczba doposażonych organizacji i grup – </a:t>
            </a:r>
            <a:r>
              <a:rPr lang="pl-PL" sz="3300" u="sng" dirty="0">
                <a:latin typeface="Cambria" pitchFamily="18" charset="0"/>
              </a:rPr>
              <a:t>150 000 zł (3 sztuki) </a:t>
            </a:r>
          </a:p>
          <a:p>
            <a:pPr lvl="0">
              <a:buNone/>
            </a:pPr>
            <a:r>
              <a:rPr lang="pl-PL" sz="3300" b="1" dirty="0">
                <a:latin typeface="Cambria" pitchFamily="18" charset="0"/>
              </a:rPr>
              <a:t>Przedsięwzięcie 1.2.4 Promocja obszaru i ochrona dziedzictwa lokalnego</a:t>
            </a:r>
          </a:p>
          <a:p>
            <a:pPr>
              <a:buFont typeface="Wingdings" pitchFamily="2" charset="2"/>
              <a:buChar char="q"/>
            </a:pPr>
            <a:r>
              <a:rPr lang="pl-PL" sz="3300" dirty="0">
                <a:latin typeface="Cambria" pitchFamily="18" charset="0"/>
              </a:rPr>
              <a:t>Liczba narzędzi/ materiałów promocyjnych – </a:t>
            </a:r>
            <a:r>
              <a:rPr lang="pl-PL" sz="3300" u="sng" dirty="0">
                <a:latin typeface="Cambria" pitchFamily="18" charset="0"/>
              </a:rPr>
              <a:t>50 000 zł (1 sztuka)</a:t>
            </a:r>
          </a:p>
          <a:p>
            <a:pPr lvl="0">
              <a:buFont typeface="Wingdings" pitchFamily="2" charset="2"/>
              <a:buChar char="q"/>
            </a:pPr>
            <a:r>
              <a:rPr lang="pl-PL" sz="3300" dirty="0">
                <a:latin typeface="Cambria" pitchFamily="18" charset="0"/>
              </a:rPr>
              <a:t>Liczba imprez promocyjnych – </a:t>
            </a:r>
            <a:r>
              <a:rPr lang="pl-PL" sz="3300" u="sng" dirty="0">
                <a:latin typeface="Cambria" pitchFamily="18" charset="0"/>
              </a:rPr>
              <a:t>100 000 zł ( 2 sztuki)</a:t>
            </a:r>
          </a:p>
          <a:p>
            <a:pPr lvl="0">
              <a:buFont typeface="Wingdings" pitchFamily="2" charset="2"/>
              <a:buChar char="q"/>
            </a:pPr>
            <a:r>
              <a:rPr lang="pl-PL" sz="3300" dirty="0">
                <a:latin typeface="Cambria" pitchFamily="18" charset="0"/>
              </a:rPr>
              <a:t>Liczba zabytków poddanych pracom konserwatorskim lub restauratorskim            w wyniku wsparcia otrzymanego w ramach realizacji strategii                                      –         </a:t>
            </a:r>
            <a:r>
              <a:rPr lang="pl-PL" sz="3300" u="sng" dirty="0">
                <a:latin typeface="Cambria" pitchFamily="18" charset="0"/>
              </a:rPr>
              <a:t>100 000 zł (2 sztuki)</a:t>
            </a:r>
          </a:p>
          <a:p>
            <a:pPr>
              <a:buNone/>
            </a:pPr>
            <a:endParaRPr lang="pl-PL" b="1" dirty="0"/>
          </a:p>
          <a:p>
            <a:pPr>
              <a:buNone/>
            </a:pPr>
            <a:endParaRPr lang="pl-PL" dirty="0"/>
          </a:p>
        </p:txBody>
      </p:sp>
      <p:sp>
        <p:nvSpPr>
          <p:cNvPr id="3" name="Tytuł 2"/>
          <p:cNvSpPr>
            <a:spLocks noGrp="1"/>
          </p:cNvSpPr>
          <p:nvPr>
            <p:ph type="title"/>
          </p:nvPr>
        </p:nvSpPr>
        <p:spPr>
          <a:xfrm>
            <a:off x="179512" y="116632"/>
            <a:ext cx="8229600" cy="1143000"/>
          </a:xfrm>
        </p:spPr>
        <p:txBody>
          <a:bodyPr>
            <a:normAutofit/>
          </a:bodyPr>
          <a:lstStyle/>
          <a:p>
            <a:r>
              <a:rPr lang="pl-PL" sz="3200" dirty="0">
                <a:latin typeface="Cambria" pitchFamily="18" charset="0"/>
              </a:rPr>
              <a:t>Limity środków</a:t>
            </a:r>
          </a:p>
        </p:txBody>
      </p:sp>
      <p:pic>
        <p:nvPicPr>
          <p:cNvPr id="4" name="Obraz 3" descr="Logo bez tła - GP - Samo JPG.gif"/>
          <p:cNvPicPr>
            <a:picLocks noChangeAspect="1"/>
          </p:cNvPicPr>
          <p:nvPr/>
        </p:nvPicPr>
        <p:blipFill>
          <a:blip r:embed="rId2" cstate="print"/>
          <a:stretch>
            <a:fillRect/>
          </a:stretch>
        </p:blipFill>
        <p:spPr>
          <a:xfrm>
            <a:off x="179512" y="6213660"/>
            <a:ext cx="1012773" cy="644340"/>
          </a:xfrm>
          <a:prstGeom prst="rect">
            <a:avLst/>
          </a:prstGeom>
        </p:spPr>
      </p:pic>
      <p:pic>
        <p:nvPicPr>
          <p:cNvPr id="5" name="Obraz 4" descr="Clipboard01.gif"/>
          <p:cNvPicPr>
            <a:picLocks noChangeAspect="1"/>
          </p:cNvPicPr>
          <p:nvPr/>
        </p:nvPicPr>
        <p:blipFill>
          <a:blip r:embed="rId3" cstate="print"/>
          <a:stretch>
            <a:fillRect/>
          </a:stretch>
        </p:blipFill>
        <p:spPr>
          <a:xfrm>
            <a:off x="7740352" y="5733256"/>
            <a:ext cx="1105201" cy="9087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251520" y="980728"/>
            <a:ext cx="8435280" cy="5472608"/>
          </a:xfrm>
        </p:spPr>
        <p:txBody>
          <a:bodyPr>
            <a:normAutofit fontScale="62500" lnSpcReduction="20000"/>
          </a:bodyPr>
          <a:lstStyle/>
          <a:p>
            <a:pPr>
              <a:buNone/>
            </a:pPr>
            <a:r>
              <a:rPr lang="pl-PL" sz="3000" dirty="0">
                <a:latin typeface="Cambria" pitchFamily="18" charset="0"/>
              </a:rPr>
              <a:t>1) osobą fizyczna, jeżeli:</a:t>
            </a:r>
          </a:p>
          <a:p>
            <a:pPr>
              <a:buNone/>
            </a:pPr>
            <a:r>
              <a:rPr lang="pl-PL" sz="3000" dirty="0">
                <a:latin typeface="Cambria" pitchFamily="18" charset="0"/>
              </a:rPr>
              <a:t>a) jest obywatelem państwa członkowskiego Unii Europejskiej,</a:t>
            </a:r>
          </a:p>
          <a:p>
            <a:pPr>
              <a:buNone/>
            </a:pPr>
            <a:r>
              <a:rPr lang="pl-PL" sz="3000" dirty="0">
                <a:latin typeface="Cambria" pitchFamily="18" charset="0"/>
              </a:rPr>
              <a:t>b) jest pełnoletnia,</a:t>
            </a:r>
          </a:p>
          <a:p>
            <a:pPr>
              <a:buNone/>
            </a:pPr>
            <a:r>
              <a:rPr lang="pl-PL" sz="3000" dirty="0">
                <a:latin typeface="Cambria" pitchFamily="18" charset="0"/>
              </a:rPr>
              <a:t>c) ma miejsce zamieszkania na obszarze wiejskim objętym LSR - w przypadku gdy osoba fizyczna nie wykonuje działalności gospodarczej, </a:t>
            </a:r>
          </a:p>
          <a:p>
            <a:pPr>
              <a:buNone/>
            </a:pPr>
            <a:r>
              <a:rPr lang="pl-PL" sz="3000" dirty="0">
                <a:latin typeface="Cambria" pitchFamily="18" charset="0"/>
              </a:rPr>
              <a:t>d) miejsce oznaczone adresem, pod którym wykonuje działalność gospodarczą,</a:t>
            </a:r>
          </a:p>
          <a:p>
            <a:pPr>
              <a:buNone/>
            </a:pPr>
            <a:endParaRPr lang="pl-PL" sz="3000" dirty="0">
              <a:latin typeface="Cambria" pitchFamily="18" charset="0"/>
            </a:endParaRPr>
          </a:p>
          <a:p>
            <a:pPr>
              <a:buNone/>
            </a:pPr>
            <a:r>
              <a:rPr lang="pl-PL" sz="3000" dirty="0">
                <a:latin typeface="Cambria" pitchFamily="18" charset="0"/>
              </a:rPr>
              <a:t>2) osoba prawna, z wyłączeniem województwa, jeżeli siedziba tej osoby lub jej oddziału znajduje się na obszarze wiejskim objętym LSR,</a:t>
            </a:r>
          </a:p>
          <a:p>
            <a:pPr>
              <a:buNone/>
            </a:pPr>
            <a:endParaRPr lang="pl-PL" sz="3000" dirty="0">
              <a:latin typeface="Cambria" pitchFamily="18" charset="0"/>
            </a:endParaRPr>
          </a:p>
          <a:p>
            <a:pPr>
              <a:buNone/>
            </a:pPr>
            <a:r>
              <a:rPr lang="pl-PL" sz="3000" dirty="0">
                <a:latin typeface="Cambria" pitchFamily="18" charset="0"/>
              </a:rPr>
              <a:t>3) jednostka organizacyjną nieposiadającą osobowości prawnej, której ustawa przyznaje zdolność prawną, jeżeli siedziba tej jednostki lub jej oddziału znajduje się na obszarze wiejskim objętym LSR.</a:t>
            </a:r>
          </a:p>
          <a:p>
            <a:pPr>
              <a:buNone/>
            </a:pPr>
            <a:endParaRPr lang="pl-PL" sz="3000" dirty="0">
              <a:latin typeface="Cambria" pitchFamily="18" charset="0"/>
            </a:endParaRPr>
          </a:p>
          <a:p>
            <a:pPr>
              <a:buNone/>
            </a:pPr>
            <a:r>
              <a:rPr lang="pl-PL" sz="3000" dirty="0">
                <a:latin typeface="Cambria" pitchFamily="18" charset="0"/>
              </a:rPr>
              <a:t>4. O pomoc może ubiegać się również:</a:t>
            </a:r>
          </a:p>
          <a:p>
            <a:pPr>
              <a:buNone/>
            </a:pPr>
            <a:r>
              <a:rPr lang="pl-PL" sz="3000" dirty="0">
                <a:latin typeface="Cambria" pitchFamily="18" charset="0"/>
              </a:rPr>
              <a:t>1) gmina;</a:t>
            </a:r>
          </a:p>
          <a:p>
            <a:pPr>
              <a:buNone/>
            </a:pPr>
            <a:r>
              <a:rPr lang="pl-PL" sz="3000" dirty="0">
                <a:latin typeface="Cambria" pitchFamily="18" charset="0"/>
              </a:rPr>
              <a:t>2) powiat.</a:t>
            </a:r>
          </a:p>
          <a:p>
            <a:pPr>
              <a:buNone/>
            </a:pPr>
            <a:endParaRPr lang="pl-PL" dirty="0"/>
          </a:p>
        </p:txBody>
      </p:sp>
      <p:sp>
        <p:nvSpPr>
          <p:cNvPr id="3" name="Tytuł 2"/>
          <p:cNvSpPr>
            <a:spLocks noGrp="1"/>
          </p:cNvSpPr>
          <p:nvPr>
            <p:ph type="title"/>
          </p:nvPr>
        </p:nvSpPr>
        <p:spPr>
          <a:xfrm>
            <a:off x="107504" y="188640"/>
            <a:ext cx="8229600" cy="792088"/>
          </a:xfrm>
        </p:spPr>
        <p:txBody>
          <a:bodyPr>
            <a:normAutofit/>
          </a:bodyPr>
          <a:lstStyle/>
          <a:p>
            <a:r>
              <a:rPr lang="pl-PL" sz="2800" dirty="0">
                <a:latin typeface="Cambria" pitchFamily="18" charset="0"/>
              </a:rPr>
              <a:t>kto może być beneficjentem? </a:t>
            </a:r>
          </a:p>
        </p:txBody>
      </p:sp>
      <p:pic>
        <p:nvPicPr>
          <p:cNvPr id="4" name="Obraz 3" descr="Logo bez tła - GP - Samo JPG.gif"/>
          <p:cNvPicPr>
            <a:picLocks noChangeAspect="1"/>
          </p:cNvPicPr>
          <p:nvPr/>
        </p:nvPicPr>
        <p:blipFill>
          <a:blip r:embed="rId2" cstate="print"/>
          <a:stretch>
            <a:fillRect/>
          </a:stretch>
        </p:blipFill>
        <p:spPr>
          <a:xfrm>
            <a:off x="179512" y="6213660"/>
            <a:ext cx="1012773" cy="644340"/>
          </a:xfrm>
          <a:prstGeom prst="rect">
            <a:avLst/>
          </a:prstGeom>
        </p:spPr>
      </p:pic>
      <p:pic>
        <p:nvPicPr>
          <p:cNvPr id="5" name="Obraz 4" descr="fotolia_3383852_subscription_xl_3.jpg"/>
          <p:cNvPicPr>
            <a:picLocks noChangeAspect="1"/>
          </p:cNvPicPr>
          <p:nvPr/>
        </p:nvPicPr>
        <p:blipFill>
          <a:blip r:embed="rId3" cstate="print"/>
          <a:stretch>
            <a:fillRect/>
          </a:stretch>
        </p:blipFill>
        <p:spPr>
          <a:xfrm>
            <a:off x="6372199" y="0"/>
            <a:ext cx="2771801" cy="156298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descr="warunki_usług_3-259x274.jpg"/>
          <p:cNvPicPr>
            <a:picLocks noChangeAspect="1"/>
          </p:cNvPicPr>
          <p:nvPr/>
        </p:nvPicPr>
        <p:blipFill>
          <a:blip r:embed="rId3" cstate="print"/>
          <a:stretch>
            <a:fillRect/>
          </a:stretch>
        </p:blipFill>
        <p:spPr>
          <a:xfrm>
            <a:off x="7808566" y="116632"/>
            <a:ext cx="1335434" cy="1412776"/>
          </a:xfrm>
          <a:prstGeom prst="rect">
            <a:avLst/>
          </a:prstGeom>
        </p:spPr>
      </p:pic>
      <p:graphicFrame>
        <p:nvGraphicFramePr>
          <p:cNvPr id="4" name="Symbol zastępczy zawartości 3"/>
          <p:cNvGraphicFramePr>
            <a:graphicFrameLocks noGrp="1"/>
          </p:cNvGraphicFramePr>
          <p:nvPr>
            <p:ph idx="1"/>
          </p:nvPr>
        </p:nvGraphicFramePr>
        <p:xfrm>
          <a:off x="323528" y="1196752"/>
          <a:ext cx="8363272" cy="53285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ytuł 2"/>
          <p:cNvSpPr>
            <a:spLocks noGrp="1"/>
          </p:cNvSpPr>
          <p:nvPr>
            <p:ph type="title"/>
          </p:nvPr>
        </p:nvSpPr>
        <p:spPr/>
        <p:txBody>
          <a:bodyPr>
            <a:normAutofit/>
          </a:bodyPr>
          <a:lstStyle/>
          <a:p>
            <a:r>
              <a:rPr lang="pl-PL" sz="2400" dirty="0">
                <a:latin typeface="Cambria" pitchFamily="18" charset="0"/>
              </a:rPr>
              <a:t>Warunki które musi spełnić podmiot ubiegający się o przyznanie pomocy:</a:t>
            </a:r>
            <a:endParaRPr lang="pl-PL" sz="2400" dirty="0"/>
          </a:p>
        </p:txBody>
      </p:sp>
      <p:pic>
        <p:nvPicPr>
          <p:cNvPr id="6" name="Obraz 5" descr="Logo bez tła - GP - Samo JPG.gif"/>
          <p:cNvPicPr>
            <a:picLocks noChangeAspect="1"/>
          </p:cNvPicPr>
          <p:nvPr/>
        </p:nvPicPr>
        <p:blipFill>
          <a:blip r:embed="rId9" cstate="print"/>
          <a:stretch>
            <a:fillRect/>
          </a:stretch>
        </p:blipFill>
        <p:spPr>
          <a:xfrm>
            <a:off x="179512" y="6213660"/>
            <a:ext cx="1012773" cy="64434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67544" y="1412776"/>
            <a:ext cx="8229600" cy="4752528"/>
          </a:xfrm>
        </p:spPr>
        <p:txBody>
          <a:bodyPr>
            <a:normAutofit fontScale="92500" lnSpcReduction="10000"/>
          </a:bodyPr>
          <a:lstStyle/>
          <a:p>
            <a:pPr algn="ctr">
              <a:buNone/>
            </a:pPr>
            <a:r>
              <a:rPr lang="pl-PL" sz="2000" u="sng" dirty="0">
                <a:latin typeface="Cambria" pitchFamily="18" charset="0"/>
              </a:rPr>
              <a:t>Limit na beneficjenta w okresie realizacji PROW 2014-2020</a:t>
            </a:r>
            <a:endParaRPr lang="pl-PL" sz="2000" dirty="0">
              <a:latin typeface="Cambria" pitchFamily="18" charset="0"/>
            </a:endParaRPr>
          </a:p>
          <a:p>
            <a:pPr algn="ctr">
              <a:buNone/>
            </a:pPr>
            <a:endParaRPr lang="pl-PL" sz="3200" dirty="0">
              <a:latin typeface="Cambria" pitchFamily="18" charset="0"/>
            </a:endParaRPr>
          </a:p>
          <a:p>
            <a:pPr algn="ctr">
              <a:buNone/>
            </a:pPr>
            <a:r>
              <a:rPr lang="pl-PL" sz="3200" b="1" dirty="0">
                <a:latin typeface="Cambria" pitchFamily="18" charset="0"/>
              </a:rPr>
              <a:t>300 tys. zł</a:t>
            </a:r>
          </a:p>
          <a:p>
            <a:pPr algn="ctr">
              <a:buNone/>
            </a:pPr>
            <a:endParaRPr lang="pl-PL" sz="3200" dirty="0">
              <a:latin typeface="Cambria" pitchFamily="18" charset="0"/>
            </a:endParaRPr>
          </a:p>
          <a:p>
            <a:pPr algn="ctr">
              <a:buNone/>
            </a:pPr>
            <a:r>
              <a:rPr lang="pl-PL" sz="2000" u="sng" dirty="0">
                <a:latin typeface="Cambria" pitchFamily="18" charset="0"/>
              </a:rPr>
              <a:t>Forma oraz wysokość pomocy</a:t>
            </a:r>
          </a:p>
          <a:p>
            <a:pPr algn="ctr">
              <a:buNone/>
            </a:pPr>
            <a:endParaRPr lang="pl-PL" sz="3200" dirty="0">
              <a:latin typeface="Cambria" pitchFamily="18" charset="0"/>
            </a:endParaRPr>
          </a:p>
          <a:p>
            <a:pPr lvl="0" algn="ctr">
              <a:buNone/>
            </a:pPr>
            <a:r>
              <a:rPr lang="pl-PL" sz="3200" b="1" dirty="0">
                <a:latin typeface="Cambria" pitchFamily="18" charset="0"/>
              </a:rPr>
              <a:t>Refundacja  w wysokości</a:t>
            </a:r>
          </a:p>
          <a:p>
            <a:pPr lvl="0" algn="ctr">
              <a:buNone/>
            </a:pPr>
            <a:r>
              <a:rPr lang="pl-PL" sz="3200" b="1" dirty="0">
                <a:latin typeface="Cambria" pitchFamily="18" charset="0"/>
              </a:rPr>
              <a:t>90% kosztów </a:t>
            </a:r>
            <a:r>
              <a:rPr lang="pl-PL" sz="3200" b="1" dirty="0" err="1">
                <a:latin typeface="Cambria" pitchFamily="18" charset="0"/>
              </a:rPr>
              <a:t>kwalifkowalnych</a:t>
            </a:r>
            <a:endParaRPr lang="pl-PL" sz="3200" b="1" dirty="0">
              <a:latin typeface="Cambria" pitchFamily="18" charset="0"/>
            </a:endParaRPr>
          </a:p>
          <a:p>
            <a:pPr>
              <a:buNone/>
            </a:pPr>
            <a:endParaRPr lang="pl-PL" sz="2400" dirty="0">
              <a:latin typeface="Cambria" pitchFamily="18" charset="0"/>
            </a:endParaRPr>
          </a:p>
          <a:p>
            <a:pPr>
              <a:buNone/>
            </a:pPr>
            <a:r>
              <a:rPr lang="pl-PL" sz="2400" dirty="0">
                <a:latin typeface="Cambria" pitchFamily="18" charset="0"/>
              </a:rPr>
              <a:t>minimalna całkowita wartość operacji</a:t>
            </a:r>
          </a:p>
          <a:p>
            <a:pPr>
              <a:buNone/>
            </a:pPr>
            <a:r>
              <a:rPr lang="pl-PL" sz="2400" dirty="0">
                <a:latin typeface="Cambria" pitchFamily="18" charset="0"/>
              </a:rPr>
              <a:t> wynosi nie mniej niż 50 tys. złotych</a:t>
            </a:r>
          </a:p>
        </p:txBody>
      </p:sp>
      <p:sp>
        <p:nvSpPr>
          <p:cNvPr id="3" name="Tytuł 2"/>
          <p:cNvSpPr>
            <a:spLocks noGrp="1"/>
          </p:cNvSpPr>
          <p:nvPr>
            <p:ph type="title"/>
          </p:nvPr>
        </p:nvSpPr>
        <p:spPr>
          <a:xfrm>
            <a:off x="395536" y="260648"/>
            <a:ext cx="8229600" cy="1143000"/>
          </a:xfrm>
        </p:spPr>
        <p:txBody>
          <a:bodyPr>
            <a:normAutofit/>
          </a:bodyPr>
          <a:lstStyle/>
          <a:p>
            <a:r>
              <a:rPr lang="pl-PL" sz="3600" dirty="0">
                <a:latin typeface="Cambria" pitchFamily="18" charset="0"/>
              </a:rPr>
              <a:t>Wysokość wsparcia</a:t>
            </a:r>
          </a:p>
        </p:txBody>
      </p:sp>
      <p:pic>
        <p:nvPicPr>
          <p:cNvPr id="4" name="Obraz 3" descr="Logo bez tła - GP - Samo JPG.gif"/>
          <p:cNvPicPr>
            <a:picLocks noChangeAspect="1"/>
          </p:cNvPicPr>
          <p:nvPr/>
        </p:nvPicPr>
        <p:blipFill>
          <a:blip r:embed="rId2" cstate="print"/>
          <a:stretch>
            <a:fillRect/>
          </a:stretch>
        </p:blipFill>
        <p:spPr>
          <a:xfrm>
            <a:off x="179512" y="6213660"/>
            <a:ext cx="1012773" cy="644340"/>
          </a:xfrm>
          <a:prstGeom prst="rect">
            <a:avLst/>
          </a:prstGeom>
        </p:spPr>
      </p:pic>
      <p:pic>
        <p:nvPicPr>
          <p:cNvPr id="5" name="Obraz 4" descr="1394280566_by_Xar_inner.gif"/>
          <p:cNvPicPr>
            <a:picLocks noChangeAspect="1"/>
          </p:cNvPicPr>
          <p:nvPr/>
        </p:nvPicPr>
        <p:blipFill>
          <a:blip r:embed="rId3" cstate="print"/>
          <a:stretch>
            <a:fillRect/>
          </a:stretch>
        </p:blipFill>
        <p:spPr>
          <a:xfrm>
            <a:off x="5652120" y="4191000"/>
            <a:ext cx="3619500" cy="2667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179512" y="1196752"/>
            <a:ext cx="8784976" cy="5328592"/>
          </a:xfrm>
        </p:spPr>
        <p:txBody>
          <a:bodyPr>
            <a:normAutofit/>
          </a:bodyPr>
          <a:lstStyle/>
          <a:p>
            <a:pPr>
              <a:buFont typeface="Wingdings" pitchFamily="2" charset="2"/>
              <a:buChar char="q"/>
            </a:pPr>
            <a:r>
              <a:rPr lang="pl-PL" sz="1800" dirty="0">
                <a:latin typeface="Cambria" pitchFamily="18" charset="0"/>
              </a:rPr>
              <a:t>ogólne,</a:t>
            </a:r>
          </a:p>
          <a:p>
            <a:pPr>
              <a:buFont typeface="Wingdings" pitchFamily="2" charset="2"/>
              <a:buChar char="q"/>
            </a:pPr>
            <a:endParaRPr lang="pl-PL" sz="1800" dirty="0">
              <a:latin typeface="Cambria" pitchFamily="18" charset="0"/>
            </a:endParaRPr>
          </a:p>
          <a:p>
            <a:pPr lvl="0">
              <a:buFont typeface="Wingdings" pitchFamily="2" charset="2"/>
              <a:buChar char="q"/>
            </a:pPr>
            <a:r>
              <a:rPr lang="pl-PL" sz="1800" dirty="0">
                <a:latin typeface="Cambria" pitchFamily="18" charset="0"/>
              </a:rPr>
              <a:t>zakupu robót budowlanych lub usług,</a:t>
            </a:r>
          </a:p>
          <a:p>
            <a:pPr>
              <a:buFont typeface="Wingdings" pitchFamily="2" charset="2"/>
              <a:buChar char="q"/>
            </a:pPr>
            <a:endParaRPr lang="pl-PL" sz="1800" dirty="0">
              <a:latin typeface="Cambria" pitchFamily="18" charset="0"/>
            </a:endParaRPr>
          </a:p>
          <a:p>
            <a:pPr lvl="0">
              <a:buFont typeface="Wingdings" pitchFamily="2" charset="2"/>
              <a:buChar char="q"/>
            </a:pPr>
            <a:r>
              <a:rPr lang="pl-PL" sz="1800" dirty="0">
                <a:latin typeface="Cambria" pitchFamily="18" charset="0"/>
              </a:rPr>
              <a:t>zakupu lub rozwoju oprogramowania komputerowego oraz zakupu patentów, licencji lub wynagrodzeń za przeniesienie autorskich praw majątkowych lub znaków towarowych,</a:t>
            </a:r>
          </a:p>
          <a:p>
            <a:pPr>
              <a:buFont typeface="Wingdings" pitchFamily="2" charset="2"/>
              <a:buChar char="q"/>
            </a:pPr>
            <a:endParaRPr lang="pl-PL" sz="1800" dirty="0">
              <a:latin typeface="Cambria" pitchFamily="18" charset="0"/>
            </a:endParaRPr>
          </a:p>
          <a:p>
            <a:pPr lvl="0">
              <a:buFont typeface="Wingdings" pitchFamily="2" charset="2"/>
              <a:buChar char="q"/>
            </a:pPr>
            <a:r>
              <a:rPr lang="pl-PL" sz="1800" dirty="0">
                <a:latin typeface="Cambria" pitchFamily="18" charset="0"/>
              </a:rPr>
              <a:t> najmu lub dzierżawy maszyn, wyposażenia lub nieruchomości,</a:t>
            </a:r>
          </a:p>
          <a:p>
            <a:pPr>
              <a:buNone/>
            </a:pPr>
            <a:endParaRPr lang="pl-PL" sz="1800" dirty="0">
              <a:latin typeface="Cambria" pitchFamily="18" charset="0"/>
            </a:endParaRPr>
          </a:p>
          <a:p>
            <a:pPr lvl="0">
              <a:buFont typeface="Wingdings" pitchFamily="2" charset="2"/>
              <a:buChar char="q"/>
            </a:pPr>
            <a:r>
              <a:rPr lang="pl-PL" sz="1800" dirty="0">
                <a:latin typeface="Cambria" pitchFamily="18" charset="0"/>
              </a:rPr>
              <a:t>zakupu nowych maszyn lub wyposażenia, a w przypadku operacji w zakresie zachowania dziedzictwa kulturowego również używanych maszyn lub wyposażenia, stanowiących eksponaty,</a:t>
            </a:r>
          </a:p>
          <a:p>
            <a:pPr>
              <a:buNone/>
            </a:pPr>
            <a:endParaRPr lang="pl-PL" sz="1800" dirty="0">
              <a:latin typeface="Cambria" pitchFamily="18" charset="0"/>
            </a:endParaRPr>
          </a:p>
        </p:txBody>
      </p:sp>
      <p:sp>
        <p:nvSpPr>
          <p:cNvPr id="3" name="Tytuł 2"/>
          <p:cNvSpPr>
            <a:spLocks noGrp="1"/>
          </p:cNvSpPr>
          <p:nvPr>
            <p:ph type="title"/>
          </p:nvPr>
        </p:nvSpPr>
        <p:spPr>
          <a:xfrm>
            <a:off x="179512" y="0"/>
            <a:ext cx="8229600" cy="1143000"/>
          </a:xfrm>
        </p:spPr>
        <p:txBody>
          <a:bodyPr>
            <a:normAutofit/>
          </a:bodyPr>
          <a:lstStyle/>
          <a:p>
            <a:r>
              <a:rPr lang="pl-PL" sz="2800" dirty="0">
                <a:latin typeface="Cambria" pitchFamily="18" charset="0"/>
              </a:rPr>
              <a:t>Koszty </a:t>
            </a:r>
            <a:r>
              <a:rPr lang="pl-PL" sz="2800" dirty="0" err="1">
                <a:latin typeface="Cambria" pitchFamily="18" charset="0"/>
              </a:rPr>
              <a:t>kwalifkowalne</a:t>
            </a:r>
            <a:endParaRPr lang="pl-PL" sz="2800" dirty="0">
              <a:latin typeface="Cambria" pitchFamily="18" charset="0"/>
            </a:endParaRPr>
          </a:p>
        </p:txBody>
      </p:sp>
      <p:pic>
        <p:nvPicPr>
          <p:cNvPr id="4" name="Obraz 3" descr="Logo bez tła - GP - Samo JPG.gif"/>
          <p:cNvPicPr>
            <a:picLocks noChangeAspect="1"/>
          </p:cNvPicPr>
          <p:nvPr/>
        </p:nvPicPr>
        <p:blipFill>
          <a:blip r:embed="rId2" cstate="print"/>
          <a:stretch>
            <a:fillRect/>
          </a:stretch>
        </p:blipFill>
        <p:spPr>
          <a:xfrm>
            <a:off x="179512" y="6213660"/>
            <a:ext cx="1012773" cy="644340"/>
          </a:xfrm>
          <a:prstGeom prst="rect">
            <a:avLst/>
          </a:prstGeom>
        </p:spPr>
      </p:pic>
      <p:pic>
        <p:nvPicPr>
          <p:cNvPr id="5" name="Obraz 4" descr="koszty-kwalifikowalne.png"/>
          <p:cNvPicPr>
            <a:picLocks noChangeAspect="1"/>
          </p:cNvPicPr>
          <p:nvPr/>
        </p:nvPicPr>
        <p:blipFill>
          <a:blip r:embed="rId3" cstate="print"/>
          <a:stretch>
            <a:fillRect/>
          </a:stretch>
        </p:blipFill>
        <p:spPr>
          <a:xfrm>
            <a:off x="6444208" y="188640"/>
            <a:ext cx="2411760" cy="241176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descr="koszty-kwalifikowalne.png"/>
          <p:cNvPicPr>
            <a:picLocks noChangeAspect="1"/>
          </p:cNvPicPr>
          <p:nvPr/>
        </p:nvPicPr>
        <p:blipFill>
          <a:blip r:embed="rId2" cstate="print"/>
          <a:stretch>
            <a:fillRect/>
          </a:stretch>
        </p:blipFill>
        <p:spPr>
          <a:xfrm>
            <a:off x="7812360" y="116632"/>
            <a:ext cx="1331640" cy="1331640"/>
          </a:xfrm>
          <a:prstGeom prst="rect">
            <a:avLst/>
          </a:prstGeom>
        </p:spPr>
      </p:pic>
      <p:sp>
        <p:nvSpPr>
          <p:cNvPr id="2" name="Symbol zastępczy zawartości 1"/>
          <p:cNvSpPr>
            <a:spLocks noGrp="1"/>
          </p:cNvSpPr>
          <p:nvPr>
            <p:ph idx="1"/>
          </p:nvPr>
        </p:nvSpPr>
        <p:spPr>
          <a:xfrm>
            <a:off x="457200" y="1124744"/>
            <a:ext cx="8229600" cy="4882547"/>
          </a:xfrm>
        </p:spPr>
        <p:txBody>
          <a:bodyPr>
            <a:noAutofit/>
          </a:bodyPr>
          <a:lstStyle/>
          <a:p>
            <a:pPr lvl="0">
              <a:buFont typeface="Wingdings" pitchFamily="2" charset="2"/>
              <a:buChar char="q"/>
            </a:pPr>
            <a:r>
              <a:rPr lang="pl-PL" sz="1800" dirty="0">
                <a:latin typeface="Cambria" pitchFamily="18" charset="0"/>
              </a:rPr>
              <a:t>zakupu środków transportu, z wyłączeniem zakupu samochodów osobowych przeznaczonych do przewozu mniej niż 8 osób łącznie z kierowcą,</a:t>
            </a:r>
          </a:p>
          <a:p>
            <a:pPr>
              <a:buNone/>
            </a:pPr>
            <a:endParaRPr lang="pl-PL" sz="1800" dirty="0">
              <a:latin typeface="Cambria" pitchFamily="18" charset="0"/>
            </a:endParaRPr>
          </a:p>
          <a:p>
            <a:pPr lvl="0">
              <a:buFont typeface="Wingdings" pitchFamily="2" charset="2"/>
              <a:buChar char="q"/>
            </a:pPr>
            <a:r>
              <a:rPr lang="pl-PL" sz="1800" dirty="0">
                <a:latin typeface="Cambria" pitchFamily="18" charset="0"/>
              </a:rPr>
              <a:t>zakupu rzeczy innych niż wymienione w wyżej, w tym materiałów,</a:t>
            </a:r>
          </a:p>
          <a:p>
            <a:pPr>
              <a:buFont typeface="Wingdings" pitchFamily="2" charset="2"/>
              <a:buChar char="q"/>
            </a:pPr>
            <a:endParaRPr lang="pl-PL" sz="1800" dirty="0">
              <a:latin typeface="Cambria" pitchFamily="18" charset="0"/>
            </a:endParaRPr>
          </a:p>
          <a:p>
            <a:pPr lvl="0">
              <a:buFont typeface="Wingdings" pitchFamily="2" charset="2"/>
              <a:buChar char="q"/>
            </a:pPr>
            <a:r>
              <a:rPr lang="pl-PL" sz="1800" dirty="0">
                <a:latin typeface="Cambria" pitchFamily="18" charset="0"/>
              </a:rPr>
              <a:t>wynagrodzenia i innych świadczeń, o których mowa w Kodeksie pracy ( tylko przy inkubatorach!!),</a:t>
            </a:r>
          </a:p>
          <a:p>
            <a:pPr>
              <a:buNone/>
            </a:pPr>
            <a:endParaRPr lang="pl-PL" sz="1800" dirty="0">
              <a:latin typeface="Cambria" pitchFamily="18" charset="0"/>
            </a:endParaRPr>
          </a:p>
          <a:p>
            <a:pPr>
              <a:buFont typeface="Wingdings" pitchFamily="2" charset="2"/>
              <a:buChar char="q"/>
            </a:pPr>
            <a:r>
              <a:rPr lang="pl-PL" sz="1800" dirty="0">
                <a:latin typeface="Cambria" pitchFamily="18" charset="0"/>
              </a:rPr>
              <a:t>podatku od towarów i usług (VAT), </a:t>
            </a:r>
          </a:p>
          <a:p>
            <a:endParaRPr lang="pl-PL" sz="1800" dirty="0">
              <a:latin typeface="Cambria" pitchFamily="18" charset="0"/>
            </a:endParaRPr>
          </a:p>
          <a:p>
            <a:pPr>
              <a:buNone/>
            </a:pPr>
            <a:r>
              <a:rPr lang="pl-PL" sz="1800" dirty="0">
                <a:latin typeface="Cambria" pitchFamily="18" charset="0"/>
              </a:rPr>
              <a:t>– które są uzasadnione zakresem operacji, niezbędne do osiągnięcia jej celu oraz </a:t>
            </a:r>
            <a:r>
              <a:rPr lang="pl-PL" sz="1800" u="sng" dirty="0">
                <a:latin typeface="Cambria" pitchFamily="18" charset="0"/>
              </a:rPr>
              <a:t>racjonalne</a:t>
            </a:r>
            <a:r>
              <a:rPr lang="pl-PL" sz="1800" dirty="0">
                <a:latin typeface="Cambria" pitchFamily="18" charset="0"/>
              </a:rPr>
              <a:t>.</a:t>
            </a:r>
          </a:p>
          <a:p>
            <a:pPr algn="ctr">
              <a:buNone/>
            </a:pPr>
            <a:endParaRPr lang="pl-PL" sz="1800" dirty="0">
              <a:latin typeface="Cambria" pitchFamily="18" charset="0"/>
            </a:endParaRPr>
          </a:p>
          <a:p>
            <a:pPr algn="ctr">
              <a:buNone/>
            </a:pPr>
            <a:r>
              <a:rPr lang="pl-PL" sz="1800" b="1" u="sng" dirty="0">
                <a:latin typeface="Cambria" pitchFamily="18" charset="0"/>
              </a:rPr>
              <a:t>Koszty kwalifikowalne podlegają refundacji w pełnej wysokości jeśli zostały poniesione od dnia, w którym została zawarta  umowa, a w przypadku kosztów ogólnych – od dnia 1 stycznia 2014r</a:t>
            </a:r>
            <a:r>
              <a:rPr lang="pl-PL" sz="1800" b="1" u="sng" dirty="0"/>
              <a:t>.</a:t>
            </a:r>
          </a:p>
          <a:p>
            <a:pPr>
              <a:buNone/>
            </a:pPr>
            <a:r>
              <a:rPr lang="pl-PL" sz="1800" dirty="0"/>
              <a:t>`</a:t>
            </a:r>
          </a:p>
        </p:txBody>
      </p:sp>
      <p:sp>
        <p:nvSpPr>
          <p:cNvPr id="3" name="Tytuł 2"/>
          <p:cNvSpPr>
            <a:spLocks noGrp="1"/>
          </p:cNvSpPr>
          <p:nvPr>
            <p:ph type="title"/>
          </p:nvPr>
        </p:nvSpPr>
        <p:spPr>
          <a:xfrm>
            <a:off x="323528" y="332656"/>
            <a:ext cx="5554960" cy="274042"/>
          </a:xfrm>
        </p:spPr>
        <p:txBody>
          <a:bodyPr>
            <a:noAutofit/>
          </a:bodyPr>
          <a:lstStyle/>
          <a:p>
            <a:r>
              <a:rPr lang="pl-PL" sz="3600" dirty="0">
                <a:latin typeface="Cambria" pitchFamily="18" charset="0"/>
              </a:rPr>
              <a:t>Koszty </a:t>
            </a:r>
            <a:r>
              <a:rPr lang="pl-PL" sz="3600" dirty="0" err="1">
                <a:latin typeface="Cambria" pitchFamily="18" charset="0"/>
              </a:rPr>
              <a:t>kwalifkowalne</a:t>
            </a:r>
            <a:endParaRPr lang="pl-PL" sz="3600" dirty="0"/>
          </a:p>
        </p:txBody>
      </p:sp>
      <p:pic>
        <p:nvPicPr>
          <p:cNvPr id="4" name="Obraz 3" descr="Logo bez tła - GP - Samo JPG.gif"/>
          <p:cNvPicPr>
            <a:picLocks noChangeAspect="1"/>
          </p:cNvPicPr>
          <p:nvPr/>
        </p:nvPicPr>
        <p:blipFill>
          <a:blip r:embed="rId3" cstate="print"/>
          <a:stretch>
            <a:fillRect/>
          </a:stretch>
        </p:blipFill>
        <p:spPr>
          <a:xfrm>
            <a:off x="179512" y="6213660"/>
            <a:ext cx="1012773" cy="64434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descr="indeks.jpg"/>
          <p:cNvPicPr>
            <a:picLocks noChangeAspect="1"/>
          </p:cNvPicPr>
          <p:nvPr/>
        </p:nvPicPr>
        <p:blipFill>
          <a:blip r:embed="rId2" cstate="print"/>
          <a:stretch>
            <a:fillRect/>
          </a:stretch>
        </p:blipFill>
        <p:spPr>
          <a:xfrm>
            <a:off x="6372200" y="4221088"/>
            <a:ext cx="2483768" cy="2483768"/>
          </a:xfrm>
          <a:prstGeom prst="rect">
            <a:avLst/>
          </a:prstGeom>
        </p:spPr>
      </p:pic>
      <p:sp>
        <p:nvSpPr>
          <p:cNvPr id="2" name="Symbol zastępczy zawartości 1"/>
          <p:cNvSpPr>
            <a:spLocks noGrp="1"/>
          </p:cNvSpPr>
          <p:nvPr>
            <p:ph idx="1"/>
          </p:nvPr>
        </p:nvSpPr>
        <p:spPr>
          <a:xfrm>
            <a:off x="251520" y="1481328"/>
            <a:ext cx="8435280" cy="4525963"/>
          </a:xfrm>
        </p:spPr>
        <p:txBody>
          <a:bodyPr/>
          <a:lstStyle/>
          <a:p>
            <a:pPr>
              <a:buNone/>
            </a:pPr>
            <a:r>
              <a:rPr lang="pl-PL" sz="2400" dirty="0">
                <a:latin typeface="Cambria" pitchFamily="18" charset="0"/>
              </a:rPr>
              <a:t>	</a:t>
            </a:r>
            <a:r>
              <a:rPr lang="pl-PL" sz="2000" dirty="0">
                <a:latin typeface="Cambria" pitchFamily="18" charset="0"/>
              </a:rPr>
              <a:t>Przy ustalaniu wysokości pomocy:</a:t>
            </a:r>
          </a:p>
          <a:p>
            <a:pPr>
              <a:buNone/>
            </a:pPr>
            <a:endParaRPr lang="pl-PL" sz="2000" dirty="0">
              <a:latin typeface="Cambria" pitchFamily="18" charset="0"/>
            </a:endParaRPr>
          </a:p>
          <a:p>
            <a:pPr>
              <a:buFont typeface="Wingdings" pitchFamily="2" charset="2"/>
              <a:buChar char="q"/>
            </a:pPr>
            <a:r>
              <a:rPr lang="pl-PL" sz="2000" dirty="0">
                <a:latin typeface="Cambria" pitchFamily="18" charset="0"/>
              </a:rPr>
              <a:t> koszty ogólne są uwzględniane w wysokości nieprzekraczającej 10% pozostałych kosztów kwalifikowalnych operacji, </a:t>
            </a:r>
          </a:p>
          <a:p>
            <a:pPr>
              <a:buFont typeface="Wingdings" pitchFamily="2" charset="2"/>
              <a:buChar char="q"/>
            </a:pPr>
            <a:endParaRPr lang="pl-PL" sz="2000" dirty="0">
              <a:latin typeface="Cambria" pitchFamily="18" charset="0"/>
            </a:endParaRPr>
          </a:p>
          <a:p>
            <a:pPr>
              <a:buFont typeface="Wingdings" pitchFamily="2" charset="2"/>
              <a:buChar char="q"/>
            </a:pPr>
            <a:r>
              <a:rPr lang="pl-PL" sz="2000" dirty="0">
                <a:latin typeface="Cambria" pitchFamily="18" charset="0"/>
              </a:rPr>
              <a:t>koszty zakupu środków transportu - w wysokości nieprzekraczającej 30% pozostałych kosztów kwalifikowalnych operacji, pomniejszonych              o koszty ogólne.</a:t>
            </a:r>
          </a:p>
        </p:txBody>
      </p:sp>
      <p:sp>
        <p:nvSpPr>
          <p:cNvPr id="3" name="Tytuł 2"/>
          <p:cNvSpPr>
            <a:spLocks noGrp="1"/>
          </p:cNvSpPr>
          <p:nvPr>
            <p:ph type="title"/>
          </p:nvPr>
        </p:nvSpPr>
        <p:spPr>
          <a:xfrm>
            <a:off x="179512" y="116632"/>
            <a:ext cx="8507288" cy="1143000"/>
          </a:xfrm>
        </p:spPr>
        <p:txBody>
          <a:bodyPr>
            <a:normAutofit/>
          </a:bodyPr>
          <a:lstStyle/>
          <a:p>
            <a:r>
              <a:rPr lang="pl-PL" sz="2800" dirty="0">
                <a:latin typeface="Cambria" pitchFamily="18" charset="0"/>
              </a:rPr>
              <a:t>Koszty ogólne oraz koszty środków transportu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1124744"/>
            <a:ext cx="8229600" cy="4882547"/>
          </a:xfrm>
        </p:spPr>
        <p:txBody>
          <a:bodyPr>
            <a:normAutofit/>
          </a:bodyPr>
          <a:lstStyle/>
          <a:p>
            <a:pPr>
              <a:buNone/>
            </a:pPr>
            <a:r>
              <a:rPr lang="pl-PL" sz="2000" dirty="0">
                <a:latin typeface="Cambria" pitchFamily="18" charset="0"/>
              </a:rPr>
              <a:t>Umowa przyznanie pomocy zobowiązuje do:</a:t>
            </a:r>
          </a:p>
          <a:p>
            <a:pPr>
              <a:buNone/>
            </a:pPr>
            <a:endParaRPr lang="pl-PL" sz="2000" dirty="0">
              <a:latin typeface="Cambria" pitchFamily="18" charset="0"/>
            </a:endParaRPr>
          </a:p>
          <a:p>
            <a:pPr>
              <a:buFont typeface="Wingdings" pitchFamily="2" charset="2"/>
              <a:buChar char="q"/>
            </a:pPr>
            <a:r>
              <a:rPr lang="pl-PL" sz="2000" dirty="0">
                <a:latin typeface="Cambria" pitchFamily="18" charset="0"/>
              </a:rPr>
              <a:t>przechowywania dokumentów związanych z przyznaną pomocą do dnia, w którym upłynie 5 lat od dnia wypłaty płatności końcowej;</a:t>
            </a:r>
          </a:p>
          <a:p>
            <a:pPr>
              <a:buFont typeface="Wingdings" pitchFamily="2" charset="2"/>
              <a:buChar char="q"/>
            </a:pPr>
            <a:endParaRPr lang="pl-PL" sz="2000" dirty="0">
              <a:latin typeface="Cambria" pitchFamily="18" charset="0"/>
            </a:endParaRPr>
          </a:p>
          <a:p>
            <a:pPr>
              <a:buFont typeface="Wingdings" pitchFamily="2" charset="2"/>
              <a:buChar char="q"/>
            </a:pPr>
            <a:r>
              <a:rPr lang="pl-PL" sz="2000" dirty="0">
                <a:latin typeface="Cambria" pitchFamily="18" charset="0"/>
              </a:rPr>
              <a:t>uwzględniania wszystkich transakcji związanych z operacją                            w oddzielnym systemie rachunkowości albo wykorzystywania do ich identyfikacji odpowiedniego kodu rachunkowego.</a:t>
            </a:r>
          </a:p>
        </p:txBody>
      </p:sp>
      <p:sp>
        <p:nvSpPr>
          <p:cNvPr id="3" name="Tytuł 2"/>
          <p:cNvSpPr>
            <a:spLocks noGrp="1"/>
          </p:cNvSpPr>
          <p:nvPr>
            <p:ph type="title"/>
          </p:nvPr>
        </p:nvSpPr>
        <p:spPr/>
        <p:txBody>
          <a:bodyPr>
            <a:normAutofit fontScale="90000"/>
          </a:bodyPr>
          <a:lstStyle/>
          <a:p>
            <a:r>
              <a:rPr lang="pl-PL" dirty="0">
                <a:latin typeface="Cambria" pitchFamily="18" charset="0"/>
              </a:rPr>
              <a:t>Ważne ! </a:t>
            </a:r>
            <a:br>
              <a:rPr lang="pl-PL" dirty="0"/>
            </a:br>
            <a:endParaRPr lang="pl-PL" dirty="0"/>
          </a:p>
        </p:txBody>
      </p:sp>
      <p:pic>
        <p:nvPicPr>
          <p:cNvPr id="4" name="Obraz 3" descr="uwaga.gif"/>
          <p:cNvPicPr>
            <a:picLocks noChangeAspect="1"/>
          </p:cNvPicPr>
          <p:nvPr/>
        </p:nvPicPr>
        <p:blipFill>
          <a:blip r:embed="rId2" cstate="print"/>
          <a:stretch>
            <a:fillRect/>
          </a:stretch>
        </p:blipFill>
        <p:spPr>
          <a:xfrm>
            <a:off x="6516216" y="4149080"/>
            <a:ext cx="2151682" cy="214211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251520" y="2636912"/>
            <a:ext cx="5184576" cy="1412776"/>
          </a:xfrm>
        </p:spPr>
        <p:txBody>
          <a:bodyPr>
            <a:noAutofit/>
          </a:bodyPr>
          <a:lstStyle/>
          <a:p>
            <a:pPr algn="ctr"/>
            <a:r>
              <a:rPr lang="pl-PL" sz="2800" dirty="0">
                <a:latin typeface="Cambria" pitchFamily="18" charset="0"/>
              </a:rPr>
              <a:t>Podstawowe informacje dotyczące składania, rozpatrywania oraz wypełniania wniosków</a:t>
            </a:r>
          </a:p>
        </p:txBody>
      </p:sp>
      <p:sp>
        <p:nvSpPr>
          <p:cNvPr id="3" name="Podtytuł 2"/>
          <p:cNvSpPr>
            <a:spLocks noGrp="1"/>
          </p:cNvSpPr>
          <p:nvPr>
            <p:ph type="subTitle" idx="1"/>
          </p:nvPr>
        </p:nvSpPr>
        <p:spPr>
          <a:xfrm flipV="1">
            <a:off x="683568" y="7053808"/>
            <a:ext cx="7854696" cy="47600"/>
          </a:xfrm>
        </p:spPr>
        <p:txBody>
          <a:bodyPr>
            <a:normAutofit fontScale="25000" lnSpcReduction="20000"/>
          </a:bodyPr>
          <a:lstStyle/>
          <a:p>
            <a:endParaRPr lang="pl-PL" dirty="0"/>
          </a:p>
        </p:txBody>
      </p:sp>
      <p:pic>
        <p:nvPicPr>
          <p:cNvPr id="4" name="Obraz 3" descr="dgdfg.gif"/>
          <p:cNvPicPr>
            <a:picLocks noChangeAspect="1"/>
          </p:cNvPicPr>
          <p:nvPr/>
        </p:nvPicPr>
        <p:blipFill>
          <a:blip r:embed="rId2" cstate="print"/>
          <a:stretch>
            <a:fillRect/>
          </a:stretch>
        </p:blipFill>
        <p:spPr>
          <a:xfrm>
            <a:off x="5148064" y="1268760"/>
            <a:ext cx="3312368" cy="4486225"/>
          </a:xfrm>
          <a:prstGeom prst="rect">
            <a:avLst/>
          </a:prstGeom>
        </p:spPr>
      </p:pic>
      <p:sp>
        <p:nvSpPr>
          <p:cNvPr id="32769" name="Rectangle 1"/>
          <p:cNvSpPr>
            <a:spLocks noChangeArrowheads="1"/>
          </p:cNvSpPr>
          <p:nvPr/>
        </p:nvSpPr>
        <p:spPr bwMode="auto">
          <a:xfrm>
            <a:off x="4479634" y="-987112"/>
            <a:ext cx="184730" cy="243143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800" b="0" i="0" u="none" strike="noStrike" cap="none" normalizeH="0" baseline="0" dirty="0">
              <a:ln>
                <a:noFill/>
              </a:ln>
              <a:solidFill>
                <a:srgbClr val="545454"/>
              </a:solidFill>
              <a:effectLst/>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800" dirty="0">
              <a:solidFill>
                <a:srgbClr val="545454"/>
              </a:solidFill>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800" b="0" i="0" u="none" strike="noStrike" cap="none" normalizeH="0" baseline="0" dirty="0">
              <a:ln>
                <a:noFill/>
              </a:ln>
              <a:solidFill>
                <a:srgbClr val="545454"/>
              </a:solidFill>
              <a:effectLst/>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800" dirty="0">
              <a:solidFill>
                <a:srgbClr val="545454"/>
              </a:solidFill>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800" b="0" i="0" u="none" strike="noStrike" cap="none" normalizeH="0" baseline="0" dirty="0">
              <a:ln>
                <a:noFill/>
              </a:ln>
              <a:solidFill>
                <a:srgbClr val="545454"/>
              </a:solidFill>
              <a:effectLst/>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800" dirty="0">
              <a:solidFill>
                <a:srgbClr val="545454"/>
              </a:solidFill>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800" b="0" i="0" u="none" strike="noStrike" cap="none" normalizeH="0" baseline="0" dirty="0">
              <a:ln>
                <a:noFill/>
              </a:ln>
              <a:solidFill>
                <a:srgbClr val="545454"/>
              </a:solidFill>
              <a:effectLst/>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800" dirty="0">
              <a:solidFill>
                <a:srgbClr val="545454"/>
              </a:solidFill>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800" b="0" i="0" u="none" strike="noStrike" cap="none" normalizeH="0" baseline="0" dirty="0">
              <a:ln>
                <a:noFill/>
              </a:ln>
              <a:solidFill>
                <a:srgbClr val="545454"/>
              </a:solidFill>
              <a:effectLst/>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800" dirty="0">
              <a:solidFill>
                <a:srgbClr val="545454"/>
              </a:solidFill>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800" b="0" i="0" u="none" strike="noStrike" cap="none" normalizeH="0" baseline="0" dirty="0">
              <a:ln>
                <a:noFill/>
              </a:ln>
              <a:solidFill>
                <a:srgbClr val="545454"/>
              </a:solidFill>
              <a:effectLst/>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800" dirty="0">
              <a:solidFill>
                <a:srgbClr val="545454"/>
              </a:solidFill>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800" b="0" i="0" u="none" strike="noStrike" cap="none" normalizeH="0" baseline="0" dirty="0">
              <a:ln>
                <a:noFill/>
              </a:ln>
              <a:solidFill>
                <a:srgbClr val="545454"/>
              </a:solidFill>
              <a:effectLst/>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800" dirty="0">
              <a:solidFill>
                <a:srgbClr val="545454"/>
              </a:solidFill>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800" b="0" i="0" u="none" strike="noStrike" cap="none" normalizeH="0" baseline="0" dirty="0">
              <a:ln>
                <a:noFill/>
              </a:ln>
              <a:solidFill>
                <a:srgbClr val="545454"/>
              </a:solidFill>
              <a:effectLst/>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800" dirty="0">
              <a:solidFill>
                <a:srgbClr val="545454"/>
              </a:solidFill>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800" b="0" i="0" u="none" strike="noStrike" cap="none" normalizeH="0" baseline="0" dirty="0">
              <a:ln>
                <a:noFill/>
              </a:ln>
              <a:solidFill>
                <a:srgbClr val="545454"/>
              </a:solidFill>
              <a:effectLst/>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800" dirty="0">
              <a:solidFill>
                <a:srgbClr val="545454"/>
              </a:solidFill>
              <a:latin typeface="Tahoma" pitchFamily="34" charset="0"/>
              <a:ea typeface="Calibri"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800" b="0" i="0" u="none" strike="noStrike" cap="none" normalizeH="0" baseline="0" dirty="0">
              <a:ln>
                <a:noFill/>
              </a:ln>
              <a:solidFill>
                <a:srgbClr val="545454"/>
              </a:solidFill>
              <a:effectLst/>
              <a:latin typeface="Tahoma" pitchFamily="34" charset="0"/>
              <a:ea typeface="Calibri" pitchFamily="34" charset="0"/>
              <a:cs typeface="Tahoma" pitchFamily="34" charset="0"/>
            </a:endParaRPr>
          </a:p>
        </p:txBody>
      </p:sp>
      <p:pic>
        <p:nvPicPr>
          <p:cNvPr id="34819" name="Obraz 1" descr="logo leader.gif"/>
          <p:cNvPicPr>
            <a:picLocks noChangeAspect="1" noChangeArrowheads="1"/>
          </p:cNvPicPr>
          <p:nvPr/>
        </p:nvPicPr>
        <p:blipFill>
          <a:blip r:embed="rId3" cstate="print"/>
          <a:srcRect/>
          <a:stretch>
            <a:fillRect/>
          </a:stretch>
        </p:blipFill>
        <p:spPr bwMode="auto">
          <a:xfrm>
            <a:off x="3779912" y="188640"/>
            <a:ext cx="561975" cy="555625"/>
          </a:xfrm>
          <a:prstGeom prst="rect">
            <a:avLst/>
          </a:prstGeom>
          <a:noFill/>
        </p:spPr>
      </p:pic>
      <p:pic>
        <p:nvPicPr>
          <p:cNvPr id="34817" name="Obraz 4" descr="Logo - GP - Samo JPG"/>
          <p:cNvPicPr>
            <a:picLocks noChangeAspect="1" noChangeArrowheads="1"/>
          </p:cNvPicPr>
          <p:nvPr/>
        </p:nvPicPr>
        <p:blipFill>
          <a:blip r:embed="rId4" cstate="print"/>
          <a:srcRect/>
          <a:stretch>
            <a:fillRect/>
          </a:stretch>
        </p:blipFill>
        <p:spPr bwMode="auto">
          <a:xfrm>
            <a:off x="4788024" y="188640"/>
            <a:ext cx="885825" cy="574675"/>
          </a:xfrm>
          <a:prstGeom prst="rect">
            <a:avLst/>
          </a:prstGeom>
          <a:noFill/>
        </p:spPr>
      </p:pic>
      <p:pic>
        <p:nvPicPr>
          <p:cNvPr id="34818" name="Picture 2" descr="PROW 2014-2020"/>
          <p:cNvPicPr>
            <a:picLocks noChangeAspect="1" noChangeArrowheads="1"/>
          </p:cNvPicPr>
          <p:nvPr/>
        </p:nvPicPr>
        <p:blipFill>
          <a:blip r:embed="rId5" cstate="print"/>
          <a:srcRect/>
          <a:stretch>
            <a:fillRect/>
          </a:stretch>
        </p:blipFill>
        <p:spPr bwMode="auto">
          <a:xfrm>
            <a:off x="5940152" y="116632"/>
            <a:ext cx="1047750" cy="668338"/>
          </a:xfrm>
          <a:prstGeom prst="rect">
            <a:avLst/>
          </a:prstGeom>
          <a:noFill/>
        </p:spPr>
      </p:pic>
      <p:pic>
        <p:nvPicPr>
          <p:cNvPr id="34820" name="Obraz 70" descr="UE"/>
          <p:cNvPicPr>
            <a:picLocks noChangeAspect="1" noChangeArrowheads="1"/>
          </p:cNvPicPr>
          <p:nvPr/>
        </p:nvPicPr>
        <p:blipFill>
          <a:blip r:embed="rId6" cstate="print"/>
          <a:srcRect/>
          <a:stretch>
            <a:fillRect/>
          </a:stretch>
        </p:blipFill>
        <p:spPr bwMode="auto">
          <a:xfrm>
            <a:off x="2339752" y="188640"/>
            <a:ext cx="817563" cy="552450"/>
          </a:xfrm>
          <a:prstGeom prst="rect">
            <a:avLst/>
          </a:prstGeom>
          <a:noFill/>
        </p:spPr>
      </p:pic>
      <p:sp>
        <p:nvSpPr>
          <p:cNvPr id="34821" name="Rectangle 5"/>
          <p:cNvSpPr>
            <a:spLocks noChangeArrowheads="1"/>
          </p:cNvSpPr>
          <p:nvPr/>
        </p:nvSpPr>
        <p:spPr bwMode="auto">
          <a:xfrm>
            <a:off x="395536"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l-PL"/>
          </a:p>
        </p:txBody>
      </p:sp>
      <p:sp>
        <p:nvSpPr>
          <p:cNvPr id="34822" name="Rectangle 6"/>
          <p:cNvSpPr>
            <a:spLocks noChangeArrowheads="1"/>
          </p:cNvSpPr>
          <p:nvPr/>
        </p:nvSpPr>
        <p:spPr bwMode="auto">
          <a:xfrm>
            <a:off x="1691680" y="-61555"/>
            <a:ext cx="6256975" cy="141577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027238" algn="l"/>
              </a:tabLst>
            </a:pPr>
            <a:br>
              <a:rPr kumimoji="0" lang="pl-PL" sz="1800" b="0" i="0" u="none" strike="noStrike" cap="none" normalizeH="0" baseline="0" dirty="0">
                <a:ln>
                  <a:noFill/>
                </a:ln>
                <a:solidFill>
                  <a:schemeClr val="tx1"/>
                </a:solidFill>
                <a:effectLst/>
                <a:latin typeface="Arial" pitchFamily="34" charset="0"/>
              </a:rPr>
            </a:br>
            <a:endParaRPr kumimoji="0" lang="pl-PL" sz="1800" b="0" i="0" u="none" strike="noStrike" cap="none" normalizeH="0" baseline="0" dirty="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2027238" algn="l"/>
              </a:tabLst>
            </a:pPr>
            <a:r>
              <a:rPr kumimoji="0" lang="pl-PL" sz="800" b="0" i="0" u="none" strike="noStrike" cap="none" normalizeH="0" baseline="0" dirty="0">
                <a:ln>
                  <a:noFill/>
                </a:ln>
                <a:solidFill>
                  <a:schemeClr val="tx1"/>
                </a:solidFill>
                <a:effectLst/>
                <a:latin typeface="Tahoma" pitchFamily="34" charset="0"/>
                <a:ea typeface="Calibri" pitchFamily="34" charset="0"/>
                <a:cs typeface="Tahoma"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tab pos="2027238" algn="l"/>
              </a:tabLst>
            </a:pPr>
            <a:endParaRPr lang="pl-PL" sz="800" dirty="0">
              <a:latin typeface="Tahoma" pitchFamily="34" charset="0"/>
              <a:ea typeface="Calibri" pitchFamily="34" charset="0"/>
              <a:cs typeface="Tahoma"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2027238" algn="l"/>
              </a:tabLst>
            </a:pPr>
            <a:endParaRPr kumimoji="0" lang="pl-PL" sz="800" b="1" i="0" u="none" strike="noStrike" cap="none" normalizeH="0" baseline="0" dirty="0">
              <a:ln>
                <a:noFill/>
              </a:ln>
              <a:solidFill>
                <a:schemeClr val="tx1"/>
              </a:solidFill>
              <a:effectLst/>
              <a:latin typeface="Tahoma" pitchFamily="34" charset="0"/>
              <a:ea typeface="Calibri" pitchFamily="34" charset="0"/>
              <a:cs typeface="Tahoma"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2027238" algn="l"/>
              </a:tabLst>
            </a:pPr>
            <a:r>
              <a:rPr kumimoji="0" lang="pl-PL" sz="800" b="1" i="0" u="none" strike="noStrike" cap="none" normalizeH="0" baseline="0" dirty="0">
                <a:ln>
                  <a:noFill/>
                </a:ln>
                <a:solidFill>
                  <a:schemeClr val="tx1"/>
                </a:solidFill>
                <a:effectLst/>
                <a:latin typeface="Tahoma" pitchFamily="34" charset="0"/>
                <a:ea typeface="Calibri" pitchFamily="34" charset="0"/>
                <a:cs typeface="Tahoma" pitchFamily="34" charset="0"/>
              </a:rPr>
              <a:t> „Europejski Fundusz Rolny na rzecz Rozwoju Obszarów Wiejskich: Europa inwestująca w obszary wiejskie”.</a:t>
            </a:r>
            <a:endParaRPr kumimoji="0" lang="pl-PL" sz="900" b="1"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027238" algn="l"/>
              </a:tabLst>
            </a:pPr>
            <a:endParaRPr kumimoji="0" lang="pl-PL" sz="1800" b="0" i="0" u="none" strike="noStrike" cap="none" normalizeH="0" baseline="0" dirty="0">
              <a:ln>
                <a:noFill/>
              </a:ln>
              <a:solidFill>
                <a:schemeClr val="tx1"/>
              </a:solidFill>
              <a:effectLst/>
              <a:latin typeface="Arial" pitchFamily="34" charset="0"/>
            </a:endParaRPr>
          </a:p>
        </p:txBody>
      </p:sp>
      <p:sp>
        <p:nvSpPr>
          <p:cNvPr id="34823" name="Rectangle 7"/>
          <p:cNvSpPr>
            <a:spLocks noChangeArrowheads="1"/>
          </p:cNvSpPr>
          <p:nvPr/>
        </p:nvSpPr>
        <p:spPr bwMode="auto">
          <a:xfrm>
            <a:off x="0" y="6398568"/>
            <a:ext cx="91440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sz="800" b="1" i="0" u="none" strike="noStrike" cap="none" normalizeH="0" baseline="0" dirty="0">
                <a:ln>
                  <a:noFill/>
                </a:ln>
                <a:solidFill>
                  <a:schemeClr val="tx1"/>
                </a:solidFill>
                <a:effectLst/>
                <a:latin typeface="Tahoma" pitchFamily="34" charset="0"/>
                <a:ea typeface="Calibri" pitchFamily="34" charset="0"/>
                <a:cs typeface="Tahoma" pitchFamily="34" charset="0"/>
              </a:rPr>
              <a:t>Instytucja Zarządzająca PROW 2014-2020 – Minister Rolnictwa i Rozwoju Wsi.</a:t>
            </a:r>
            <a:endParaRPr kumimoji="0" lang="pl-PL" sz="800" b="1" i="0" u="none" strike="noStrike" cap="none" normalizeH="0" baseline="0" dirty="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pl-PL" sz="800" b="1" i="0" u="none" strike="noStrike" cap="none" normalizeH="0" baseline="0" dirty="0">
                <a:ln>
                  <a:noFill/>
                </a:ln>
                <a:solidFill>
                  <a:schemeClr val="tx1"/>
                </a:solidFill>
                <a:effectLst/>
                <a:latin typeface="Tahoma" pitchFamily="34" charset="0"/>
                <a:ea typeface="Calibri" pitchFamily="34" charset="0"/>
                <a:cs typeface="Tahoma" pitchFamily="34" charset="0"/>
              </a:rPr>
              <a:t>Materiał opracowany przez Lokalną Grupę Działania „Górna Prosna” ,współfinansowany jest ze środków Unii Europejskiej w ramach działania "Wsparcie dla rozwoju lokalnego w ramach inicjatywy LEADER" PROW 2014-2020.</a:t>
            </a:r>
            <a:endParaRPr kumimoji="0" lang="pl-PL" sz="800" b="1" i="0" u="none" strike="noStrike" cap="none" normalizeH="0" baseline="0" dirty="0">
              <a:ln>
                <a:noFill/>
              </a:ln>
              <a:solidFill>
                <a:schemeClr val="tx1"/>
              </a:solidFill>
              <a:effectLst/>
              <a:latin typeface="Arial" pitchFamily="34" charset="0"/>
            </a:endParaRPr>
          </a:p>
        </p:txBody>
      </p:sp>
      <p:pic>
        <p:nvPicPr>
          <p:cNvPr id="14" name="Obraz 13" descr="UE.jpg"/>
          <p:cNvPicPr>
            <a:picLocks noChangeAspect="1"/>
          </p:cNvPicPr>
          <p:nvPr/>
        </p:nvPicPr>
        <p:blipFill>
          <a:blip r:embed="rId7" cstate="print"/>
          <a:stretch>
            <a:fillRect/>
          </a:stretch>
        </p:blipFill>
        <p:spPr>
          <a:xfrm>
            <a:off x="7884368" y="1916832"/>
            <a:ext cx="467544" cy="312765"/>
          </a:xfrm>
          <a:prstGeom prst="rect">
            <a:avLst/>
          </a:prstGeom>
        </p:spPr>
      </p:pic>
      <p:pic>
        <p:nvPicPr>
          <p:cNvPr id="15" name="Obraz 14" descr="UE.jpg"/>
          <p:cNvPicPr>
            <a:picLocks noChangeAspect="1"/>
          </p:cNvPicPr>
          <p:nvPr/>
        </p:nvPicPr>
        <p:blipFill>
          <a:blip r:embed="rId8" cstate="print"/>
          <a:stretch>
            <a:fillRect/>
          </a:stretch>
        </p:blipFill>
        <p:spPr>
          <a:xfrm>
            <a:off x="7164288" y="2132856"/>
            <a:ext cx="323528" cy="21642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descr="Non-Compete-Agreement-1.gif"/>
          <p:cNvPicPr>
            <a:picLocks noChangeAspect="1"/>
          </p:cNvPicPr>
          <p:nvPr/>
        </p:nvPicPr>
        <p:blipFill>
          <a:blip r:embed="rId2" cstate="print"/>
          <a:stretch>
            <a:fillRect/>
          </a:stretch>
        </p:blipFill>
        <p:spPr>
          <a:xfrm>
            <a:off x="6012160" y="116632"/>
            <a:ext cx="2987824" cy="1563939"/>
          </a:xfrm>
          <a:prstGeom prst="rect">
            <a:avLst/>
          </a:prstGeom>
        </p:spPr>
      </p:pic>
      <p:sp>
        <p:nvSpPr>
          <p:cNvPr id="2" name="Symbol zastępczy zawartości 1"/>
          <p:cNvSpPr>
            <a:spLocks noGrp="1"/>
          </p:cNvSpPr>
          <p:nvPr>
            <p:ph idx="1"/>
          </p:nvPr>
        </p:nvSpPr>
        <p:spPr>
          <a:xfrm>
            <a:off x="467544" y="1628800"/>
            <a:ext cx="8147248" cy="4179919"/>
          </a:xfrm>
        </p:spPr>
        <p:txBody>
          <a:bodyPr>
            <a:normAutofit fontScale="77500" lnSpcReduction="20000"/>
          </a:bodyPr>
          <a:lstStyle/>
          <a:p>
            <a:endParaRPr lang="pl-PL" dirty="0"/>
          </a:p>
          <a:p>
            <a:pPr>
              <a:buNone/>
            </a:pPr>
            <a:r>
              <a:rPr lang="pl-PL" sz="2900" dirty="0">
                <a:latin typeface="Cambria" pitchFamily="18" charset="0"/>
              </a:rPr>
              <a:t> 	</a:t>
            </a:r>
            <a:r>
              <a:rPr lang="pl-PL" sz="2300" dirty="0">
                <a:latin typeface="Cambria" pitchFamily="18" charset="0"/>
              </a:rPr>
              <a:t>Wniosek sporządza się na formularzu udostępnionym na stronie internetowej </a:t>
            </a:r>
            <a:r>
              <a:rPr lang="pl-PL" sz="2300" dirty="0">
                <a:latin typeface="Cambria" pitchFamily="18" charset="0"/>
                <a:hlinkClick r:id="rId3"/>
              </a:rPr>
              <a:t>http://www.gornaprosna.pl/743/455/wzory-wnioskow.html</a:t>
            </a:r>
            <a:r>
              <a:rPr lang="pl-PL" sz="2300" dirty="0">
                <a:latin typeface="Cambria" pitchFamily="18" charset="0"/>
              </a:rPr>
              <a:t>  </a:t>
            </a:r>
          </a:p>
          <a:p>
            <a:endParaRPr lang="pl-PL" sz="2300" dirty="0">
              <a:latin typeface="Cambria" pitchFamily="18" charset="0"/>
            </a:endParaRPr>
          </a:p>
          <a:p>
            <a:pPr>
              <a:buFont typeface="Wingdings" pitchFamily="2" charset="2"/>
              <a:buChar char="q"/>
            </a:pPr>
            <a:r>
              <a:rPr lang="pl-PL" sz="2300" dirty="0">
                <a:latin typeface="Cambria" pitchFamily="18" charset="0"/>
              </a:rPr>
              <a:t>Zaleca się, aby wniosek został wypełniony elektronicznie                                               i wydrukowany lub wypełniony odręcznie, w sposób czytelny (np. pismem drukowanym) i trwały. </a:t>
            </a:r>
          </a:p>
          <a:p>
            <a:pPr>
              <a:buFont typeface="Wingdings" pitchFamily="2" charset="2"/>
              <a:buChar char="q"/>
            </a:pPr>
            <a:endParaRPr lang="pl-PL" sz="2300" dirty="0">
              <a:latin typeface="Cambria" pitchFamily="18" charset="0"/>
            </a:endParaRPr>
          </a:p>
          <a:p>
            <a:pPr>
              <a:buFont typeface="Wingdings" pitchFamily="2" charset="2"/>
              <a:buChar char="q"/>
            </a:pPr>
            <a:r>
              <a:rPr lang="pl-PL" sz="2300" dirty="0">
                <a:latin typeface="Cambria" pitchFamily="18" charset="0"/>
              </a:rPr>
              <a:t>Podmiot ubiegający się o przyznanie pomocy wypełnia czytelnie białe pola wniosku. Wniosek w części A wypełniany jest przez LGD, która dokonuje wyboru operacji do finansowania.</a:t>
            </a:r>
          </a:p>
          <a:p>
            <a:pPr>
              <a:buNone/>
            </a:pPr>
            <a:endParaRPr lang="pl-PL" sz="2300" dirty="0">
              <a:latin typeface="Cambria" pitchFamily="18" charset="0"/>
            </a:endParaRPr>
          </a:p>
          <a:p>
            <a:pPr>
              <a:buFont typeface="Wingdings" pitchFamily="2" charset="2"/>
              <a:buChar char="q"/>
            </a:pPr>
            <a:r>
              <a:rPr lang="pl-PL" sz="2300" dirty="0">
                <a:latin typeface="Cambria" pitchFamily="18" charset="0"/>
              </a:rPr>
              <a:t>W sytuacji, kiedy dane pole we wniosku nie dotyczy podmiotu ubiegającego się o przyznanie pomocy - należy wstawić kreskę, a w przypadku danych liczbowych należy wstawić wartość „0,00”, chyba, że w instrukcji podano inaczej. </a:t>
            </a:r>
          </a:p>
          <a:p>
            <a:pPr>
              <a:buFont typeface="Wingdings" pitchFamily="2" charset="2"/>
              <a:buChar char="q"/>
            </a:pPr>
            <a:endParaRPr lang="pl-PL" dirty="0"/>
          </a:p>
          <a:p>
            <a:pPr>
              <a:buNone/>
            </a:pPr>
            <a:endParaRPr lang="pl-PL" dirty="0"/>
          </a:p>
        </p:txBody>
      </p:sp>
      <p:sp>
        <p:nvSpPr>
          <p:cNvPr id="3" name="Tytuł 2"/>
          <p:cNvSpPr>
            <a:spLocks noGrp="1"/>
          </p:cNvSpPr>
          <p:nvPr>
            <p:ph type="title"/>
          </p:nvPr>
        </p:nvSpPr>
        <p:spPr>
          <a:xfrm>
            <a:off x="179512" y="116632"/>
            <a:ext cx="8229600" cy="1143000"/>
          </a:xfrm>
        </p:spPr>
        <p:txBody>
          <a:bodyPr>
            <a:normAutofit/>
          </a:bodyPr>
          <a:lstStyle/>
          <a:p>
            <a:r>
              <a:rPr lang="pl-PL" sz="3200" dirty="0">
                <a:latin typeface="Cambria" pitchFamily="18" charset="0"/>
              </a:rPr>
              <a:t>Gdzie znaleźć i jak wypełnić?</a:t>
            </a:r>
          </a:p>
        </p:txBody>
      </p:sp>
      <p:pic>
        <p:nvPicPr>
          <p:cNvPr id="4" name="Obraz 3" descr="Logo bez tła - GP - Samo JPG.gif"/>
          <p:cNvPicPr>
            <a:picLocks noChangeAspect="1"/>
          </p:cNvPicPr>
          <p:nvPr/>
        </p:nvPicPr>
        <p:blipFill>
          <a:blip r:embed="rId4" cstate="print"/>
          <a:stretch>
            <a:fillRect/>
          </a:stretch>
        </p:blipFill>
        <p:spPr>
          <a:xfrm>
            <a:off x="0" y="6194042"/>
            <a:ext cx="1043608" cy="66395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323528" y="1481328"/>
            <a:ext cx="8363272" cy="4525963"/>
          </a:xfrm>
        </p:spPr>
        <p:txBody>
          <a:bodyPr>
            <a:normAutofit/>
          </a:bodyPr>
          <a:lstStyle/>
          <a:p>
            <a:pPr>
              <a:buFont typeface="Wingdings" pitchFamily="2" charset="2"/>
              <a:buChar char="q"/>
            </a:pPr>
            <a:r>
              <a:rPr lang="pl-PL" sz="2400" dirty="0">
                <a:latin typeface="Cambria" pitchFamily="18" charset="0"/>
              </a:rPr>
              <a:t>Wniosek o przyznanie pomocy – wersja wopp_19.2_P/2z</a:t>
            </a:r>
          </a:p>
          <a:p>
            <a:pPr>
              <a:buFont typeface="Wingdings" pitchFamily="2" charset="2"/>
              <a:buChar char="q"/>
            </a:pPr>
            <a:endParaRPr lang="pl-PL" sz="2400" dirty="0">
              <a:latin typeface="Cambria" pitchFamily="18" charset="0"/>
            </a:endParaRPr>
          </a:p>
          <a:p>
            <a:pPr>
              <a:buFont typeface="Wingdings" pitchFamily="2" charset="2"/>
              <a:buChar char="q"/>
            </a:pPr>
            <a:r>
              <a:rPr lang="pl-PL" sz="2400" dirty="0">
                <a:latin typeface="Cambria" pitchFamily="18" charset="0"/>
              </a:rPr>
              <a:t>Instrukcja wypełniania wniosku - wersja IW_WoPP_19.2_P/2z</a:t>
            </a:r>
          </a:p>
        </p:txBody>
      </p:sp>
      <p:sp>
        <p:nvSpPr>
          <p:cNvPr id="3" name="Tytuł 2"/>
          <p:cNvSpPr>
            <a:spLocks noGrp="1"/>
          </p:cNvSpPr>
          <p:nvPr>
            <p:ph type="title"/>
          </p:nvPr>
        </p:nvSpPr>
        <p:spPr>
          <a:xfrm>
            <a:off x="323528" y="274638"/>
            <a:ext cx="8363272" cy="1143000"/>
          </a:xfrm>
        </p:spPr>
        <p:txBody>
          <a:bodyPr>
            <a:normAutofit/>
          </a:bodyPr>
          <a:lstStyle/>
          <a:p>
            <a:r>
              <a:rPr lang="pl-PL" sz="3600" dirty="0">
                <a:latin typeface="Cambria" pitchFamily="18" charset="0"/>
              </a:rPr>
              <a:t>Jakie dokumenty?</a:t>
            </a:r>
          </a:p>
        </p:txBody>
      </p:sp>
      <p:pic>
        <p:nvPicPr>
          <p:cNvPr id="6" name="Obraz 5" descr="Logo bez tła - GP - Samo JPG.gif"/>
          <p:cNvPicPr>
            <a:picLocks noChangeAspect="1"/>
          </p:cNvPicPr>
          <p:nvPr/>
        </p:nvPicPr>
        <p:blipFill>
          <a:blip r:embed="rId2" cstate="print"/>
          <a:stretch>
            <a:fillRect/>
          </a:stretch>
        </p:blipFill>
        <p:spPr>
          <a:xfrm>
            <a:off x="107504" y="6093296"/>
            <a:ext cx="1043608" cy="663958"/>
          </a:xfrm>
          <a:prstGeom prst="rect">
            <a:avLst/>
          </a:prstGeom>
        </p:spPr>
      </p:pic>
      <p:pic>
        <p:nvPicPr>
          <p:cNvPr id="7" name="Obraz 6" descr="gi-list.gif"/>
          <p:cNvPicPr>
            <a:picLocks noChangeAspect="1"/>
          </p:cNvPicPr>
          <p:nvPr/>
        </p:nvPicPr>
        <p:blipFill>
          <a:blip r:embed="rId3" cstate="print"/>
          <a:stretch>
            <a:fillRect/>
          </a:stretch>
        </p:blipFill>
        <p:spPr>
          <a:xfrm>
            <a:off x="4499992" y="2924944"/>
            <a:ext cx="4075930" cy="366290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67544" y="1340768"/>
            <a:ext cx="8219256" cy="5256584"/>
          </a:xfrm>
        </p:spPr>
        <p:txBody>
          <a:bodyPr>
            <a:normAutofit/>
          </a:bodyPr>
          <a:lstStyle/>
          <a:p>
            <a:pPr>
              <a:buNone/>
            </a:pPr>
            <a:r>
              <a:rPr lang="pl-PL" sz="2000" b="1" dirty="0">
                <a:latin typeface="Cambria" pitchFamily="18" charset="0"/>
              </a:rPr>
              <a:t>Termin składania wniosków: </a:t>
            </a:r>
          </a:p>
          <a:p>
            <a:pPr>
              <a:buNone/>
            </a:pPr>
            <a:endParaRPr lang="pl-PL" sz="2000" b="1" dirty="0">
              <a:latin typeface="Cambria" pitchFamily="18" charset="0"/>
            </a:endParaRPr>
          </a:p>
          <a:p>
            <a:pPr>
              <a:buNone/>
            </a:pPr>
            <a:r>
              <a:rPr lang="pl-PL" sz="3200" b="1" dirty="0">
                <a:latin typeface="Cambria" pitchFamily="18" charset="0"/>
              </a:rPr>
              <a:t>08.11.2016 r. – 21.11.2016 r.</a:t>
            </a:r>
          </a:p>
          <a:p>
            <a:pPr algn="ctr">
              <a:buNone/>
            </a:pPr>
            <a:endParaRPr lang="pl-PL" sz="2000" b="1" dirty="0">
              <a:latin typeface="Cambria" pitchFamily="18" charset="0"/>
            </a:endParaRPr>
          </a:p>
          <a:p>
            <a:pPr>
              <a:buNone/>
            </a:pPr>
            <a:r>
              <a:rPr lang="pl-PL" sz="2000" b="1" dirty="0">
                <a:latin typeface="Cambria" pitchFamily="18" charset="0"/>
              </a:rPr>
              <a:t>Miejsce składania wniosków</a:t>
            </a:r>
            <a:r>
              <a:rPr lang="pl-PL" sz="2000" dirty="0">
                <a:latin typeface="Cambria" pitchFamily="18" charset="0"/>
              </a:rPr>
              <a:t>: </a:t>
            </a:r>
          </a:p>
          <a:p>
            <a:pPr>
              <a:buNone/>
            </a:pPr>
            <a:endParaRPr lang="pl-PL" sz="2000" dirty="0">
              <a:latin typeface="Cambria" pitchFamily="18" charset="0"/>
            </a:endParaRPr>
          </a:p>
          <a:p>
            <a:pPr>
              <a:buNone/>
            </a:pPr>
            <a:r>
              <a:rPr lang="pl-PL" sz="2000" dirty="0">
                <a:latin typeface="Cambria" pitchFamily="18" charset="0"/>
              </a:rPr>
              <a:t>biuro LGD w Sternalicach, 46-333 Sternalice,  </a:t>
            </a:r>
            <a:r>
              <a:rPr lang="pl-PL" sz="2000" dirty="0" err="1">
                <a:latin typeface="Cambria" pitchFamily="18" charset="0"/>
              </a:rPr>
              <a:t>Sternalice</a:t>
            </a:r>
            <a:r>
              <a:rPr lang="pl-PL" sz="2000" dirty="0">
                <a:latin typeface="Cambria" pitchFamily="18" charset="0"/>
              </a:rPr>
              <a:t> 81    </a:t>
            </a:r>
          </a:p>
          <a:p>
            <a:pPr>
              <a:buNone/>
            </a:pPr>
            <a:r>
              <a:rPr lang="pl-PL" sz="2000" dirty="0">
                <a:latin typeface="Cambria" pitchFamily="18" charset="0"/>
              </a:rPr>
              <a:t>( budynek przedszkola),</a:t>
            </a:r>
          </a:p>
          <a:p>
            <a:pPr>
              <a:buNone/>
            </a:pPr>
            <a:r>
              <a:rPr lang="pl-PL" sz="2000" dirty="0">
                <a:latin typeface="Cambria" pitchFamily="18" charset="0"/>
              </a:rPr>
              <a:t>w dni robocze od poniedziałku do piątku w godzinach: </a:t>
            </a:r>
          </a:p>
          <a:p>
            <a:pPr>
              <a:buNone/>
            </a:pPr>
            <a:r>
              <a:rPr lang="pl-PL" sz="2000" dirty="0">
                <a:latin typeface="Cambria" pitchFamily="18" charset="0"/>
              </a:rPr>
              <a:t>poniedziałek –piątek 7.30 – 15.30</a:t>
            </a:r>
          </a:p>
          <a:p>
            <a:pPr algn="ctr">
              <a:buNone/>
            </a:pPr>
            <a:endParaRPr lang="pl-PL" sz="2000" dirty="0">
              <a:latin typeface="Cambria" pitchFamily="18" charset="0"/>
            </a:endParaRPr>
          </a:p>
          <a:p>
            <a:pPr algn="ctr">
              <a:buNone/>
            </a:pPr>
            <a:r>
              <a:rPr lang="pl-PL" sz="2000" b="1" dirty="0">
                <a:latin typeface="Cambria" pitchFamily="18" charset="0"/>
              </a:rPr>
              <a:t>Wnioski należy składać w dwóch egzemplarzach w wersji papierowej i 1 egz. w wersji elektronicznej</a:t>
            </a:r>
          </a:p>
          <a:p>
            <a:pPr>
              <a:buNone/>
            </a:pPr>
            <a:endParaRPr lang="pl-PL" sz="2000" dirty="0">
              <a:latin typeface="Cambria" pitchFamily="18" charset="0"/>
            </a:endParaRPr>
          </a:p>
        </p:txBody>
      </p:sp>
      <p:sp>
        <p:nvSpPr>
          <p:cNvPr id="3" name="Tytuł 2"/>
          <p:cNvSpPr>
            <a:spLocks noGrp="1"/>
          </p:cNvSpPr>
          <p:nvPr>
            <p:ph type="title"/>
          </p:nvPr>
        </p:nvSpPr>
        <p:spPr>
          <a:xfrm>
            <a:off x="323528" y="0"/>
            <a:ext cx="8507288" cy="1143000"/>
          </a:xfrm>
        </p:spPr>
        <p:txBody>
          <a:bodyPr>
            <a:normAutofit/>
          </a:bodyPr>
          <a:lstStyle/>
          <a:p>
            <a:r>
              <a:rPr lang="pl-PL" sz="3600" dirty="0">
                <a:latin typeface="Cambria" pitchFamily="18" charset="0"/>
              </a:rPr>
              <a:t>Gdzie, kiedy i co złożyć?</a:t>
            </a:r>
          </a:p>
        </p:txBody>
      </p:sp>
      <p:pic>
        <p:nvPicPr>
          <p:cNvPr id="5" name="Obraz 4" descr="Logo bez tła - GP - Samo JPG.gif"/>
          <p:cNvPicPr>
            <a:picLocks noChangeAspect="1"/>
          </p:cNvPicPr>
          <p:nvPr/>
        </p:nvPicPr>
        <p:blipFill>
          <a:blip r:embed="rId2" cstate="print"/>
          <a:stretch>
            <a:fillRect/>
          </a:stretch>
        </p:blipFill>
        <p:spPr>
          <a:xfrm>
            <a:off x="179512" y="6213660"/>
            <a:ext cx="1012773" cy="644340"/>
          </a:xfrm>
          <a:prstGeom prst="rect">
            <a:avLst/>
          </a:prstGeom>
        </p:spPr>
      </p:pic>
      <p:pic>
        <p:nvPicPr>
          <p:cNvPr id="6" name="Obraz 5" descr="dokumenty1.gif"/>
          <p:cNvPicPr>
            <a:picLocks noChangeAspect="1"/>
          </p:cNvPicPr>
          <p:nvPr/>
        </p:nvPicPr>
        <p:blipFill>
          <a:blip r:embed="rId3" cstate="print"/>
          <a:stretch>
            <a:fillRect/>
          </a:stretch>
        </p:blipFill>
        <p:spPr>
          <a:xfrm>
            <a:off x="6084168" y="404664"/>
            <a:ext cx="2774193" cy="295232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0" y="1484784"/>
            <a:ext cx="8964488" cy="5373216"/>
          </a:xfrm>
        </p:spPr>
        <p:txBody>
          <a:bodyPr>
            <a:normAutofit fontScale="77500" lnSpcReduction="20000"/>
          </a:bodyPr>
          <a:lstStyle/>
          <a:p>
            <a:pPr>
              <a:buNone/>
            </a:pPr>
            <a:endParaRPr lang="pl-PL" dirty="0"/>
          </a:p>
          <a:p>
            <a:pPr>
              <a:buNone/>
            </a:pPr>
            <a:r>
              <a:rPr lang="pl-PL" dirty="0">
                <a:latin typeface="Cambria" pitchFamily="18" charset="0"/>
              </a:rPr>
              <a:t>Termin trwania naboru – min. 14 dni</a:t>
            </a:r>
          </a:p>
          <a:p>
            <a:pPr>
              <a:buNone/>
            </a:pPr>
            <a:r>
              <a:rPr lang="pl-PL" dirty="0">
                <a:latin typeface="Cambria" pitchFamily="18" charset="0"/>
              </a:rPr>
              <a:t>Ocena zgodności operacji z LSR – 45 dni</a:t>
            </a:r>
          </a:p>
          <a:p>
            <a:pPr>
              <a:buNone/>
            </a:pPr>
            <a:r>
              <a:rPr lang="pl-PL" dirty="0">
                <a:latin typeface="Cambria" pitchFamily="18" charset="0"/>
              </a:rPr>
              <a:t>Przekazanie dokumentów do UMWO – 7 dni</a:t>
            </a:r>
          </a:p>
          <a:p>
            <a:pPr>
              <a:buNone/>
            </a:pPr>
            <a:endParaRPr lang="pl-PL" dirty="0"/>
          </a:p>
          <a:p>
            <a:pPr>
              <a:buNone/>
            </a:pPr>
            <a:endParaRPr lang="pl-PL" sz="3300" dirty="0">
              <a:latin typeface="Cambria" pitchFamily="18" charset="0"/>
            </a:endParaRPr>
          </a:p>
          <a:p>
            <a:pPr>
              <a:buNone/>
            </a:pPr>
            <a:r>
              <a:rPr lang="pl-PL" sz="3300" dirty="0">
                <a:latin typeface="Cambria" pitchFamily="18" charset="0"/>
              </a:rPr>
              <a:t>3 miesiące  UMWO</a:t>
            </a:r>
          </a:p>
          <a:p>
            <a:pPr>
              <a:buNone/>
            </a:pPr>
            <a:endParaRPr lang="pl-PL" dirty="0"/>
          </a:p>
          <a:p>
            <a:pPr>
              <a:buNone/>
            </a:pPr>
            <a:endParaRPr lang="pl-PL" dirty="0"/>
          </a:p>
          <a:p>
            <a:pPr algn="r">
              <a:buNone/>
            </a:pPr>
            <a:endParaRPr lang="pl-PL" dirty="0"/>
          </a:p>
          <a:p>
            <a:pPr algn="r">
              <a:buNone/>
            </a:pPr>
            <a:endParaRPr lang="pl-PL" dirty="0"/>
          </a:p>
          <a:p>
            <a:pPr algn="r">
              <a:buNone/>
            </a:pPr>
            <a:endParaRPr lang="pl-PL" dirty="0"/>
          </a:p>
          <a:p>
            <a:pPr algn="r">
              <a:buNone/>
            </a:pPr>
            <a:endParaRPr lang="pl-PL" dirty="0"/>
          </a:p>
          <a:p>
            <a:pPr algn="r">
              <a:buNone/>
            </a:pPr>
            <a:endParaRPr lang="pl-PL" dirty="0"/>
          </a:p>
          <a:p>
            <a:pPr algn="r">
              <a:buNone/>
            </a:pPr>
            <a:endParaRPr lang="pl-PL" dirty="0"/>
          </a:p>
          <a:p>
            <a:pPr algn="r">
              <a:buNone/>
            </a:pPr>
            <a:r>
              <a:rPr lang="pl-PL" sz="3600" dirty="0">
                <a:latin typeface="Cambria" pitchFamily="18" charset="0"/>
              </a:rPr>
              <a:t>minimum 5 miesięcy </a:t>
            </a:r>
          </a:p>
        </p:txBody>
      </p:sp>
      <p:sp>
        <p:nvSpPr>
          <p:cNvPr id="3" name="Tytuł 2"/>
          <p:cNvSpPr>
            <a:spLocks noGrp="1"/>
          </p:cNvSpPr>
          <p:nvPr>
            <p:ph type="title"/>
          </p:nvPr>
        </p:nvSpPr>
        <p:spPr>
          <a:xfrm>
            <a:off x="251520" y="274638"/>
            <a:ext cx="8352928" cy="1066130"/>
          </a:xfrm>
        </p:spPr>
        <p:txBody>
          <a:bodyPr>
            <a:normAutofit/>
          </a:bodyPr>
          <a:lstStyle/>
          <a:p>
            <a:r>
              <a:rPr lang="pl-PL" sz="3600" dirty="0">
                <a:latin typeface="Cambria" pitchFamily="18" charset="0"/>
              </a:rPr>
              <a:t>Terminy rozpatrywania wniosku</a:t>
            </a:r>
          </a:p>
        </p:txBody>
      </p:sp>
      <p:pic>
        <p:nvPicPr>
          <p:cNvPr id="5" name="Obraz 4" descr="termin.gif"/>
          <p:cNvPicPr>
            <a:picLocks noChangeAspect="1"/>
          </p:cNvPicPr>
          <p:nvPr/>
        </p:nvPicPr>
        <p:blipFill>
          <a:blip r:embed="rId2" cstate="print"/>
          <a:stretch>
            <a:fillRect/>
          </a:stretch>
        </p:blipFill>
        <p:spPr>
          <a:xfrm>
            <a:off x="5796136" y="3861048"/>
            <a:ext cx="2533650" cy="1800225"/>
          </a:xfrm>
          <a:prstGeom prst="rect">
            <a:avLst/>
          </a:prstGeom>
        </p:spPr>
      </p:pic>
      <p:pic>
        <p:nvPicPr>
          <p:cNvPr id="6" name="Obraz 5" descr="HERB-OPOLSKIE bez tła.gif"/>
          <p:cNvPicPr>
            <a:picLocks noChangeAspect="1"/>
          </p:cNvPicPr>
          <p:nvPr/>
        </p:nvPicPr>
        <p:blipFill>
          <a:blip r:embed="rId3" cstate="print"/>
          <a:stretch>
            <a:fillRect/>
          </a:stretch>
        </p:blipFill>
        <p:spPr>
          <a:xfrm>
            <a:off x="3491880" y="2996952"/>
            <a:ext cx="1511028" cy="1755671"/>
          </a:xfrm>
          <a:prstGeom prst="rect">
            <a:avLst/>
          </a:prstGeom>
        </p:spPr>
      </p:pic>
      <p:pic>
        <p:nvPicPr>
          <p:cNvPr id="7" name="Obraz 6" descr="Logo bez tła - GP - Samo JPG.gif"/>
          <p:cNvPicPr>
            <a:picLocks noChangeAspect="1"/>
          </p:cNvPicPr>
          <p:nvPr/>
        </p:nvPicPr>
        <p:blipFill>
          <a:blip r:embed="rId4" cstate="print"/>
          <a:stretch>
            <a:fillRect/>
          </a:stretch>
        </p:blipFill>
        <p:spPr>
          <a:xfrm>
            <a:off x="5940152" y="1340768"/>
            <a:ext cx="2483768" cy="1580208"/>
          </a:xfrm>
          <a:prstGeom prst="rect">
            <a:avLst/>
          </a:prstGeom>
        </p:spPr>
      </p:pic>
      <p:pic>
        <p:nvPicPr>
          <p:cNvPr id="8" name="Obraz 7" descr="Logo bez tła - GP - Samo JPG.gif"/>
          <p:cNvPicPr>
            <a:picLocks noChangeAspect="1"/>
          </p:cNvPicPr>
          <p:nvPr/>
        </p:nvPicPr>
        <p:blipFill>
          <a:blip r:embed="rId4" cstate="print"/>
          <a:stretch>
            <a:fillRect/>
          </a:stretch>
        </p:blipFill>
        <p:spPr>
          <a:xfrm>
            <a:off x="179512" y="6213660"/>
            <a:ext cx="1012773" cy="64434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260648"/>
            <a:ext cx="8229600" cy="5746643"/>
          </a:xfrm>
        </p:spPr>
        <p:txBody>
          <a:bodyPr>
            <a:normAutofit/>
          </a:bodyPr>
          <a:lstStyle/>
          <a:p>
            <a:pPr algn="ctr">
              <a:buNone/>
            </a:pPr>
            <a:endParaRPr lang="pl-PL" sz="4000" b="1" dirty="0">
              <a:latin typeface="Cambria" pitchFamily="18" charset="0"/>
            </a:endParaRPr>
          </a:p>
          <a:p>
            <a:pPr algn="ctr">
              <a:buNone/>
            </a:pPr>
            <a:r>
              <a:rPr lang="pl-PL" sz="3600" b="1" dirty="0">
                <a:effectLst>
                  <a:outerShdw blurRad="38100" dist="38100" dir="2700000" algn="tl">
                    <a:srgbClr val="000000">
                      <a:alpha val="43137"/>
                    </a:srgbClr>
                  </a:outerShdw>
                </a:effectLst>
                <a:latin typeface="Cambria" pitchFamily="18" charset="0"/>
              </a:rPr>
              <a:t>Informacje przydatne w trakcie wypełniania wniosku</a:t>
            </a:r>
          </a:p>
          <a:p>
            <a:pPr algn="ctr">
              <a:buNone/>
            </a:pPr>
            <a:endParaRPr lang="pl-PL" sz="4000" b="1" dirty="0"/>
          </a:p>
        </p:txBody>
      </p:sp>
      <p:sp>
        <p:nvSpPr>
          <p:cNvPr id="3" name="Tytuł 2"/>
          <p:cNvSpPr>
            <a:spLocks noGrp="1"/>
          </p:cNvSpPr>
          <p:nvPr>
            <p:ph type="title"/>
          </p:nvPr>
        </p:nvSpPr>
        <p:spPr/>
        <p:txBody>
          <a:bodyPr>
            <a:normAutofit/>
          </a:bodyPr>
          <a:lstStyle/>
          <a:p>
            <a:pPr algn="ctr"/>
            <a:endParaRPr lang="pl-PL" dirty="0"/>
          </a:p>
        </p:txBody>
      </p:sp>
      <p:pic>
        <p:nvPicPr>
          <p:cNvPr id="4" name="Obraz 3" descr="Logo bez tła - GP - Samo JPG.gif"/>
          <p:cNvPicPr>
            <a:picLocks noChangeAspect="1"/>
          </p:cNvPicPr>
          <p:nvPr/>
        </p:nvPicPr>
        <p:blipFill>
          <a:blip r:embed="rId2" cstate="print"/>
          <a:stretch>
            <a:fillRect/>
          </a:stretch>
        </p:blipFill>
        <p:spPr>
          <a:xfrm>
            <a:off x="0" y="6010792"/>
            <a:ext cx="1331640" cy="847208"/>
          </a:xfrm>
          <a:prstGeom prst="rect">
            <a:avLst/>
          </a:prstGeom>
        </p:spPr>
      </p:pic>
      <p:pic>
        <p:nvPicPr>
          <p:cNvPr id="5" name="Obraz 4" descr="differentiated Instruction.jpg"/>
          <p:cNvPicPr>
            <a:picLocks noChangeAspect="1"/>
          </p:cNvPicPr>
          <p:nvPr/>
        </p:nvPicPr>
        <p:blipFill>
          <a:blip r:embed="rId3" cstate="print"/>
          <a:stretch>
            <a:fillRect/>
          </a:stretch>
        </p:blipFill>
        <p:spPr>
          <a:xfrm>
            <a:off x="2411760" y="2564904"/>
            <a:ext cx="4459560" cy="298790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67544" y="2492896"/>
            <a:ext cx="8219256" cy="3514395"/>
          </a:xfrm>
        </p:spPr>
        <p:txBody>
          <a:bodyPr>
            <a:normAutofit/>
          </a:bodyPr>
          <a:lstStyle/>
          <a:p>
            <a:pPr>
              <a:buNone/>
            </a:pPr>
            <a:r>
              <a:rPr lang="pl-PL" sz="2400" dirty="0">
                <a:latin typeface="Cambria" pitchFamily="18" charset="0"/>
              </a:rPr>
              <a:t>	Wnioskodawca przez złożeniem wniosku ma możliwość korzystania z doradztwa LGD. </a:t>
            </a:r>
          </a:p>
          <a:p>
            <a:pPr>
              <a:buNone/>
            </a:pPr>
            <a:endParaRPr lang="pl-PL" sz="2400" dirty="0">
              <a:latin typeface="Cambria" pitchFamily="18" charset="0"/>
            </a:endParaRPr>
          </a:p>
          <a:p>
            <a:pPr>
              <a:buNone/>
            </a:pPr>
            <a:r>
              <a:rPr lang="pl-PL" sz="2400" dirty="0">
                <a:latin typeface="Cambria" pitchFamily="18" charset="0"/>
              </a:rPr>
              <a:t>	Wniosek konsultowany z biurem LGD będzie dodatkowo punktowany !!</a:t>
            </a:r>
          </a:p>
        </p:txBody>
      </p:sp>
      <p:sp>
        <p:nvSpPr>
          <p:cNvPr id="3" name="Tytuł 2"/>
          <p:cNvSpPr>
            <a:spLocks noGrp="1"/>
          </p:cNvSpPr>
          <p:nvPr>
            <p:ph type="title"/>
          </p:nvPr>
        </p:nvSpPr>
        <p:spPr>
          <a:xfrm>
            <a:off x="179512" y="476672"/>
            <a:ext cx="6192688" cy="1143000"/>
          </a:xfrm>
        </p:spPr>
        <p:txBody>
          <a:bodyPr>
            <a:normAutofit/>
          </a:bodyPr>
          <a:lstStyle/>
          <a:p>
            <a:r>
              <a:rPr lang="pl-PL" sz="2800" dirty="0">
                <a:latin typeface="Cambria" pitchFamily="18" charset="0"/>
              </a:rPr>
              <a:t>Korzystanie z usług doradczych LGD</a:t>
            </a:r>
          </a:p>
        </p:txBody>
      </p:sp>
      <p:pic>
        <p:nvPicPr>
          <p:cNvPr id="4" name="Obraz 3" descr="doradztwo.gif"/>
          <p:cNvPicPr>
            <a:picLocks noChangeAspect="1"/>
          </p:cNvPicPr>
          <p:nvPr/>
        </p:nvPicPr>
        <p:blipFill>
          <a:blip r:embed="rId2" cstate="print"/>
          <a:stretch>
            <a:fillRect/>
          </a:stretch>
        </p:blipFill>
        <p:spPr>
          <a:xfrm>
            <a:off x="6228184" y="188640"/>
            <a:ext cx="2716301" cy="2016224"/>
          </a:xfrm>
          <a:prstGeom prst="rect">
            <a:avLst/>
          </a:prstGeom>
        </p:spPr>
      </p:pic>
      <p:pic>
        <p:nvPicPr>
          <p:cNvPr id="5" name="Obraz 4" descr="Logo bez tła - GP - Samo JPG.gif"/>
          <p:cNvPicPr>
            <a:picLocks noChangeAspect="1"/>
          </p:cNvPicPr>
          <p:nvPr/>
        </p:nvPicPr>
        <p:blipFill>
          <a:blip r:embed="rId3" cstate="print"/>
          <a:stretch>
            <a:fillRect/>
          </a:stretch>
        </p:blipFill>
        <p:spPr>
          <a:xfrm>
            <a:off x="0" y="6148230"/>
            <a:ext cx="1115615" cy="70977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7504" y="116632"/>
            <a:ext cx="8784976" cy="1152128"/>
          </a:xfrm>
        </p:spPr>
        <p:txBody>
          <a:bodyPr>
            <a:normAutofit/>
          </a:bodyPr>
          <a:lstStyle/>
          <a:p>
            <a:r>
              <a:rPr lang="pl-PL" sz="2800" b="1" dirty="0">
                <a:latin typeface="Cambria" pitchFamily="18" charset="0"/>
              </a:rPr>
              <a:t>Uzasadnienie zgodności z celami LSR i kryteriami wyboru operacji przez LGD</a:t>
            </a:r>
          </a:p>
        </p:txBody>
      </p:sp>
      <p:sp>
        <p:nvSpPr>
          <p:cNvPr id="3" name="Symbol zastępczy zawartości 2"/>
          <p:cNvSpPr>
            <a:spLocks noGrp="1"/>
          </p:cNvSpPr>
          <p:nvPr>
            <p:ph sz="quarter" idx="1"/>
          </p:nvPr>
        </p:nvSpPr>
        <p:spPr>
          <a:xfrm>
            <a:off x="0" y="980728"/>
            <a:ext cx="9036496" cy="5205192"/>
          </a:xfrm>
        </p:spPr>
        <p:txBody>
          <a:bodyPr>
            <a:noAutofit/>
          </a:bodyPr>
          <a:lstStyle/>
          <a:p>
            <a:pPr algn="ctr">
              <a:buNone/>
            </a:pPr>
            <a:endParaRPr lang="pl-PL" sz="1800" dirty="0"/>
          </a:p>
          <a:p>
            <a:pPr algn="ctr">
              <a:buNone/>
            </a:pPr>
            <a:endParaRPr lang="pl-PL" sz="1800" dirty="0"/>
          </a:p>
          <a:p>
            <a:pPr>
              <a:buNone/>
            </a:pPr>
            <a:r>
              <a:rPr lang="pl-PL" sz="2000" dirty="0">
                <a:latin typeface="Cambria" pitchFamily="18" charset="0"/>
              </a:rPr>
              <a:t>	Należy krótko uzasadnić zgodność operacji z celami LSR i kryteriami wyboru operacji  przez LGD.</a:t>
            </a:r>
          </a:p>
          <a:p>
            <a:pPr algn="ctr">
              <a:buNone/>
            </a:pPr>
            <a:endParaRPr lang="pl-PL" sz="2000" dirty="0">
              <a:latin typeface="Cambria" pitchFamily="18" charset="0"/>
            </a:endParaRPr>
          </a:p>
          <a:p>
            <a:pPr algn="just">
              <a:buNone/>
            </a:pPr>
            <a:r>
              <a:rPr lang="pl-PL" sz="2000" dirty="0">
                <a:latin typeface="Cambria" pitchFamily="18" charset="0"/>
              </a:rPr>
              <a:t>	Należy wskazać jakie cele, przedsięwzięcia oraz wskaźniki przyjęte w lokalnej strategii rozwoju będą realizowane w ramach małego projektu oraz przedstawić uzasadnienie potrzeby realizacji tego właśnie projektu a także należy wykazać zgodność projektu z określonymi przez LGD kryteriami wyboru operacji. Najważniejsze jest wskazanie w jakim stopniu realizacja operacji przyczyni się do realizacji celów określonych w LSR.</a:t>
            </a:r>
          </a:p>
          <a:p>
            <a:pPr>
              <a:buNone/>
            </a:pPr>
            <a:endParaRPr lang="pl-PL" sz="2000" dirty="0">
              <a:latin typeface="Cambria" pitchFamily="18" charset="0"/>
            </a:endParaRPr>
          </a:p>
        </p:txBody>
      </p:sp>
      <p:pic>
        <p:nvPicPr>
          <p:cNvPr id="4" name="Obraz 3" descr="Logo bez tła - GP - Samo JPG.gif"/>
          <p:cNvPicPr>
            <a:picLocks noChangeAspect="1"/>
          </p:cNvPicPr>
          <p:nvPr/>
        </p:nvPicPr>
        <p:blipFill>
          <a:blip r:embed="rId2" cstate="print"/>
          <a:stretch>
            <a:fillRect/>
          </a:stretch>
        </p:blipFill>
        <p:spPr>
          <a:xfrm>
            <a:off x="0" y="6148230"/>
            <a:ext cx="1115615" cy="709770"/>
          </a:xfrm>
          <a:prstGeom prst="rect">
            <a:avLst/>
          </a:prstGeom>
        </p:spPr>
      </p:pic>
      <p:pic>
        <p:nvPicPr>
          <p:cNvPr id="5" name="Obraz 4" descr="Clipboard01.gif"/>
          <p:cNvPicPr>
            <a:picLocks noChangeAspect="1"/>
          </p:cNvPicPr>
          <p:nvPr/>
        </p:nvPicPr>
        <p:blipFill>
          <a:blip r:embed="rId3" cstate="print"/>
          <a:stretch>
            <a:fillRect/>
          </a:stretch>
        </p:blipFill>
        <p:spPr>
          <a:xfrm>
            <a:off x="3778522" y="4869160"/>
            <a:ext cx="5365478" cy="178619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ymbol zastępczy zawartości 4"/>
          <p:cNvGraphicFramePr>
            <a:graphicFrameLocks noGrp="1"/>
          </p:cNvGraphicFramePr>
          <p:nvPr>
            <p:ph idx="1"/>
          </p:nvPr>
        </p:nvGraphicFramePr>
        <p:xfrm>
          <a:off x="179512" y="908721"/>
          <a:ext cx="8784976" cy="5810373"/>
        </p:xfrm>
        <a:graphic>
          <a:graphicData uri="http://schemas.openxmlformats.org/drawingml/2006/table">
            <a:tbl>
              <a:tblPr firstRow="1" bandRow="1">
                <a:tableStyleId>{5C22544A-7EE6-4342-B048-85BDC9FD1C3A}</a:tableStyleId>
              </a:tblPr>
              <a:tblGrid>
                <a:gridCol w="4608512">
                  <a:extLst>
                    <a:ext uri="{9D8B030D-6E8A-4147-A177-3AD203B41FA5}">
                      <a16:colId xmlns:a16="http://schemas.microsoft.com/office/drawing/2014/main" val="20000"/>
                    </a:ext>
                  </a:extLst>
                </a:gridCol>
                <a:gridCol w="4176464">
                  <a:extLst>
                    <a:ext uri="{9D8B030D-6E8A-4147-A177-3AD203B41FA5}">
                      <a16:colId xmlns:a16="http://schemas.microsoft.com/office/drawing/2014/main" val="20001"/>
                    </a:ext>
                  </a:extLst>
                </a:gridCol>
              </a:tblGrid>
              <a:tr h="615213">
                <a:tc gridSpan="2">
                  <a:txBody>
                    <a:bodyPr/>
                    <a:lstStyle/>
                    <a:p>
                      <a:r>
                        <a:rPr kumimoji="0" lang="pl-PL" sz="1800" b="1" kern="1200" dirty="0">
                          <a:solidFill>
                            <a:schemeClr val="lt1"/>
                          </a:solidFill>
                          <a:latin typeface="Cambria" pitchFamily="18" charset="0"/>
                          <a:ea typeface="+mn-ea"/>
                          <a:cs typeface="+mn-cs"/>
                        </a:rPr>
                        <a:t>Cel ogólny 1 Zrównoważony rozwój obszaru sprzyjający ograniczeniu migracji mieszkańców z terenu LGD</a:t>
                      </a:r>
                      <a:endParaRPr lang="pl-PL" sz="1800" dirty="0">
                        <a:latin typeface="Cambria" pitchFamily="18" charset="0"/>
                      </a:endParaRPr>
                    </a:p>
                  </a:txBody>
                  <a:tcPr/>
                </a:tc>
                <a:tc hMerge="1">
                  <a:txBody>
                    <a:bodyPr/>
                    <a:lstStyle/>
                    <a:p>
                      <a:endParaRPr lang="pl-PL" dirty="0"/>
                    </a:p>
                  </a:txBody>
                  <a:tcPr/>
                </a:tc>
                <a:extLst>
                  <a:ext uri="{0D108BD9-81ED-4DB2-BD59-A6C34878D82A}">
                    <a16:rowId xmlns:a16="http://schemas.microsoft.com/office/drawing/2014/main" val="10000"/>
                  </a:ext>
                </a:extLst>
              </a:tr>
              <a:tr h="584055">
                <a:tc gridSpan="2">
                  <a:txBody>
                    <a:bodyPr/>
                    <a:lstStyle/>
                    <a:p>
                      <a:r>
                        <a:rPr kumimoji="0" lang="pl-PL" sz="1800" b="1" kern="1200" dirty="0">
                          <a:solidFill>
                            <a:schemeClr val="dk1"/>
                          </a:solidFill>
                          <a:latin typeface="Cambria" pitchFamily="18" charset="0"/>
                          <a:ea typeface="+mn-ea"/>
                          <a:cs typeface="+mn-cs"/>
                        </a:rPr>
                        <a:t>Razem cel szczegółowy 1.2.</a:t>
                      </a:r>
                      <a:r>
                        <a:rPr kumimoji="0" lang="pl-PL" sz="1800" kern="1200" dirty="0">
                          <a:solidFill>
                            <a:schemeClr val="dk1"/>
                          </a:solidFill>
                          <a:latin typeface="Cambria" pitchFamily="18" charset="0"/>
                          <a:ea typeface="+mn-ea"/>
                          <a:cs typeface="+mn-cs"/>
                        </a:rPr>
                        <a:t> Wzrost atrakcyjności obszaru, aktywności, współpracy i integracji mieszkańców</a:t>
                      </a:r>
                      <a:endParaRPr lang="pl-PL" sz="1800" dirty="0">
                        <a:latin typeface="Cambria" pitchFamily="18" charset="0"/>
                      </a:endParaRPr>
                    </a:p>
                  </a:txBody>
                  <a:tcPr/>
                </a:tc>
                <a:tc hMerge="1">
                  <a:txBody>
                    <a:bodyPr/>
                    <a:lstStyle/>
                    <a:p>
                      <a:endParaRPr lang="pl-PL" dirty="0"/>
                    </a:p>
                  </a:txBody>
                  <a:tcPr/>
                </a:tc>
                <a:extLst>
                  <a:ext uri="{0D108BD9-81ED-4DB2-BD59-A6C34878D82A}">
                    <a16:rowId xmlns:a16="http://schemas.microsoft.com/office/drawing/2014/main" val="10001"/>
                  </a:ext>
                </a:extLst>
              </a:tr>
              <a:tr h="4530213">
                <a:tc>
                  <a:txBody>
                    <a:bodyPr/>
                    <a:lstStyle/>
                    <a:p>
                      <a:pPr algn="ctr">
                        <a:lnSpc>
                          <a:spcPct val="115000"/>
                        </a:lnSpc>
                        <a:spcAft>
                          <a:spcPts val="1000"/>
                        </a:spcAft>
                      </a:pPr>
                      <a:r>
                        <a:rPr lang="pl-PL" sz="1600" b="1" dirty="0">
                          <a:latin typeface="Cambria" pitchFamily="18" charset="0"/>
                          <a:ea typeface="Calibri"/>
                          <a:cs typeface="Arial"/>
                        </a:rPr>
                        <a:t>Przedsięwzięcie 1.2.1. Rozwój wielofunkcyjnej i nowoczesnej infrastruktury turystycznej, sportowo-rekreacyjnej i kulturalnej oraz miejsc spotkań</a:t>
                      </a:r>
                      <a:endParaRPr lang="pl-PL" sz="1600" dirty="0">
                        <a:latin typeface="Cambria" pitchFamily="18" charset="0"/>
                        <a:ea typeface="Calibri"/>
                        <a:cs typeface="Times New Roman"/>
                      </a:endParaRPr>
                    </a:p>
                    <a:p>
                      <a:pPr algn="l">
                        <a:lnSpc>
                          <a:spcPct val="100000"/>
                        </a:lnSpc>
                        <a:spcAft>
                          <a:spcPts val="0"/>
                        </a:spcAft>
                      </a:pPr>
                      <a:r>
                        <a:rPr lang="pl-PL" sz="1600" dirty="0">
                          <a:latin typeface="Cambria" pitchFamily="18" charset="0"/>
                          <a:ea typeface="Calibri"/>
                          <a:cs typeface="Arial"/>
                        </a:rPr>
                        <a:t>- poprawa warunków szkoleniowo-treningowych ,</a:t>
                      </a:r>
                      <a:endParaRPr lang="pl-PL" sz="1600" dirty="0">
                        <a:latin typeface="Cambria" pitchFamily="18" charset="0"/>
                        <a:ea typeface="Calibri"/>
                        <a:cs typeface="Times New Roman"/>
                      </a:endParaRPr>
                    </a:p>
                    <a:p>
                      <a:pPr algn="l">
                        <a:lnSpc>
                          <a:spcPct val="100000"/>
                        </a:lnSpc>
                        <a:spcAft>
                          <a:spcPts val="0"/>
                        </a:spcAft>
                      </a:pPr>
                      <a:r>
                        <a:rPr lang="pl-PL" sz="1600" dirty="0">
                          <a:latin typeface="Cambria" pitchFamily="18" charset="0"/>
                          <a:ea typeface="Calibri"/>
                          <a:cs typeface="Arial"/>
                        </a:rPr>
                        <a:t>- unowocześnianie bazy sportowej, rekreacyjnej                      i kulturalnej dla mieszkańców i turystów,</a:t>
                      </a:r>
                      <a:endParaRPr lang="pl-PL" sz="1600" dirty="0">
                        <a:latin typeface="Cambria" pitchFamily="18" charset="0"/>
                        <a:ea typeface="Calibri"/>
                        <a:cs typeface="Times New Roman"/>
                      </a:endParaRPr>
                    </a:p>
                    <a:p>
                      <a:pPr algn="l">
                        <a:lnSpc>
                          <a:spcPct val="100000"/>
                        </a:lnSpc>
                        <a:spcAft>
                          <a:spcPts val="0"/>
                        </a:spcAft>
                      </a:pPr>
                      <a:r>
                        <a:rPr lang="pl-PL" sz="1600" dirty="0">
                          <a:latin typeface="Cambria" pitchFamily="18" charset="0"/>
                          <a:ea typeface="Calibri"/>
                          <a:cs typeface="Arial"/>
                        </a:rPr>
                        <a:t>- zagospodarowanie istniejących zbiorników wodnych Młyny i Psurów oraz budowa nowych kąpielisk</a:t>
                      </a:r>
                      <a:endParaRPr lang="pl-PL" sz="1600" dirty="0">
                        <a:latin typeface="Cambria" pitchFamily="18" charset="0"/>
                        <a:ea typeface="Calibri"/>
                        <a:cs typeface="Times New Roman"/>
                      </a:endParaRPr>
                    </a:p>
                    <a:p>
                      <a:pPr algn="l">
                        <a:lnSpc>
                          <a:spcPct val="100000"/>
                        </a:lnSpc>
                        <a:spcAft>
                          <a:spcPts val="0"/>
                        </a:spcAft>
                      </a:pPr>
                      <a:r>
                        <a:rPr lang="pl-PL" sz="1600" dirty="0">
                          <a:latin typeface="Cambria" pitchFamily="18" charset="0"/>
                          <a:ea typeface="Calibri"/>
                          <a:cs typeface="Arial"/>
                        </a:rPr>
                        <a:t>- wszystkie inicjatywy lokalne na rzecz rozwoju infrastruktury sprzyjającej aktywnym formom spędzania czasu, rekreacji, integracji, w tym infrastruktura kulturalna, udostępnienia walorów przyrodniczych i </a:t>
                      </a:r>
                      <a:r>
                        <a:rPr lang="pl-PL" sz="1600" dirty="0" err="1">
                          <a:latin typeface="Cambria" pitchFamily="18" charset="0"/>
                          <a:ea typeface="Calibri"/>
                          <a:cs typeface="Arial"/>
                        </a:rPr>
                        <a:t>ulturowych</a:t>
                      </a:r>
                      <a:r>
                        <a:rPr lang="pl-PL" sz="1600" dirty="0">
                          <a:latin typeface="Cambria" pitchFamily="18" charset="0"/>
                          <a:ea typeface="Calibri"/>
                          <a:cs typeface="Arial"/>
                        </a:rPr>
                        <a:t> oraz miejsc spotkań</a:t>
                      </a:r>
                      <a:endParaRPr lang="pl-PL" sz="1600" dirty="0">
                        <a:latin typeface="Cambria" pitchFamily="18" charset="0"/>
                        <a:ea typeface="Calibri"/>
                        <a:cs typeface="Times New Roman"/>
                      </a:endParaRPr>
                    </a:p>
                  </a:txBody>
                  <a:tcPr marL="89535" marR="89535" marT="0" marB="0"/>
                </a:tc>
                <a:tc>
                  <a:txBody>
                    <a:bodyPr/>
                    <a:lstStyle/>
                    <a:p>
                      <a:pPr algn="ctr">
                        <a:lnSpc>
                          <a:spcPct val="100000"/>
                        </a:lnSpc>
                        <a:spcAft>
                          <a:spcPts val="0"/>
                        </a:spcAft>
                      </a:pPr>
                      <a:r>
                        <a:rPr lang="pl-PL" sz="1600" b="1" dirty="0">
                          <a:latin typeface="Cambria" pitchFamily="18" charset="0"/>
                          <a:ea typeface="Calibri"/>
                          <a:cs typeface="Arial"/>
                        </a:rPr>
                        <a:t>Wskaźniki rezultatu:</a:t>
                      </a:r>
                      <a:endParaRPr lang="pl-PL" sz="1600" dirty="0">
                        <a:latin typeface="Cambria" pitchFamily="18" charset="0"/>
                        <a:ea typeface="Calibri"/>
                        <a:cs typeface="Times New Roman"/>
                      </a:endParaRPr>
                    </a:p>
                    <a:p>
                      <a:pPr marL="342900" lvl="0" indent="-342900" algn="l">
                        <a:lnSpc>
                          <a:spcPct val="100000"/>
                        </a:lnSpc>
                        <a:spcAft>
                          <a:spcPts val="0"/>
                        </a:spcAft>
                        <a:buFont typeface="Symbol"/>
                        <a:buChar char=""/>
                      </a:pPr>
                      <a:r>
                        <a:rPr lang="pl-PL" sz="1600" dirty="0">
                          <a:latin typeface="Cambria" pitchFamily="18" charset="0"/>
                          <a:ea typeface="Calibri"/>
                          <a:cs typeface="Arial"/>
                        </a:rPr>
                        <a:t>Liczba osób korzystających z nowych obiektów</a:t>
                      </a:r>
                      <a:endParaRPr lang="pl-PL" sz="1600" dirty="0">
                        <a:latin typeface="Cambria" pitchFamily="18" charset="0"/>
                        <a:ea typeface="Calibri"/>
                        <a:cs typeface="Times New Roman"/>
                      </a:endParaRPr>
                    </a:p>
                    <a:p>
                      <a:pPr marL="342900" lvl="0" indent="-342900" algn="l">
                        <a:lnSpc>
                          <a:spcPct val="100000"/>
                        </a:lnSpc>
                        <a:spcAft>
                          <a:spcPts val="0"/>
                        </a:spcAft>
                        <a:buFont typeface="Symbol"/>
                        <a:buChar char=""/>
                      </a:pPr>
                      <a:r>
                        <a:rPr lang="pl-PL" sz="1600" dirty="0">
                          <a:latin typeface="Cambria" pitchFamily="18" charset="0"/>
                          <a:ea typeface="Calibri"/>
                          <a:cs typeface="Arial"/>
                        </a:rPr>
                        <a:t>Wzrost liczby osób odwiedzających obiekty  </a:t>
                      </a:r>
                      <a:endParaRPr lang="pl-PL" sz="1600" dirty="0">
                        <a:latin typeface="Cambria" pitchFamily="18" charset="0"/>
                        <a:ea typeface="Calibri"/>
                        <a:cs typeface="Times New Roman"/>
                      </a:endParaRPr>
                    </a:p>
                    <a:p>
                      <a:pPr marL="342900" lvl="0" indent="-342900" algn="l">
                        <a:lnSpc>
                          <a:spcPct val="100000"/>
                        </a:lnSpc>
                        <a:spcAft>
                          <a:spcPts val="0"/>
                        </a:spcAft>
                        <a:buFont typeface="Symbol"/>
                        <a:buChar char=""/>
                      </a:pPr>
                      <a:r>
                        <a:rPr lang="pl-PL" sz="1600" dirty="0">
                          <a:latin typeface="Cambria" pitchFamily="18" charset="0"/>
                          <a:ea typeface="Calibri"/>
                          <a:cs typeface="Times New Roman"/>
                        </a:rPr>
                        <a:t>Liczba projektów, w których zastosowano rozwiązania sprzyjające ochronie środowiska i przeciwdziałające zmianom klimatu</a:t>
                      </a:r>
                    </a:p>
                    <a:p>
                      <a:pPr marL="342900" lvl="0" indent="-342900" algn="l">
                        <a:lnSpc>
                          <a:spcPct val="100000"/>
                        </a:lnSpc>
                        <a:spcAft>
                          <a:spcPts val="0"/>
                        </a:spcAft>
                        <a:buFont typeface="Symbol"/>
                        <a:buChar char=""/>
                      </a:pPr>
                      <a:r>
                        <a:rPr lang="pl-PL" sz="1600" dirty="0">
                          <a:latin typeface="Cambria" pitchFamily="18" charset="0"/>
                          <a:ea typeface="Calibri"/>
                          <a:cs typeface="Times New Roman"/>
                        </a:rPr>
                        <a:t>Liczba operacji zrealizowanych we współpracy</a:t>
                      </a:r>
                    </a:p>
                    <a:p>
                      <a:pPr algn="ctr">
                        <a:lnSpc>
                          <a:spcPct val="100000"/>
                        </a:lnSpc>
                        <a:spcAft>
                          <a:spcPts val="0"/>
                        </a:spcAft>
                      </a:pPr>
                      <a:r>
                        <a:rPr lang="pl-PL" sz="1600" b="1" dirty="0">
                          <a:latin typeface="Cambria" pitchFamily="18" charset="0"/>
                          <a:ea typeface="Calibri"/>
                          <a:cs typeface="Arial"/>
                        </a:rPr>
                        <a:t>Wskaźniki produktu:</a:t>
                      </a:r>
                      <a:endParaRPr lang="pl-PL" sz="1600" dirty="0">
                        <a:latin typeface="Cambria" pitchFamily="18" charset="0"/>
                        <a:ea typeface="Calibri"/>
                        <a:cs typeface="Times New Roman"/>
                      </a:endParaRPr>
                    </a:p>
                    <a:p>
                      <a:pPr marL="342900" lvl="0" indent="-342900" algn="l">
                        <a:lnSpc>
                          <a:spcPct val="100000"/>
                        </a:lnSpc>
                        <a:spcAft>
                          <a:spcPts val="0"/>
                        </a:spcAft>
                        <a:buFont typeface="Symbol"/>
                        <a:buChar char=""/>
                      </a:pPr>
                      <a:r>
                        <a:rPr lang="pl-PL" sz="1600" dirty="0">
                          <a:latin typeface="Cambria" pitchFamily="18" charset="0"/>
                          <a:ea typeface="Calibri"/>
                          <a:cs typeface="Arial"/>
                        </a:rPr>
                        <a:t>Liczba zbudowanych/ przebudowanych obiektów infrastruktury turystycznej, sportowo-rekreacyjnej, kulturalnej oraz miejsc spotkań</a:t>
                      </a:r>
                      <a:endParaRPr lang="pl-PL" sz="1600" dirty="0">
                        <a:latin typeface="Cambria" pitchFamily="18" charset="0"/>
                        <a:ea typeface="Calibri"/>
                        <a:cs typeface="Times New Roman"/>
                      </a:endParaRPr>
                    </a:p>
                  </a:txBody>
                  <a:tcPr marL="89535" marR="89535" marT="0" marB="0"/>
                </a:tc>
                <a:extLst>
                  <a:ext uri="{0D108BD9-81ED-4DB2-BD59-A6C34878D82A}">
                    <a16:rowId xmlns:a16="http://schemas.microsoft.com/office/drawing/2014/main" val="10002"/>
                  </a:ext>
                </a:extLst>
              </a:tr>
            </a:tbl>
          </a:graphicData>
        </a:graphic>
      </p:graphicFrame>
      <p:sp>
        <p:nvSpPr>
          <p:cNvPr id="3" name="Tytuł 2"/>
          <p:cNvSpPr>
            <a:spLocks noGrp="1"/>
          </p:cNvSpPr>
          <p:nvPr>
            <p:ph type="title"/>
          </p:nvPr>
        </p:nvSpPr>
        <p:spPr>
          <a:xfrm>
            <a:off x="0" y="0"/>
            <a:ext cx="8363272" cy="908720"/>
          </a:xfrm>
        </p:spPr>
        <p:txBody>
          <a:bodyPr>
            <a:normAutofit/>
          </a:bodyPr>
          <a:lstStyle/>
          <a:p>
            <a:r>
              <a:rPr lang="pl-PL" sz="2400" dirty="0">
                <a:latin typeface="Cambria" pitchFamily="18" charset="0"/>
              </a:rPr>
              <a:t>Uzasadnienie zgodności z celami LSR i kryteriami wyboru operacji przez LGD</a:t>
            </a:r>
            <a:endParaRPr lang="pl-PL" sz="2400" dirty="0"/>
          </a:p>
        </p:txBody>
      </p:sp>
      <p:pic>
        <p:nvPicPr>
          <p:cNvPr id="4" name="Obraz 3" descr="Logo bez tła - GP - Samo JPG.gif"/>
          <p:cNvPicPr>
            <a:picLocks noChangeAspect="1"/>
          </p:cNvPicPr>
          <p:nvPr/>
        </p:nvPicPr>
        <p:blipFill>
          <a:blip r:embed="rId2" cstate="print"/>
          <a:stretch>
            <a:fillRect/>
          </a:stretch>
        </p:blipFill>
        <p:spPr>
          <a:xfrm>
            <a:off x="0" y="6148230"/>
            <a:ext cx="1115615" cy="70977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ymbol zastępczy zawartości 4"/>
          <p:cNvGraphicFramePr>
            <a:graphicFrameLocks noGrp="1"/>
          </p:cNvGraphicFramePr>
          <p:nvPr>
            <p:ph idx="1"/>
          </p:nvPr>
        </p:nvGraphicFramePr>
        <p:xfrm>
          <a:off x="107504" y="908720"/>
          <a:ext cx="8856984" cy="5848331"/>
        </p:xfrm>
        <a:graphic>
          <a:graphicData uri="http://schemas.openxmlformats.org/drawingml/2006/table">
            <a:tbl>
              <a:tblPr firstRow="1" bandRow="1">
                <a:tableStyleId>{5C22544A-7EE6-4342-B048-85BDC9FD1C3A}</a:tableStyleId>
              </a:tblPr>
              <a:tblGrid>
                <a:gridCol w="4428492">
                  <a:extLst>
                    <a:ext uri="{9D8B030D-6E8A-4147-A177-3AD203B41FA5}">
                      <a16:colId xmlns:a16="http://schemas.microsoft.com/office/drawing/2014/main" val="20000"/>
                    </a:ext>
                  </a:extLst>
                </a:gridCol>
                <a:gridCol w="4428492">
                  <a:extLst>
                    <a:ext uri="{9D8B030D-6E8A-4147-A177-3AD203B41FA5}">
                      <a16:colId xmlns:a16="http://schemas.microsoft.com/office/drawing/2014/main" val="20001"/>
                    </a:ext>
                  </a:extLst>
                </a:gridCol>
              </a:tblGrid>
              <a:tr h="648071">
                <a:tc gridSpan="2">
                  <a:txBody>
                    <a:bodyPr/>
                    <a:lstStyle/>
                    <a:p>
                      <a:r>
                        <a:rPr kumimoji="0" lang="pl-PL" sz="1800" b="1" kern="1200" dirty="0">
                          <a:solidFill>
                            <a:schemeClr val="lt1"/>
                          </a:solidFill>
                          <a:latin typeface="Cambria" pitchFamily="18" charset="0"/>
                          <a:ea typeface="+mn-ea"/>
                          <a:cs typeface="+mn-cs"/>
                        </a:rPr>
                        <a:t>Cel ogólny 1 Zrównoważony rozwój obszaru sprzyjający ograniczeniu migracji mieszkańców z terenu LGD</a:t>
                      </a:r>
                      <a:endParaRPr lang="pl-PL" sz="1800" dirty="0">
                        <a:latin typeface="Cambria" pitchFamily="18" charset="0"/>
                      </a:endParaRPr>
                    </a:p>
                  </a:txBody>
                  <a:tcPr/>
                </a:tc>
                <a:tc hMerge="1">
                  <a:txBody>
                    <a:bodyPr/>
                    <a:lstStyle/>
                    <a:p>
                      <a:endParaRPr lang="pl-PL" dirty="0"/>
                    </a:p>
                  </a:txBody>
                  <a:tcPr/>
                </a:tc>
                <a:extLst>
                  <a:ext uri="{0D108BD9-81ED-4DB2-BD59-A6C34878D82A}">
                    <a16:rowId xmlns:a16="http://schemas.microsoft.com/office/drawing/2014/main" val="10000"/>
                  </a:ext>
                </a:extLst>
              </a:tr>
              <a:tr h="648072">
                <a:tc gridSpan="2">
                  <a:txBody>
                    <a:bodyPr/>
                    <a:lstStyle/>
                    <a:p>
                      <a:r>
                        <a:rPr kumimoji="0" lang="pl-PL" sz="1800" b="1" kern="1200" dirty="0">
                          <a:solidFill>
                            <a:schemeClr val="dk1"/>
                          </a:solidFill>
                          <a:latin typeface="Cambria" pitchFamily="18" charset="0"/>
                          <a:ea typeface="+mn-ea"/>
                          <a:cs typeface="+mn-cs"/>
                        </a:rPr>
                        <a:t>Razem cel szczegółowy 1.2.</a:t>
                      </a:r>
                      <a:r>
                        <a:rPr kumimoji="0" lang="pl-PL" sz="1800" kern="1200" dirty="0">
                          <a:solidFill>
                            <a:schemeClr val="dk1"/>
                          </a:solidFill>
                          <a:latin typeface="Cambria" pitchFamily="18" charset="0"/>
                          <a:ea typeface="+mn-ea"/>
                          <a:cs typeface="+mn-cs"/>
                        </a:rPr>
                        <a:t> Wzrost atrakcyjności obszaru, aktywności, współpracy i integracji mieszkańców</a:t>
                      </a:r>
                      <a:endParaRPr lang="pl-PL" sz="1800" dirty="0">
                        <a:latin typeface="Cambria" pitchFamily="18" charset="0"/>
                      </a:endParaRPr>
                    </a:p>
                  </a:txBody>
                  <a:tcPr/>
                </a:tc>
                <a:tc hMerge="1">
                  <a:txBody>
                    <a:bodyPr/>
                    <a:lstStyle/>
                    <a:p>
                      <a:endParaRPr lang="pl-PL" dirty="0"/>
                    </a:p>
                  </a:txBody>
                  <a:tcPr/>
                </a:tc>
                <a:extLst>
                  <a:ext uri="{0D108BD9-81ED-4DB2-BD59-A6C34878D82A}">
                    <a16:rowId xmlns:a16="http://schemas.microsoft.com/office/drawing/2014/main" val="10001"/>
                  </a:ext>
                </a:extLst>
              </a:tr>
              <a:tr h="4170324">
                <a:tc>
                  <a:txBody>
                    <a:bodyPr/>
                    <a:lstStyle/>
                    <a:p>
                      <a:pPr algn="ctr">
                        <a:lnSpc>
                          <a:spcPct val="100000"/>
                        </a:lnSpc>
                        <a:spcAft>
                          <a:spcPts val="0"/>
                        </a:spcAft>
                      </a:pPr>
                      <a:r>
                        <a:rPr lang="pl-PL" sz="1400" b="1" dirty="0">
                          <a:latin typeface="Cambria"/>
                          <a:ea typeface="Calibri"/>
                          <a:cs typeface="Arial"/>
                        </a:rPr>
                        <a:t>Przedsięwzięcie 1.2.2. Poszerzenie oferty spędzania wolnego czasu oraz akcje informacyjne, edukacyjne            i integracyjne, w tym związane z ochroną środowiska i zmianami klimatu</a:t>
                      </a:r>
                      <a:endParaRPr lang="pl-PL" sz="1400" dirty="0">
                        <a:latin typeface="Calibri"/>
                        <a:ea typeface="Calibri"/>
                        <a:cs typeface="Times New Roman"/>
                      </a:endParaRPr>
                    </a:p>
                    <a:p>
                      <a:pPr algn="just">
                        <a:lnSpc>
                          <a:spcPct val="100000"/>
                        </a:lnSpc>
                        <a:spcAft>
                          <a:spcPts val="0"/>
                        </a:spcAft>
                      </a:pPr>
                      <a:r>
                        <a:rPr lang="pl-PL" sz="1400" dirty="0">
                          <a:latin typeface="Cambria"/>
                          <a:ea typeface="Calibri"/>
                          <a:cs typeface="Arial"/>
                        </a:rPr>
                        <a:t>-  działania wzbogacające ofertę spędzania wolnego czasu oraz wszelkiego typu akcje, imprezy, konkursy,               a także formy podnoszące wiedzę mieszkańców,                           w szczególności w dziedzinie ochrony środowiska                       i zmian klimatu,</a:t>
                      </a:r>
                      <a:endParaRPr lang="pl-PL" sz="1400" dirty="0">
                        <a:latin typeface="Calibri"/>
                        <a:ea typeface="Calibri"/>
                        <a:cs typeface="Times New Roman"/>
                      </a:endParaRPr>
                    </a:p>
                    <a:p>
                      <a:pPr algn="just">
                        <a:lnSpc>
                          <a:spcPct val="100000"/>
                        </a:lnSpc>
                        <a:spcAft>
                          <a:spcPts val="0"/>
                        </a:spcAft>
                      </a:pPr>
                      <a:r>
                        <a:rPr lang="pl-PL" sz="1400" dirty="0">
                          <a:latin typeface="Cambria"/>
                          <a:ea typeface="Calibri"/>
                          <a:cs typeface="Arial"/>
                        </a:rPr>
                        <a:t>- działania takie jak: wycieczki tematyczne, wyjazdy studyjne, spotkania z ciekawymi ludźmi, zwiedzanie obiektów zabytkowych, poznawanie procesów produkcji  i wytwórczości typowej dla terenów wiejskich, w tym rzadkich i zanikających zawodów, pszczelarstwa, zajęcia artystyczne, sportowe,</a:t>
                      </a:r>
                      <a:endParaRPr lang="pl-PL" sz="1400" dirty="0">
                        <a:latin typeface="Calibri"/>
                        <a:ea typeface="Calibri"/>
                        <a:cs typeface="Times New Roman"/>
                      </a:endParaRPr>
                    </a:p>
                    <a:p>
                      <a:pPr algn="just">
                        <a:lnSpc>
                          <a:spcPct val="100000"/>
                        </a:lnSpc>
                        <a:spcAft>
                          <a:spcPts val="0"/>
                        </a:spcAft>
                      </a:pPr>
                      <a:r>
                        <a:rPr lang="pl-PL" sz="1400" dirty="0">
                          <a:latin typeface="Cambria"/>
                          <a:ea typeface="Calibri"/>
                          <a:cs typeface="Arial"/>
                        </a:rPr>
                        <a:t>-  zapewnienie dostępu do infrastruktury oraz przełamywanie barier ograniczających uczestnictwo                 w życiu społecznym grup zagrożonych wykluczeniem społecznym poprzez różnego typu działania integracyjne i aktywizacyjne,</a:t>
                      </a:r>
                      <a:endParaRPr lang="pl-PL" sz="1400" dirty="0">
                        <a:latin typeface="Calibri"/>
                        <a:ea typeface="Calibri"/>
                        <a:cs typeface="Times New Roman"/>
                      </a:endParaRPr>
                    </a:p>
                  </a:txBody>
                  <a:tcPr marL="89535" marR="89535" marT="0" marB="0"/>
                </a:tc>
                <a:tc>
                  <a:txBody>
                    <a:bodyPr/>
                    <a:lstStyle/>
                    <a:p>
                      <a:pPr algn="ctr">
                        <a:lnSpc>
                          <a:spcPct val="115000"/>
                        </a:lnSpc>
                        <a:spcAft>
                          <a:spcPts val="1000"/>
                        </a:spcAft>
                      </a:pPr>
                      <a:r>
                        <a:rPr lang="pl-PL" sz="1400" b="1" dirty="0">
                          <a:latin typeface="Cambria" pitchFamily="18" charset="0"/>
                          <a:ea typeface="Calibri"/>
                          <a:cs typeface="Arial"/>
                        </a:rPr>
                        <a:t>Wskaźniki rezultatu:</a:t>
                      </a:r>
                      <a:endParaRPr lang="pl-PL" sz="1400" dirty="0">
                        <a:latin typeface="Cambria" pitchFamily="18" charset="0"/>
                        <a:ea typeface="Calibri"/>
                        <a:cs typeface="Times New Roman"/>
                      </a:endParaRPr>
                    </a:p>
                    <a:p>
                      <a:pPr marL="342900" lvl="0" indent="-342900" algn="l">
                        <a:lnSpc>
                          <a:spcPct val="115000"/>
                        </a:lnSpc>
                        <a:spcAft>
                          <a:spcPts val="0"/>
                        </a:spcAft>
                        <a:buFont typeface="Symbol"/>
                        <a:buChar char=""/>
                      </a:pPr>
                      <a:r>
                        <a:rPr lang="pl-PL" sz="1400" dirty="0">
                          <a:latin typeface="Cambria" pitchFamily="18" charset="0"/>
                          <a:ea typeface="Calibri"/>
                          <a:cs typeface="Arial"/>
                        </a:rPr>
                        <a:t>Liczba osób uczestniczących w różnych formach spędzania wolnego czasu lub uczestniczących                    w działaniach, akcjach, imprezach informacyjnych, edukacyjnych czy integracyjnych</a:t>
                      </a:r>
                      <a:endParaRPr lang="pl-PL" sz="1400" dirty="0">
                        <a:latin typeface="Cambria" pitchFamily="18" charset="0"/>
                        <a:ea typeface="Calibri"/>
                        <a:cs typeface="Times New Roman"/>
                      </a:endParaRPr>
                    </a:p>
                    <a:p>
                      <a:pPr marL="342900" lvl="0" indent="-342900" algn="l">
                        <a:lnSpc>
                          <a:spcPct val="115000"/>
                        </a:lnSpc>
                        <a:spcAft>
                          <a:spcPts val="0"/>
                        </a:spcAft>
                        <a:buFont typeface="Symbol"/>
                        <a:buChar char=""/>
                      </a:pPr>
                      <a:r>
                        <a:rPr lang="pl-PL" sz="1400" dirty="0">
                          <a:latin typeface="Cambria" pitchFamily="18" charset="0"/>
                          <a:ea typeface="Calibri"/>
                          <a:cs typeface="Arial"/>
                        </a:rPr>
                        <a:t>Liczba osób uczestniczących w działaniach  edukacyjno-informacyjnych, którzy uzyskali wiedzę  z zakresu ochrony środowiska i zmian klimatu</a:t>
                      </a:r>
                      <a:endParaRPr lang="pl-PL" sz="1400" dirty="0">
                        <a:latin typeface="Cambria" pitchFamily="18" charset="0"/>
                        <a:ea typeface="Calibri"/>
                        <a:cs typeface="Times New Roman"/>
                      </a:endParaRPr>
                    </a:p>
                    <a:p>
                      <a:pPr marL="342900" lvl="0" indent="-342900" algn="l">
                        <a:lnSpc>
                          <a:spcPct val="115000"/>
                        </a:lnSpc>
                        <a:spcAft>
                          <a:spcPts val="1000"/>
                        </a:spcAft>
                        <a:buFont typeface="Symbol"/>
                        <a:buChar char=""/>
                      </a:pPr>
                      <a:r>
                        <a:rPr lang="pl-PL" sz="1400" dirty="0">
                          <a:latin typeface="Cambria" pitchFamily="18" charset="0"/>
                          <a:ea typeface="Calibri"/>
                          <a:cs typeface="Arial"/>
                        </a:rPr>
                        <a:t>Liczba osób z grup defaworyzowanych/ wykluczonych społecznie uczestniczących                      w działaniach aktywizacyjnych</a:t>
                      </a:r>
                      <a:endParaRPr lang="pl-PL" sz="1400" dirty="0">
                        <a:latin typeface="Cambria" pitchFamily="18" charset="0"/>
                        <a:ea typeface="Calibri"/>
                        <a:cs typeface="Times New Roman"/>
                      </a:endParaRPr>
                    </a:p>
                    <a:p>
                      <a:pPr algn="ctr">
                        <a:lnSpc>
                          <a:spcPct val="115000"/>
                        </a:lnSpc>
                        <a:spcAft>
                          <a:spcPts val="1000"/>
                        </a:spcAft>
                      </a:pPr>
                      <a:r>
                        <a:rPr lang="pl-PL" sz="1400" b="1" dirty="0">
                          <a:latin typeface="Cambria" pitchFamily="18" charset="0"/>
                          <a:ea typeface="Calibri"/>
                          <a:cs typeface="Arial"/>
                        </a:rPr>
                        <a:t>Wskaźniki produktu:</a:t>
                      </a:r>
                      <a:endParaRPr lang="pl-PL" sz="1400" dirty="0">
                        <a:latin typeface="Cambria" pitchFamily="18" charset="0"/>
                        <a:ea typeface="Calibri"/>
                        <a:cs typeface="Times New Roman"/>
                      </a:endParaRPr>
                    </a:p>
                    <a:p>
                      <a:pPr marL="342900" lvl="0" indent="-342900" algn="l">
                        <a:lnSpc>
                          <a:spcPct val="115000"/>
                        </a:lnSpc>
                        <a:spcAft>
                          <a:spcPts val="0"/>
                        </a:spcAft>
                        <a:buFont typeface="Symbol"/>
                        <a:buChar char=""/>
                      </a:pPr>
                      <a:r>
                        <a:rPr lang="pl-PL" sz="1400" dirty="0">
                          <a:latin typeface="Cambria" pitchFamily="18" charset="0"/>
                          <a:ea typeface="Calibri"/>
                          <a:cs typeface="Arial"/>
                        </a:rPr>
                        <a:t>Liczba operacji ukierunkowanych na innowacje</a:t>
                      </a:r>
                      <a:endParaRPr lang="pl-PL" sz="1400" dirty="0">
                        <a:latin typeface="Cambria" pitchFamily="18" charset="0"/>
                        <a:ea typeface="Calibri"/>
                        <a:cs typeface="Times New Roman"/>
                      </a:endParaRPr>
                    </a:p>
                    <a:p>
                      <a:pPr marL="342900" lvl="0" indent="-342900" algn="l">
                        <a:lnSpc>
                          <a:spcPct val="115000"/>
                        </a:lnSpc>
                        <a:spcAft>
                          <a:spcPts val="1000"/>
                        </a:spcAft>
                        <a:buFont typeface="Symbol"/>
                        <a:buChar char=""/>
                      </a:pPr>
                      <a:r>
                        <a:rPr lang="pl-PL" sz="1400" dirty="0">
                          <a:latin typeface="Cambria" pitchFamily="18" charset="0"/>
                          <a:ea typeface="Calibri"/>
                          <a:cs typeface="Arial"/>
                        </a:rPr>
                        <a:t>Liczba nowych ofert spędzania wolnego czasu lub działań informacyjno-edukacyjnych czy integracyjnych</a:t>
                      </a:r>
                      <a:endParaRPr lang="pl-PL" sz="1400" dirty="0">
                        <a:latin typeface="Cambria" pitchFamily="18" charset="0"/>
                        <a:ea typeface="Calibri"/>
                        <a:cs typeface="Times New Roman"/>
                      </a:endParaRPr>
                    </a:p>
                  </a:txBody>
                  <a:tcPr marL="89535" marR="89535" marT="0" marB="0"/>
                </a:tc>
                <a:extLst>
                  <a:ext uri="{0D108BD9-81ED-4DB2-BD59-A6C34878D82A}">
                    <a16:rowId xmlns:a16="http://schemas.microsoft.com/office/drawing/2014/main" val="10002"/>
                  </a:ext>
                </a:extLst>
              </a:tr>
            </a:tbl>
          </a:graphicData>
        </a:graphic>
      </p:graphicFrame>
      <p:sp>
        <p:nvSpPr>
          <p:cNvPr id="3" name="Tytuł 2"/>
          <p:cNvSpPr>
            <a:spLocks noGrp="1"/>
          </p:cNvSpPr>
          <p:nvPr>
            <p:ph type="title"/>
          </p:nvPr>
        </p:nvSpPr>
        <p:spPr>
          <a:xfrm>
            <a:off x="0" y="0"/>
            <a:ext cx="8363272" cy="980728"/>
          </a:xfrm>
        </p:spPr>
        <p:txBody>
          <a:bodyPr>
            <a:normAutofit/>
          </a:bodyPr>
          <a:lstStyle/>
          <a:p>
            <a:r>
              <a:rPr lang="pl-PL" sz="2400" dirty="0">
                <a:latin typeface="Cambria" pitchFamily="18" charset="0"/>
              </a:rPr>
              <a:t>Uzasadnienie zgodności z celami LSR i kryteriami wyboru operacji przez LGD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ymbol zastępczy zawartości 4"/>
          <p:cNvGraphicFramePr>
            <a:graphicFrameLocks noGrp="1"/>
          </p:cNvGraphicFramePr>
          <p:nvPr>
            <p:ph idx="1"/>
          </p:nvPr>
        </p:nvGraphicFramePr>
        <p:xfrm>
          <a:off x="323528" y="1340768"/>
          <a:ext cx="8568952" cy="5184575"/>
        </p:xfrm>
        <a:graphic>
          <a:graphicData uri="http://schemas.openxmlformats.org/drawingml/2006/table">
            <a:tbl>
              <a:tblPr firstRow="1" bandRow="1">
                <a:tableStyleId>{5C22544A-7EE6-4342-B048-85BDC9FD1C3A}</a:tableStyleId>
              </a:tblPr>
              <a:tblGrid>
                <a:gridCol w="4284476">
                  <a:extLst>
                    <a:ext uri="{9D8B030D-6E8A-4147-A177-3AD203B41FA5}">
                      <a16:colId xmlns:a16="http://schemas.microsoft.com/office/drawing/2014/main" val="20000"/>
                    </a:ext>
                  </a:extLst>
                </a:gridCol>
                <a:gridCol w="4284476">
                  <a:extLst>
                    <a:ext uri="{9D8B030D-6E8A-4147-A177-3AD203B41FA5}">
                      <a16:colId xmlns:a16="http://schemas.microsoft.com/office/drawing/2014/main" val="20001"/>
                    </a:ext>
                  </a:extLst>
                </a:gridCol>
              </a:tblGrid>
              <a:tr h="732589">
                <a:tc gridSpan="2">
                  <a:txBody>
                    <a:bodyPr/>
                    <a:lstStyle/>
                    <a:p>
                      <a:r>
                        <a:rPr kumimoji="0" lang="pl-PL" sz="1800" b="1" kern="1200" dirty="0">
                          <a:solidFill>
                            <a:schemeClr val="lt1"/>
                          </a:solidFill>
                          <a:latin typeface="Cambria" pitchFamily="18" charset="0"/>
                          <a:ea typeface="+mn-ea"/>
                          <a:cs typeface="+mn-cs"/>
                        </a:rPr>
                        <a:t>Cel ogólny 1 Zrównoważony rozwój obszaru sprzyjający ograniczeniu migracji mieszkańców z terenu LGD</a:t>
                      </a:r>
                      <a:endParaRPr lang="pl-PL" sz="1800" dirty="0">
                        <a:latin typeface="Cambria" pitchFamily="18" charset="0"/>
                      </a:endParaRPr>
                    </a:p>
                  </a:txBody>
                  <a:tcPr/>
                </a:tc>
                <a:tc hMerge="1">
                  <a:txBody>
                    <a:bodyPr/>
                    <a:lstStyle/>
                    <a:p>
                      <a:endParaRPr lang="pl-PL" dirty="0"/>
                    </a:p>
                  </a:txBody>
                  <a:tcPr/>
                </a:tc>
                <a:extLst>
                  <a:ext uri="{0D108BD9-81ED-4DB2-BD59-A6C34878D82A}">
                    <a16:rowId xmlns:a16="http://schemas.microsoft.com/office/drawing/2014/main" val="10000"/>
                  </a:ext>
                </a:extLst>
              </a:tr>
              <a:tr h="659330">
                <a:tc gridSpan="2">
                  <a:txBody>
                    <a:bodyPr/>
                    <a:lstStyle/>
                    <a:p>
                      <a:r>
                        <a:rPr kumimoji="0" lang="pl-PL" sz="1800" b="1" kern="1200" dirty="0">
                          <a:solidFill>
                            <a:schemeClr val="dk1"/>
                          </a:solidFill>
                          <a:latin typeface="Cambria" pitchFamily="18" charset="0"/>
                          <a:ea typeface="+mn-ea"/>
                          <a:cs typeface="+mn-cs"/>
                        </a:rPr>
                        <a:t>Razem cel szczegółowy 1.2.</a:t>
                      </a:r>
                      <a:r>
                        <a:rPr kumimoji="0" lang="pl-PL" sz="1800" kern="1200" dirty="0">
                          <a:solidFill>
                            <a:schemeClr val="dk1"/>
                          </a:solidFill>
                          <a:latin typeface="Cambria" pitchFamily="18" charset="0"/>
                          <a:ea typeface="+mn-ea"/>
                          <a:cs typeface="+mn-cs"/>
                        </a:rPr>
                        <a:t> Wzrost atrakcyjności obszaru, aktywności, współpracy              i integracji mieszkańców</a:t>
                      </a:r>
                      <a:endParaRPr lang="pl-PL" sz="1800" dirty="0">
                        <a:latin typeface="Cambria" pitchFamily="18" charset="0"/>
                      </a:endParaRPr>
                    </a:p>
                  </a:txBody>
                  <a:tcPr/>
                </a:tc>
                <a:tc hMerge="1">
                  <a:txBody>
                    <a:bodyPr/>
                    <a:lstStyle/>
                    <a:p>
                      <a:endParaRPr lang="pl-PL" dirty="0"/>
                    </a:p>
                  </a:txBody>
                  <a:tcPr/>
                </a:tc>
                <a:extLst>
                  <a:ext uri="{0D108BD9-81ED-4DB2-BD59-A6C34878D82A}">
                    <a16:rowId xmlns:a16="http://schemas.microsoft.com/office/drawing/2014/main" val="10001"/>
                  </a:ext>
                </a:extLst>
              </a:tr>
              <a:tr h="3792656">
                <a:tc>
                  <a:txBody>
                    <a:bodyPr/>
                    <a:lstStyle/>
                    <a:p>
                      <a:pPr algn="ctr">
                        <a:lnSpc>
                          <a:spcPct val="100000"/>
                        </a:lnSpc>
                        <a:spcAft>
                          <a:spcPts val="0"/>
                        </a:spcAft>
                      </a:pPr>
                      <a:r>
                        <a:rPr lang="pl-PL" sz="1600" b="1" dirty="0">
                          <a:latin typeface="Cambria" pitchFamily="18" charset="0"/>
                          <a:ea typeface="Calibri"/>
                          <a:cs typeface="Arial"/>
                        </a:rPr>
                        <a:t>Przedsięwzięcie 1.2.3. Wsparcie rozwoju kapitału społecznego</a:t>
                      </a:r>
                    </a:p>
                    <a:p>
                      <a:pPr algn="ctr">
                        <a:lnSpc>
                          <a:spcPct val="100000"/>
                        </a:lnSpc>
                        <a:spcAft>
                          <a:spcPts val="0"/>
                        </a:spcAft>
                      </a:pPr>
                      <a:endParaRPr lang="pl-PL" sz="1600" dirty="0">
                        <a:latin typeface="Cambria" pitchFamily="18" charset="0"/>
                        <a:ea typeface="Calibri"/>
                        <a:cs typeface="Times New Roman"/>
                      </a:endParaRPr>
                    </a:p>
                    <a:p>
                      <a:pPr algn="l">
                        <a:lnSpc>
                          <a:spcPct val="100000"/>
                        </a:lnSpc>
                        <a:spcAft>
                          <a:spcPts val="0"/>
                        </a:spcAft>
                      </a:pPr>
                      <a:r>
                        <a:rPr lang="pl-PL" sz="1600" dirty="0">
                          <a:latin typeface="Cambria" pitchFamily="18" charset="0"/>
                          <a:ea typeface="Calibri"/>
                          <a:cs typeface="Arial"/>
                        </a:rPr>
                        <a:t>- udzielanie wsparcia zarówno mieszkańcom, podmiotom ekonomii społecznej, nieformalnym organizacjom i grupom, jak                            i organizacjom rejestrowym w celu zaktywizowania ich członków oraz zwiększenia zakresu ich działalności, a także aby mogły ubiegać się we własnym imieniu                o dofinansowanie projektów,</a:t>
                      </a:r>
                      <a:endParaRPr lang="pl-PL" sz="1600" dirty="0">
                        <a:latin typeface="Cambria" pitchFamily="18" charset="0"/>
                        <a:ea typeface="Calibri"/>
                        <a:cs typeface="Times New Roman"/>
                      </a:endParaRPr>
                    </a:p>
                    <a:p>
                      <a:pPr algn="l">
                        <a:lnSpc>
                          <a:spcPct val="100000"/>
                        </a:lnSpc>
                        <a:spcAft>
                          <a:spcPts val="0"/>
                        </a:spcAft>
                      </a:pPr>
                      <a:r>
                        <a:rPr lang="pl-PL" sz="1600" dirty="0">
                          <a:latin typeface="Cambria" pitchFamily="18" charset="0"/>
                          <a:ea typeface="Calibri"/>
                          <a:cs typeface="Arial"/>
                        </a:rPr>
                        <a:t>- działalność na rzecz pożytku publicznego,</a:t>
                      </a:r>
                      <a:endParaRPr lang="pl-PL" sz="1600" dirty="0">
                        <a:latin typeface="Cambria" pitchFamily="18" charset="0"/>
                        <a:ea typeface="Calibri"/>
                        <a:cs typeface="Times New Roman"/>
                      </a:endParaRPr>
                    </a:p>
                    <a:p>
                      <a:pPr algn="l">
                        <a:lnSpc>
                          <a:spcPct val="100000"/>
                        </a:lnSpc>
                        <a:spcAft>
                          <a:spcPts val="0"/>
                        </a:spcAft>
                      </a:pPr>
                      <a:r>
                        <a:rPr lang="pl-PL" sz="1600" dirty="0">
                          <a:latin typeface="Cambria" pitchFamily="18" charset="0"/>
                          <a:ea typeface="Calibri"/>
                          <a:cs typeface="Arial"/>
                        </a:rPr>
                        <a:t>- różnego typu spotkania, szkolenia i wymiana doświadczeń, wyjazdy studyjne wzbogacające  </a:t>
                      </a:r>
                      <a:endParaRPr lang="pl-PL" sz="1600" dirty="0">
                        <a:latin typeface="Cambria" pitchFamily="18" charset="0"/>
                        <a:ea typeface="Calibri"/>
                        <a:cs typeface="Times New Roman"/>
                      </a:endParaRPr>
                    </a:p>
                  </a:txBody>
                  <a:tcPr marL="89535" marR="89535" marT="0" marB="0"/>
                </a:tc>
                <a:tc>
                  <a:txBody>
                    <a:bodyPr/>
                    <a:lstStyle/>
                    <a:p>
                      <a:pPr algn="ctr">
                        <a:lnSpc>
                          <a:spcPct val="115000"/>
                        </a:lnSpc>
                        <a:spcAft>
                          <a:spcPts val="1000"/>
                        </a:spcAft>
                      </a:pPr>
                      <a:r>
                        <a:rPr lang="pl-PL" sz="1600" b="1" dirty="0">
                          <a:latin typeface="Cambria"/>
                          <a:ea typeface="Calibri"/>
                          <a:cs typeface="Arial"/>
                        </a:rPr>
                        <a:t>Wskaźniki rezultatu:</a:t>
                      </a:r>
                      <a:endParaRPr lang="pl-PL" sz="1600" dirty="0">
                        <a:latin typeface="Calibri"/>
                        <a:ea typeface="Calibri"/>
                        <a:cs typeface="Times New Roman"/>
                      </a:endParaRPr>
                    </a:p>
                    <a:p>
                      <a:pPr marL="342900" lvl="0" indent="-342900" algn="l">
                        <a:lnSpc>
                          <a:spcPct val="115000"/>
                        </a:lnSpc>
                        <a:spcAft>
                          <a:spcPts val="0"/>
                        </a:spcAft>
                        <a:buFont typeface="Symbol"/>
                        <a:buChar char=""/>
                      </a:pPr>
                      <a:r>
                        <a:rPr lang="pl-PL" sz="1600" dirty="0">
                          <a:latin typeface="Cambria"/>
                          <a:ea typeface="Calibri"/>
                          <a:cs typeface="Arial"/>
                        </a:rPr>
                        <a:t>Liczba osób z organizacji pozarządowych, grup nieformalnych,  które wzmocniły swój potencjał społeczny</a:t>
                      </a:r>
                      <a:endParaRPr lang="pl-PL" sz="1600" dirty="0">
                        <a:latin typeface="Calibri"/>
                        <a:ea typeface="Calibri"/>
                        <a:cs typeface="Times New Roman"/>
                      </a:endParaRPr>
                    </a:p>
                    <a:p>
                      <a:pPr marL="342900" lvl="0" indent="-342900" algn="l">
                        <a:lnSpc>
                          <a:spcPct val="115000"/>
                        </a:lnSpc>
                        <a:spcAft>
                          <a:spcPts val="1000"/>
                        </a:spcAft>
                        <a:buFont typeface="Symbol"/>
                        <a:buChar char=""/>
                      </a:pPr>
                      <a:r>
                        <a:rPr lang="pl-PL" sz="1600" dirty="0">
                          <a:latin typeface="Cambria"/>
                          <a:ea typeface="Calibri"/>
                          <a:cs typeface="Times New Roman"/>
                        </a:rPr>
                        <a:t>Liczba organizacji i grup zajmujących się osobami defaworyzowanymi/ zagrożonymi wykluczeniem lub dziećmi i młodzieżą, które wzmocniły swój potencjał</a:t>
                      </a:r>
                      <a:endParaRPr lang="pl-PL" sz="1600" dirty="0">
                        <a:latin typeface="Calibri"/>
                        <a:ea typeface="Calibri"/>
                        <a:cs typeface="Times New Roman"/>
                      </a:endParaRPr>
                    </a:p>
                    <a:p>
                      <a:pPr algn="ctr">
                        <a:lnSpc>
                          <a:spcPct val="115000"/>
                        </a:lnSpc>
                        <a:spcAft>
                          <a:spcPts val="1000"/>
                        </a:spcAft>
                      </a:pPr>
                      <a:r>
                        <a:rPr lang="pl-PL" sz="1600" b="1" dirty="0">
                          <a:latin typeface="Cambria"/>
                          <a:ea typeface="Calibri"/>
                          <a:cs typeface="Arial"/>
                        </a:rPr>
                        <a:t>Wskaźniki produktu:</a:t>
                      </a:r>
                      <a:endParaRPr lang="pl-PL" sz="1600" dirty="0">
                        <a:latin typeface="Calibri"/>
                        <a:ea typeface="Calibri"/>
                        <a:cs typeface="Times New Roman"/>
                      </a:endParaRPr>
                    </a:p>
                    <a:p>
                      <a:pPr marL="342900" lvl="0" indent="-342900" algn="l">
                        <a:lnSpc>
                          <a:spcPct val="115000"/>
                        </a:lnSpc>
                        <a:spcAft>
                          <a:spcPts val="0"/>
                        </a:spcAft>
                        <a:buFont typeface="Symbol"/>
                        <a:buChar char=""/>
                      </a:pPr>
                      <a:r>
                        <a:rPr lang="pl-PL" sz="1600" dirty="0">
                          <a:latin typeface="Cambria"/>
                          <a:ea typeface="Calibri"/>
                          <a:cs typeface="Arial"/>
                        </a:rPr>
                        <a:t>Liczba przeprowadzonych działań doradczo –aktywizacyjnych</a:t>
                      </a:r>
                      <a:endParaRPr lang="pl-PL" sz="1600" dirty="0">
                        <a:latin typeface="Calibri"/>
                        <a:ea typeface="Calibri"/>
                        <a:cs typeface="Times New Roman"/>
                      </a:endParaRPr>
                    </a:p>
                    <a:p>
                      <a:pPr marL="342900" lvl="0" indent="-342900" algn="l">
                        <a:lnSpc>
                          <a:spcPct val="115000"/>
                        </a:lnSpc>
                        <a:spcAft>
                          <a:spcPts val="1000"/>
                        </a:spcAft>
                        <a:buFont typeface="Symbol"/>
                        <a:buChar char=""/>
                      </a:pPr>
                      <a:r>
                        <a:rPr lang="pl-PL" sz="1600" dirty="0">
                          <a:latin typeface="Cambria"/>
                          <a:ea typeface="Calibri"/>
                          <a:cs typeface="Arial"/>
                        </a:rPr>
                        <a:t>Liczba doposażonych organizacji i grup</a:t>
                      </a:r>
                      <a:endParaRPr lang="pl-PL" sz="1600" dirty="0">
                        <a:latin typeface="Calibri"/>
                        <a:ea typeface="Calibri"/>
                        <a:cs typeface="Times New Roman"/>
                      </a:endParaRPr>
                    </a:p>
                  </a:txBody>
                  <a:tcPr marL="89535" marR="89535" marT="0" marB="0"/>
                </a:tc>
                <a:extLst>
                  <a:ext uri="{0D108BD9-81ED-4DB2-BD59-A6C34878D82A}">
                    <a16:rowId xmlns:a16="http://schemas.microsoft.com/office/drawing/2014/main" val="10002"/>
                  </a:ext>
                </a:extLst>
              </a:tr>
            </a:tbl>
          </a:graphicData>
        </a:graphic>
      </p:graphicFrame>
      <p:sp>
        <p:nvSpPr>
          <p:cNvPr id="3" name="Tytuł 2"/>
          <p:cNvSpPr>
            <a:spLocks noGrp="1"/>
          </p:cNvSpPr>
          <p:nvPr>
            <p:ph type="title"/>
          </p:nvPr>
        </p:nvSpPr>
        <p:spPr>
          <a:xfrm>
            <a:off x="107504" y="116632"/>
            <a:ext cx="8640960" cy="720080"/>
          </a:xfrm>
        </p:spPr>
        <p:txBody>
          <a:bodyPr>
            <a:normAutofit fontScale="90000"/>
          </a:bodyPr>
          <a:lstStyle/>
          <a:p>
            <a:r>
              <a:rPr lang="pl-PL" sz="2800" dirty="0">
                <a:latin typeface="Cambria" pitchFamily="18" charset="0"/>
              </a:rPr>
              <a:t>Uzasadnienie zgodności z celami LSR i kryteriami wyboru operacji przez LGD</a:t>
            </a:r>
            <a:endParaRPr lang="pl-PL"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ymbol zastępczy zawartości 4"/>
          <p:cNvGraphicFramePr>
            <a:graphicFrameLocks noGrp="1"/>
          </p:cNvGraphicFramePr>
          <p:nvPr>
            <p:ph idx="1"/>
          </p:nvPr>
        </p:nvGraphicFramePr>
        <p:xfrm>
          <a:off x="323528" y="1196752"/>
          <a:ext cx="8568952" cy="4866568"/>
        </p:xfrm>
        <a:graphic>
          <a:graphicData uri="http://schemas.openxmlformats.org/drawingml/2006/table">
            <a:tbl>
              <a:tblPr firstRow="1" bandRow="1">
                <a:tableStyleId>{5C22544A-7EE6-4342-B048-85BDC9FD1C3A}</a:tableStyleId>
              </a:tblPr>
              <a:tblGrid>
                <a:gridCol w="4284476">
                  <a:extLst>
                    <a:ext uri="{9D8B030D-6E8A-4147-A177-3AD203B41FA5}">
                      <a16:colId xmlns:a16="http://schemas.microsoft.com/office/drawing/2014/main" val="20000"/>
                    </a:ext>
                  </a:extLst>
                </a:gridCol>
                <a:gridCol w="4284476">
                  <a:extLst>
                    <a:ext uri="{9D8B030D-6E8A-4147-A177-3AD203B41FA5}">
                      <a16:colId xmlns:a16="http://schemas.microsoft.com/office/drawing/2014/main" val="20001"/>
                    </a:ext>
                  </a:extLst>
                </a:gridCol>
              </a:tblGrid>
              <a:tr h="742039">
                <a:tc gridSpan="2">
                  <a:txBody>
                    <a:bodyPr/>
                    <a:lstStyle/>
                    <a:p>
                      <a:r>
                        <a:rPr kumimoji="0" lang="pl-PL" sz="1800" b="1" kern="1200" dirty="0">
                          <a:solidFill>
                            <a:schemeClr val="lt1"/>
                          </a:solidFill>
                          <a:latin typeface="Cambria" pitchFamily="18" charset="0"/>
                          <a:ea typeface="+mn-ea"/>
                          <a:cs typeface="+mn-cs"/>
                        </a:rPr>
                        <a:t>Cel ogólny 1 Zrównoważony rozwój obszaru sprzyjający ograniczeniu migracji mieszkańców z terenu LGD</a:t>
                      </a:r>
                      <a:endParaRPr lang="pl-PL" sz="1800" dirty="0">
                        <a:latin typeface="Cambria" pitchFamily="18" charset="0"/>
                      </a:endParaRPr>
                    </a:p>
                  </a:txBody>
                  <a:tcPr/>
                </a:tc>
                <a:tc hMerge="1">
                  <a:txBody>
                    <a:bodyPr/>
                    <a:lstStyle/>
                    <a:p>
                      <a:endParaRPr lang="pl-PL" dirty="0"/>
                    </a:p>
                  </a:txBody>
                  <a:tcPr/>
                </a:tc>
                <a:extLst>
                  <a:ext uri="{0D108BD9-81ED-4DB2-BD59-A6C34878D82A}">
                    <a16:rowId xmlns:a16="http://schemas.microsoft.com/office/drawing/2014/main" val="10000"/>
                  </a:ext>
                </a:extLst>
              </a:tr>
              <a:tr h="667835">
                <a:tc gridSpan="2">
                  <a:txBody>
                    <a:bodyPr/>
                    <a:lstStyle/>
                    <a:p>
                      <a:r>
                        <a:rPr kumimoji="0" lang="pl-PL" sz="1800" b="1" kern="1200" dirty="0">
                          <a:solidFill>
                            <a:schemeClr val="dk1"/>
                          </a:solidFill>
                          <a:latin typeface="Cambria" pitchFamily="18" charset="0"/>
                          <a:ea typeface="+mn-ea"/>
                          <a:cs typeface="+mn-cs"/>
                        </a:rPr>
                        <a:t>Razem cel szczegółowy 1.2.</a:t>
                      </a:r>
                      <a:r>
                        <a:rPr kumimoji="0" lang="pl-PL" sz="1800" kern="1200" dirty="0">
                          <a:solidFill>
                            <a:schemeClr val="dk1"/>
                          </a:solidFill>
                          <a:latin typeface="Cambria" pitchFamily="18" charset="0"/>
                          <a:ea typeface="+mn-ea"/>
                          <a:cs typeface="+mn-cs"/>
                        </a:rPr>
                        <a:t> Wzrost atrakcyjności obszaru, aktywności, współpracy i integracji mieszkańców</a:t>
                      </a:r>
                      <a:endParaRPr lang="pl-PL" sz="1800" dirty="0">
                        <a:latin typeface="Cambria" pitchFamily="18" charset="0"/>
                      </a:endParaRPr>
                    </a:p>
                  </a:txBody>
                  <a:tcPr/>
                </a:tc>
                <a:tc hMerge="1">
                  <a:txBody>
                    <a:bodyPr/>
                    <a:lstStyle/>
                    <a:p>
                      <a:endParaRPr lang="pl-PL" dirty="0"/>
                    </a:p>
                  </a:txBody>
                  <a:tcPr/>
                </a:tc>
                <a:extLst>
                  <a:ext uri="{0D108BD9-81ED-4DB2-BD59-A6C34878D82A}">
                    <a16:rowId xmlns:a16="http://schemas.microsoft.com/office/drawing/2014/main" val="10001"/>
                  </a:ext>
                </a:extLst>
              </a:tr>
              <a:tr h="3456694">
                <a:tc>
                  <a:txBody>
                    <a:bodyPr/>
                    <a:lstStyle/>
                    <a:p>
                      <a:pPr algn="ctr">
                        <a:lnSpc>
                          <a:spcPct val="115000"/>
                        </a:lnSpc>
                        <a:spcAft>
                          <a:spcPts val="1000"/>
                        </a:spcAft>
                      </a:pPr>
                      <a:r>
                        <a:rPr lang="pl-PL" sz="1400" b="1" dirty="0">
                          <a:latin typeface="Cambria"/>
                          <a:ea typeface="Calibri"/>
                          <a:cs typeface="Arial"/>
                        </a:rPr>
                        <a:t>Przedsięwzięcie 1.2.4. Promocja obszaru i ochrona dziedzictwa lokalnego</a:t>
                      </a:r>
                      <a:endParaRPr lang="pl-PL" sz="1400" dirty="0">
                        <a:latin typeface="Calibri"/>
                        <a:ea typeface="Calibri"/>
                        <a:cs typeface="Times New Roman"/>
                      </a:endParaRPr>
                    </a:p>
                    <a:p>
                      <a:pPr algn="just">
                        <a:lnSpc>
                          <a:spcPct val="115000"/>
                        </a:lnSpc>
                        <a:spcAft>
                          <a:spcPts val="0"/>
                        </a:spcAft>
                      </a:pPr>
                      <a:r>
                        <a:rPr lang="pl-PL" sz="1400" dirty="0">
                          <a:latin typeface="Cambria"/>
                          <a:ea typeface="Calibri"/>
                          <a:cs typeface="Arial"/>
                        </a:rPr>
                        <a:t>- promocja walorów i zasobów obszaru,</a:t>
                      </a:r>
                      <a:endParaRPr lang="pl-PL" sz="1400" dirty="0">
                        <a:latin typeface="Calibri"/>
                        <a:ea typeface="Calibri"/>
                        <a:cs typeface="Times New Roman"/>
                      </a:endParaRPr>
                    </a:p>
                    <a:p>
                      <a:pPr algn="just">
                        <a:lnSpc>
                          <a:spcPct val="115000"/>
                        </a:lnSpc>
                        <a:spcAft>
                          <a:spcPts val="0"/>
                        </a:spcAft>
                      </a:pPr>
                      <a:r>
                        <a:rPr lang="pl-PL" sz="1400" dirty="0">
                          <a:latin typeface="Cambria"/>
                          <a:ea typeface="Calibri"/>
                          <a:cs typeface="Arial"/>
                        </a:rPr>
                        <a:t>- działania związane z informowaniem o możliwościach i formach wypoczynku, rekreacji, ciekawych miejscach, wydarzeniach, firmach, usługach różnego typu itp.,</a:t>
                      </a:r>
                      <a:endParaRPr lang="pl-PL" sz="1400" dirty="0">
                        <a:latin typeface="Calibri"/>
                        <a:ea typeface="Calibri"/>
                        <a:cs typeface="Times New Roman"/>
                      </a:endParaRPr>
                    </a:p>
                    <a:p>
                      <a:pPr algn="just">
                        <a:lnSpc>
                          <a:spcPct val="115000"/>
                        </a:lnSpc>
                        <a:spcAft>
                          <a:spcPts val="0"/>
                        </a:spcAft>
                      </a:pPr>
                      <a:r>
                        <a:rPr lang="pl-PL" sz="1400" dirty="0">
                          <a:latin typeface="Cambria"/>
                          <a:ea typeface="Calibri"/>
                          <a:cs typeface="Arial"/>
                        </a:rPr>
                        <a:t>- finansowanie organizacji wydarzeń cyklicznych ale wyłącznie specyficznych dla LGD opisanych w LSR,</a:t>
                      </a:r>
                      <a:endParaRPr lang="pl-PL" sz="1400" dirty="0">
                        <a:latin typeface="Calibri"/>
                        <a:ea typeface="Calibri"/>
                        <a:cs typeface="Times New Roman"/>
                      </a:endParaRPr>
                    </a:p>
                    <a:p>
                      <a:pPr algn="just">
                        <a:lnSpc>
                          <a:spcPct val="115000"/>
                        </a:lnSpc>
                        <a:spcAft>
                          <a:spcPts val="0"/>
                        </a:spcAft>
                      </a:pPr>
                      <a:r>
                        <a:rPr lang="pl-PL" sz="1400" dirty="0">
                          <a:latin typeface="Cambria"/>
                          <a:ea typeface="Calibri"/>
                          <a:cs typeface="Arial"/>
                        </a:rPr>
                        <a:t>- działania zmierzające do zatrzymania postępującej degradacji i niszczenia obiektów zabytkowych,</a:t>
                      </a:r>
                      <a:endParaRPr lang="pl-PL" sz="1400" dirty="0">
                        <a:latin typeface="Calibri"/>
                        <a:ea typeface="Calibri"/>
                        <a:cs typeface="Times New Roman"/>
                      </a:endParaRPr>
                    </a:p>
                  </a:txBody>
                  <a:tcPr marL="89535" marR="89535" marT="0" marB="0"/>
                </a:tc>
                <a:tc>
                  <a:txBody>
                    <a:bodyPr/>
                    <a:lstStyle/>
                    <a:p>
                      <a:pPr algn="ctr">
                        <a:lnSpc>
                          <a:spcPct val="115000"/>
                        </a:lnSpc>
                        <a:spcAft>
                          <a:spcPts val="1000"/>
                        </a:spcAft>
                      </a:pPr>
                      <a:r>
                        <a:rPr lang="pl-PL" sz="1200" b="1" dirty="0">
                          <a:latin typeface="Cambria"/>
                          <a:ea typeface="Calibri"/>
                          <a:cs typeface="Arial"/>
                        </a:rPr>
                        <a:t>Wskaźniki rezultatu:</a:t>
                      </a:r>
                      <a:endParaRPr lang="pl-PL" sz="1100" dirty="0">
                        <a:latin typeface="Calibri"/>
                        <a:ea typeface="Calibri"/>
                        <a:cs typeface="Times New Roman"/>
                      </a:endParaRPr>
                    </a:p>
                    <a:p>
                      <a:pPr marL="342900" lvl="0" indent="-342900" algn="l">
                        <a:lnSpc>
                          <a:spcPct val="115000"/>
                        </a:lnSpc>
                        <a:spcAft>
                          <a:spcPts val="0"/>
                        </a:spcAft>
                        <a:buFont typeface="Symbol"/>
                        <a:buChar char=""/>
                      </a:pPr>
                      <a:r>
                        <a:rPr lang="pl-PL" sz="1200" dirty="0">
                          <a:latin typeface="Cambria"/>
                          <a:ea typeface="Calibri"/>
                          <a:cs typeface="Arial"/>
                        </a:rPr>
                        <a:t>Liczba osób uzyskujących wiedzę o obszarze LGD dzięki udostępnionym materiałom i działaniom promocyjnym</a:t>
                      </a:r>
                      <a:endParaRPr lang="pl-PL" sz="1100" dirty="0">
                        <a:latin typeface="Calibri"/>
                        <a:ea typeface="Calibri"/>
                        <a:cs typeface="Times New Roman"/>
                      </a:endParaRPr>
                    </a:p>
                    <a:p>
                      <a:pPr marL="342900" lvl="0" indent="-342900" algn="l">
                        <a:lnSpc>
                          <a:spcPct val="115000"/>
                        </a:lnSpc>
                        <a:spcAft>
                          <a:spcPts val="0"/>
                        </a:spcAft>
                        <a:buFont typeface="Symbol"/>
                        <a:buChar char=""/>
                      </a:pPr>
                      <a:r>
                        <a:rPr lang="pl-PL" sz="1200" dirty="0">
                          <a:latin typeface="Cambria"/>
                          <a:ea typeface="Calibri"/>
                          <a:cs typeface="Arial"/>
                        </a:rPr>
                        <a:t>Liczba osób uczestniczących w imprezach promocyjnych</a:t>
                      </a:r>
                      <a:endParaRPr lang="pl-PL" sz="1100" dirty="0">
                        <a:latin typeface="Calibri"/>
                        <a:ea typeface="Calibri"/>
                        <a:cs typeface="Times New Roman"/>
                      </a:endParaRPr>
                    </a:p>
                    <a:p>
                      <a:pPr marL="342900" lvl="0" indent="-342900" algn="l">
                        <a:lnSpc>
                          <a:spcPct val="115000"/>
                        </a:lnSpc>
                        <a:spcAft>
                          <a:spcPts val="0"/>
                        </a:spcAft>
                        <a:buFont typeface="Symbol"/>
                        <a:buChar char=""/>
                      </a:pPr>
                      <a:r>
                        <a:rPr lang="pl-PL" sz="1200" dirty="0">
                          <a:latin typeface="Cambria"/>
                          <a:ea typeface="Calibri"/>
                          <a:cs typeface="Arial"/>
                        </a:rPr>
                        <a:t>Wzrost liczby osób, odwiedzających zabytki i obiekty</a:t>
                      </a:r>
                      <a:endParaRPr lang="pl-PL" sz="1100" dirty="0">
                        <a:latin typeface="Calibri"/>
                        <a:ea typeface="Calibri"/>
                        <a:cs typeface="Times New Roman"/>
                      </a:endParaRPr>
                    </a:p>
                    <a:p>
                      <a:pPr marL="342900" lvl="0" indent="-342900" algn="l">
                        <a:lnSpc>
                          <a:spcPct val="115000"/>
                        </a:lnSpc>
                        <a:spcAft>
                          <a:spcPts val="1000"/>
                        </a:spcAft>
                        <a:buFont typeface="Symbol"/>
                        <a:buChar char=""/>
                      </a:pPr>
                      <a:r>
                        <a:rPr lang="pl-PL" sz="1200" dirty="0">
                          <a:latin typeface="Cambria"/>
                          <a:ea typeface="Calibri"/>
                          <a:cs typeface="Arial"/>
                        </a:rPr>
                        <a:t>Liczba osób korzystających z nowych obiektów</a:t>
                      </a:r>
                      <a:endParaRPr lang="pl-PL" sz="1100" dirty="0">
                        <a:latin typeface="Calibri"/>
                        <a:ea typeface="Calibri"/>
                        <a:cs typeface="Times New Roman"/>
                      </a:endParaRPr>
                    </a:p>
                    <a:p>
                      <a:pPr algn="ctr">
                        <a:lnSpc>
                          <a:spcPct val="115000"/>
                        </a:lnSpc>
                        <a:spcAft>
                          <a:spcPts val="1000"/>
                        </a:spcAft>
                      </a:pPr>
                      <a:r>
                        <a:rPr lang="pl-PL" sz="1200" b="1" dirty="0">
                          <a:latin typeface="Cambria"/>
                          <a:ea typeface="Calibri"/>
                          <a:cs typeface="Arial"/>
                        </a:rPr>
                        <a:t>Wskaźniki produktu:</a:t>
                      </a:r>
                      <a:endParaRPr lang="pl-PL" sz="1100" dirty="0">
                        <a:latin typeface="Calibri"/>
                        <a:ea typeface="Calibri"/>
                        <a:cs typeface="Times New Roman"/>
                      </a:endParaRPr>
                    </a:p>
                    <a:p>
                      <a:pPr marL="342900" lvl="0" indent="-342900" algn="l">
                        <a:lnSpc>
                          <a:spcPct val="115000"/>
                        </a:lnSpc>
                        <a:spcAft>
                          <a:spcPts val="0"/>
                        </a:spcAft>
                        <a:buFont typeface="Symbol"/>
                        <a:buChar char=""/>
                      </a:pPr>
                      <a:r>
                        <a:rPr lang="pl-PL" sz="1200" dirty="0">
                          <a:latin typeface="Cambria"/>
                          <a:ea typeface="Calibri"/>
                          <a:cs typeface="Arial"/>
                        </a:rPr>
                        <a:t>Liczba narzędzi/ materiałów promocyjnych</a:t>
                      </a:r>
                      <a:endParaRPr lang="pl-PL" sz="1100" dirty="0">
                        <a:latin typeface="Calibri"/>
                        <a:ea typeface="Calibri"/>
                        <a:cs typeface="Times New Roman"/>
                      </a:endParaRPr>
                    </a:p>
                    <a:p>
                      <a:pPr marL="342900" lvl="0" indent="-342900" algn="l">
                        <a:lnSpc>
                          <a:spcPct val="115000"/>
                        </a:lnSpc>
                        <a:spcAft>
                          <a:spcPts val="0"/>
                        </a:spcAft>
                        <a:buFont typeface="Symbol"/>
                        <a:buChar char=""/>
                      </a:pPr>
                      <a:r>
                        <a:rPr lang="pl-PL" sz="1200" dirty="0">
                          <a:latin typeface="Cambria"/>
                          <a:ea typeface="Calibri"/>
                          <a:cs typeface="Arial"/>
                        </a:rPr>
                        <a:t>Liczba imprez promocyjnych</a:t>
                      </a:r>
                      <a:endParaRPr lang="pl-PL" sz="1100" dirty="0">
                        <a:latin typeface="Calibri"/>
                        <a:ea typeface="Calibri"/>
                        <a:cs typeface="Times New Roman"/>
                      </a:endParaRPr>
                    </a:p>
                    <a:p>
                      <a:pPr marL="342900" lvl="0" indent="-342900" algn="l">
                        <a:lnSpc>
                          <a:spcPct val="115000"/>
                        </a:lnSpc>
                        <a:spcAft>
                          <a:spcPts val="1000"/>
                        </a:spcAft>
                        <a:buFont typeface="Symbol"/>
                        <a:buChar char=""/>
                      </a:pPr>
                      <a:r>
                        <a:rPr lang="pl-PL" sz="1200" dirty="0">
                          <a:latin typeface="Cambria"/>
                          <a:ea typeface="Calibri"/>
                          <a:cs typeface="Arial"/>
                        </a:rPr>
                        <a:t>Liczba zabytków poddanych pracom konserwatorskim lub restauratorskim w wyniku wsparcia otrzymanego w </a:t>
                      </a:r>
                      <a:r>
                        <a:rPr lang="pl-PL" sz="1200" dirty="0">
                          <a:latin typeface="Cambria" pitchFamily="18" charset="0"/>
                          <a:ea typeface="Calibri"/>
                          <a:cs typeface="Arial"/>
                        </a:rPr>
                        <a:t>ramach realizacji strategii</a:t>
                      </a:r>
                    </a:p>
                    <a:p>
                      <a:pPr marL="342900" lvl="0" indent="-342900" algn="l">
                        <a:lnSpc>
                          <a:spcPct val="115000"/>
                        </a:lnSpc>
                        <a:spcAft>
                          <a:spcPts val="1000"/>
                        </a:spcAft>
                        <a:buFont typeface="Symbol"/>
                        <a:buChar char=""/>
                      </a:pPr>
                      <a:r>
                        <a:rPr kumimoji="0" lang="pl-PL" sz="1200" kern="1200" dirty="0">
                          <a:solidFill>
                            <a:schemeClr val="dk1"/>
                          </a:solidFill>
                          <a:latin typeface="Cambria" pitchFamily="18" charset="0"/>
                          <a:ea typeface="+mn-ea"/>
                          <a:cs typeface="+mn-cs"/>
                        </a:rPr>
                        <a:t>Liczba podmiotów działających w sferze kultury, które otrzymały wsparcie w ramach realizacji LSR</a:t>
                      </a:r>
                      <a:endParaRPr lang="pl-PL" sz="1200" dirty="0">
                        <a:latin typeface="Cambria" pitchFamily="18" charset="0"/>
                        <a:ea typeface="Calibri"/>
                        <a:cs typeface="Arial"/>
                      </a:endParaRPr>
                    </a:p>
                  </a:txBody>
                  <a:tcPr marL="89535" marR="89535" marT="0" marB="0"/>
                </a:tc>
                <a:extLst>
                  <a:ext uri="{0D108BD9-81ED-4DB2-BD59-A6C34878D82A}">
                    <a16:rowId xmlns:a16="http://schemas.microsoft.com/office/drawing/2014/main" val="10002"/>
                  </a:ext>
                </a:extLst>
              </a:tr>
            </a:tbl>
          </a:graphicData>
        </a:graphic>
      </p:graphicFrame>
      <p:sp>
        <p:nvSpPr>
          <p:cNvPr id="3" name="Tytuł 2"/>
          <p:cNvSpPr>
            <a:spLocks noGrp="1"/>
          </p:cNvSpPr>
          <p:nvPr>
            <p:ph type="title"/>
          </p:nvPr>
        </p:nvSpPr>
        <p:spPr>
          <a:xfrm>
            <a:off x="107504" y="0"/>
            <a:ext cx="8363272" cy="1143000"/>
          </a:xfrm>
        </p:spPr>
        <p:txBody>
          <a:bodyPr>
            <a:normAutofit/>
          </a:bodyPr>
          <a:lstStyle/>
          <a:p>
            <a:r>
              <a:rPr lang="pl-PL" sz="2800" dirty="0">
                <a:latin typeface="Cambria" pitchFamily="18" charset="0"/>
              </a:rPr>
              <a:t>Uzasadnienie zgodności z celami LSR i kryteriami wyboru operacji przez LGD</a:t>
            </a:r>
            <a:endParaRPr lang="pl-PL" sz="2800" dirty="0"/>
          </a:p>
        </p:txBody>
      </p:sp>
      <p:pic>
        <p:nvPicPr>
          <p:cNvPr id="4" name="Obraz 3" descr="Logo bez tła - GP - Samo JPG.gif"/>
          <p:cNvPicPr>
            <a:picLocks noChangeAspect="1"/>
          </p:cNvPicPr>
          <p:nvPr/>
        </p:nvPicPr>
        <p:blipFill>
          <a:blip r:embed="rId2" cstate="print"/>
          <a:stretch>
            <a:fillRect/>
          </a:stretch>
        </p:blipFill>
        <p:spPr>
          <a:xfrm>
            <a:off x="0" y="6148230"/>
            <a:ext cx="1115615" cy="70977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0" y="980728"/>
            <a:ext cx="9036496" cy="5205192"/>
          </a:xfrm>
        </p:spPr>
        <p:txBody>
          <a:bodyPr>
            <a:noAutofit/>
          </a:bodyPr>
          <a:lstStyle/>
          <a:p>
            <a:pPr>
              <a:buNone/>
            </a:pPr>
            <a:endParaRPr lang="pl-PL" sz="1600" dirty="0">
              <a:latin typeface="Cambria" pitchFamily="18" charset="0"/>
            </a:endParaRPr>
          </a:p>
          <a:p>
            <a:pPr>
              <a:buNone/>
            </a:pPr>
            <a:r>
              <a:rPr lang="pl-PL" sz="2000" dirty="0">
                <a:latin typeface="Cambria" pitchFamily="18" charset="0"/>
              </a:rPr>
              <a:t>	W przypadku operacji, która polega na zakupie wyposażenia świetlicy należy w uzasadnieniu zawrzeć informacje odnoszące się do celów zawartych w LSR (tj. wsparcie rozwoju kapitału społecznego) oraz wskaźników tj. liczba doposażonych organizacji i grup (wskaźnik produktu w LSR), Liczba osób z organizacji pozarządowych, grup nieformalnych,  które wzmocniły swój potencjał społeczny, Liczba organizacji i grup zajmujących się osobami defaworyzowanymi/ zagrożonymi wykluczeniem lub dziećmi i młodzieżą, które wzmocniły swój potencjał (wskaźniki  rezultatu w LSR), itd. </a:t>
            </a:r>
          </a:p>
          <a:p>
            <a:pPr>
              <a:buNone/>
            </a:pPr>
            <a:endParaRPr lang="pl-PL" sz="2000" dirty="0">
              <a:latin typeface="Cambria" pitchFamily="18" charset="0"/>
            </a:endParaRPr>
          </a:p>
          <a:p>
            <a:pPr>
              <a:buNone/>
            </a:pPr>
            <a:r>
              <a:rPr lang="pl-PL" sz="2000" u="sng" dirty="0">
                <a:latin typeface="Cambria" pitchFamily="18" charset="0"/>
              </a:rPr>
              <a:t>Opis zawarty w tym polu będzie wykorzystany przez LGD podczas oceny projektu pod kątem zgodności z LSR oraz kryteriami wyboru. </a:t>
            </a:r>
          </a:p>
        </p:txBody>
      </p:sp>
      <p:sp>
        <p:nvSpPr>
          <p:cNvPr id="2" name="Tytuł 1"/>
          <p:cNvSpPr>
            <a:spLocks noGrp="1"/>
          </p:cNvSpPr>
          <p:nvPr>
            <p:ph type="title"/>
          </p:nvPr>
        </p:nvSpPr>
        <p:spPr>
          <a:xfrm>
            <a:off x="107504" y="188640"/>
            <a:ext cx="8784976" cy="720080"/>
          </a:xfrm>
        </p:spPr>
        <p:txBody>
          <a:bodyPr>
            <a:normAutofit/>
          </a:bodyPr>
          <a:lstStyle/>
          <a:p>
            <a:r>
              <a:rPr lang="pl-PL" sz="2000" b="1" dirty="0">
                <a:latin typeface="Cambria" pitchFamily="18" charset="0"/>
              </a:rPr>
              <a:t>Uzasadnienie zgodności z celami LSR i kryteriami wyboru operacji przez LGD - przykład</a:t>
            </a:r>
          </a:p>
        </p:txBody>
      </p:sp>
      <p:pic>
        <p:nvPicPr>
          <p:cNvPr id="4" name="Obraz 3" descr="Logo bez tła - GP - Samo JPG.gif"/>
          <p:cNvPicPr>
            <a:picLocks noChangeAspect="1"/>
          </p:cNvPicPr>
          <p:nvPr/>
        </p:nvPicPr>
        <p:blipFill>
          <a:blip r:embed="rId2" cstate="print"/>
          <a:stretch>
            <a:fillRect/>
          </a:stretch>
        </p:blipFill>
        <p:spPr>
          <a:xfrm>
            <a:off x="0" y="6148230"/>
            <a:ext cx="1115615" cy="709770"/>
          </a:xfrm>
          <a:prstGeom prst="rect">
            <a:avLst/>
          </a:prstGeom>
        </p:spPr>
      </p:pic>
      <p:pic>
        <p:nvPicPr>
          <p:cNvPr id="5" name="Obraz 4" descr="Clipboard01.gif"/>
          <p:cNvPicPr>
            <a:picLocks noChangeAspect="1"/>
          </p:cNvPicPr>
          <p:nvPr/>
        </p:nvPicPr>
        <p:blipFill>
          <a:blip r:embed="rId3" cstate="print"/>
          <a:stretch>
            <a:fillRect/>
          </a:stretch>
        </p:blipFill>
        <p:spPr>
          <a:xfrm>
            <a:off x="4427984" y="5301208"/>
            <a:ext cx="4283968" cy="142615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395536" y="1412776"/>
            <a:ext cx="8229600" cy="4525963"/>
          </a:xfrm>
        </p:spPr>
        <p:txBody>
          <a:bodyPr>
            <a:normAutofit/>
          </a:bodyPr>
          <a:lstStyle/>
          <a:p>
            <a:pPr>
              <a:buFont typeface="Wingdings" pitchFamily="2" charset="2"/>
              <a:buChar char="q"/>
            </a:pPr>
            <a:r>
              <a:rPr lang="pl-PL" sz="2400" dirty="0">
                <a:latin typeface="Cambria" pitchFamily="18" charset="0"/>
              </a:rPr>
              <a:t>zwięzły,</a:t>
            </a:r>
          </a:p>
          <a:p>
            <a:pPr>
              <a:buNone/>
            </a:pPr>
            <a:endParaRPr lang="pl-PL" sz="2400" dirty="0">
              <a:latin typeface="Cambria" pitchFamily="18" charset="0"/>
            </a:endParaRPr>
          </a:p>
          <a:p>
            <a:pPr>
              <a:buFont typeface="Wingdings" pitchFamily="2" charset="2"/>
              <a:buChar char="q"/>
            </a:pPr>
            <a:r>
              <a:rPr lang="pl-PL" sz="2400" dirty="0">
                <a:latin typeface="Cambria" pitchFamily="18" charset="0"/>
              </a:rPr>
              <a:t>odzwierciedlający zakres i rodzaj planowanego przedsięwzięcia,</a:t>
            </a:r>
          </a:p>
          <a:p>
            <a:pPr>
              <a:buNone/>
            </a:pPr>
            <a:endParaRPr lang="pl-PL" sz="2400" dirty="0">
              <a:latin typeface="Cambria" pitchFamily="18" charset="0"/>
            </a:endParaRPr>
          </a:p>
          <a:p>
            <a:pPr>
              <a:buNone/>
            </a:pPr>
            <a:r>
              <a:rPr lang="pl-PL" sz="2400" i="1" dirty="0">
                <a:latin typeface="Cambria" pitchFamily="18" charset="0"/>
              </a:rPr>
              <a:t>np. </a:t>
            </a:r>
            <a:r>
              <a:rPr lang="pl-PL" sz="2400" i="1" dirty="0">
                <a:solidFill>
                  <a:srgbClr val="FF0000"/>
                </a:solidFill>
              </a:rPr>
              <a:t> </a:t>
            </a:r>
            <a:r>
              <a:rPr lang="pl-PL" sz="2400" i="1" dirty="0">
                <a:latin typeface="Cambria" pitchFamily="18" charset="0"/>
              </a:rPr>
              <a:t>„Zakup krzeseł do świetlicy w Sternalicach”</a:t>
            </a:r>
            <a:endParaRPr lang="pl-PL" sz="2400" dirty="0">
              <a:latin typeface="Cambria" pitchFamily="18" charset="0"/>
            </a:endParaRPr>
          </a:p>
        </p:txBody>
      </p:sp>
      <p:sp>
        <p:nvSpPr>
          <p:cNvPr id="3" name="Tytuł 2"/>
          <p:cNvSpPr>
            <a:spLocks noGrp="1"/>
          </p:cNvSpPr>
          <p:nvPr>
            <p:ph type="title"/>
          </p:nvPr>
        </p:nvSpPr>
        <p:spPr/>
        <p:txBody>
          <a:bodyPr>
            <a:normAutofit fontScale="90000"/>
          </a:bodyPr>
          <a:lstStyle/>
          <a:p>
            <a:r>
              <a:rPr lang="pl-PL" sz="4400" dirty="0">
                <a:effectLst>
                  <a:outerShdw blurRad="38100" dist="38100" dir="2700000" algn="tl">
                    <a:srgbClr val="000000">
                      <a:alpha val="43137"/>
                    </a:srgbClr>
                  </a:outerShdw>
                </a:effectLst>
                <a:latin typeface="Cambria" pitchFamily="18" charset="0"/>
              </a:rPr>
              <a:t>Tytuł </a:t>
            </a:r>
            <a:br>
              <a:rPr lang="pl-PL" dirty="0">
                <a:effectLst>
                  <a:outerShdw blurRad="38100" dist="38100" dir="2700000" algn="tl">
                    <a:srgbClr val="000000">
                      <a:alpha val="43137"/>
                    </a:srgbClr>
                  </a:outerShdw>
                </a:effectLst>
              </a:rPr>
            </a:br>
            <a:endParaRPr lang="pl-PL" dirty="0"/>
          </a:p>
        </p:txBody>
      </p:sp>
      <p:pic>
        <p:nvPicPr>
          <p:cNvPr id="4" name="Obraz 3" descr="Logo bez tła - GP - Samo JPG.gif"/>
          <p:cNvPicPr>
            <a:picLocks noChangeAspect="1"/>
          </p:cNvPicPr>
          <p:nvPr/>
        </p:nvPicPr>
        <p:blipFill>
          <a:blip r:embed="rId2" cstate="print"/>
          <a:stretch>
            <a:fillRect/>
          </a:stretch>
        </p:blipFill>
        <p:spPr>
          <a:xfrm>
            <a:off x="0" y="6148230"/>
            <a:ext cx="1115615" cy="70977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980728"/>
            <a:ext cx="8229600" cy="5256584"/>
          </a:xfrm>
        </p:spPr>
        <p:txBody>
          <a:bodyPr>
            <a:normAutofit/>
          </a:bodyPr>
          <a:lstStyle/>
          <a:p>
            <a:pPr>
              <a:buFont typeface="Wingdings" pitchFamily="2" charset="2"/>
              <a:buChar char="q"/>
            </a:pPr>
            <a:r>
              <a:rPr lang="pl-PL" sz="2400" dirty="0">
                <a:latin typeface="Cambria" pitchFamily="18" charset="0"/>
              </a:rPr>
              <a:t>zwięzły,</a:t>
            </a:r>
          </a:p>
          <a:p>
            <a:pPr>
              <a:buNone/>
            </a:pPr>
            <a:endParaRPr lang="pl-PL" sz="2400" dirty="0">
              <a:latin typeface="Cambria" pitchFamily="18" charset="0"/>
            </a:endParaRPr>
          </a:p>
          <a:p>
            <a:pPr>
              <a:buFont typeface="Wingdings" pitchFamily="2" charset="2"/>
              <a:buChar char="q"/>
            </a:pPr>
            <a:r>
              <a:rPr lang="pl-PL" sz="2400" dirty="0">
                <a:latin typeface="Cambria" pitchFamily="18" charset="0"/>
              </a:rPr>
              <a:t>umożliwiający weryfikację planowanych do osiągnięcia  celów w odniesieniu do zakładanych rezultatów,</a:t>
            </a:r>
          </a:p>
          <a:p>
            <a:pPr>
              <a:buNone/>
            </a:pPr>
            <a:endParaRPr lang="pl-PL" sz="2400" dirty="0">
              <a:latin typeface="Cambria" pitchFamily="18" charset="0"/>
            </a:endParaRPr>
          </a:p>
          <a:p>
            <a:pPr>
              <a:buFont typeface="Wingdings" pitchFamily="2" charset="2"/>
              <a:buChar char="q"/>
            </a:pPr>
            <a:r>
              <a:rPr lang="pl-PL" sz="2400" dirty="0">
                <a:latin typeface="Cambria" pitchFamily="18" charset="0"/>
              </a:rPr>
              <a:t>Należy krótko opisać zakres z zestawienia rzeczowo-finansowego,</a:t>
            </a:r>
          </a:p>
          <a:p>
            <a:pPr>
              <a:buNone/>
            </a:pPr>
            <a:endParaRPr lang="pl-PL" sz="2400" dirty="0">
              <a:latin typeface="Cambria" pitchFamily="18" charset="0"/>
            </a:endParaRPr>
          </a:p>
          <a:p>
            <a:pPr>
              <a:buNone/>
            </a:pPr>
            <a:r>
              <a:rPr lang="pl-PL" sz="2400" i="1" dirty="0">
                <a:latin typeface="Cambria" pitchFamily="18" charset="0"/>
              </a:rPr>
              <a:t>np. Operacja zakłada zakup… oraz stworzenie miejsca…. zorganizowanie szkolenia ……</a:t>
            </a:r>
            <a:endParaRPr lang="pl-PL" sz="2400" dirty="0">
              <a:latin typeface="Cambria" pitchFamily="18" charset="0"/>
            </a:endParaRPr>
          </a:p>
          <a:p>
            <a:pPr>
              <a:buNone/>
            </a:pPr>
            <a:endParaRPr lang="pl-PL" dirty="0"/>
          </a:p>
        </p:txBody>
      </p:sp>
      <p:sp>
        <p:nvSpPr>
          <p:cNvPr id="3" name="Tytuł 2"/>
          <p:cNvSpPr>
            <a:spLocks noGrp="1"/>
          </p:cNvSpPr>
          <p:nvPr>
            <p:ph type="title"/>
          </p:nvPr>
        </p:nvSpPr>
        <p:spPr/>
        <p:txBody>
          <a:bodyPr>
            <a:normAutofit fontScale="90000"/>
          </a:bodyPr>
          <a:lstStyle/>
          <a:p>
            <a:r>
              <a:rPr lang="pl-PL" sz="4400" dirty="0">
                <a:effectLst>
                  <a:outerShdw blurRad="38100" dist="38100" dir="2700000" algn="tl">
                    <a:srgbClr val="000000">
                      <a:alpha val="43137"/>
                    </a:srgbClr>
                  </a:outerShdw>
                </a:effectLst>
                <a:latin typeface="Cambria" pitchFamily="18" charset="0"/>
              </a:rPr>
              <a:t>Opis</a:t>
            </a:r>
            <a:br>
              <a:rPr lang="pl-PL" dirty="0">
                <a:effectLst>
                  <a:outerShdw blurRad="38100" dist="38100" dir="2700000" algn="tl">
                    <a:srgbClr val="000000">
                      <a:alpha val="43137"/>
                    </a:srgbClr>
                  </a:outerShdw>
                </a:effectLst>
              </a:rPr>
            </a:br>
            <a:endParaRPr lang="pl-PL" dirty="0"/>
          </a:p>
        </p:txBody>
      </p:sp>
      <p:pic>
        <p:nvPicPr>
          <p:cNvPr id="4" name="Obraz 3" descr="Logo bez tła - GP - Samo JPG.gif"/>
          <p:cNvPicPr>
            <a:picLocks noChangeAspect="1"/>
          </p:cNvPicPr>
          <p:nvPr/>
        </p:nvPicPr>
        <p:blipFill>
          <a:blip r:embed="rId2" cstate="print"/>
          <a:stretch>
            <a:fillRect/>
          </a:stretch>
        </p:blipFill>
        <p:spPr>
          <a:xfrm>
            <a:off x="0" y="6148230"/>
            <a:ext cx="1115615" cy="70977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274638"/>
            <a:ext cx="8064896" cy="562074"/>
          </a:xfrm>
        </p:spPr>
        <p:txBody>
          <a:bodyPr>
            <a:normAutofit fontScale="90000"/>
          </a:bodyPr>
          <a:lstStyle/>
          <a:p>
            <a:r>
              <a:rPr lang="pl-PL" dirty="0">
                <a:latin typeface="Cambria" pitchFamily="18" charset="0"/>
              </a:rPr>
              <a:t>Zakres operacji</a:t>
            </a:r>
          </a:p>
        </p:txBody>
      </p:sp>
      <p:sp>
        <p:nvSpPr>
          <p:cNvPr id="3" name="Symbol zastępczy zawartości 2"/>
          <p:cNvSpPr>
            <a:spLocks noGrp="1"/>
          </p:cNvSpPr>
          <p:nvPr>
            <p:ph sz="quarter" idx="1"/>
          </p:nvPr>
        </p:nvSpPr>
        <p:spPr>
          <a:xfrm>
            <a:off x="323528" y="1340768"/>
            <a:ext cx="8064896" cy="5400600"/>
          </a:xfrm>
        </p:spPr>
        <p:txBody>
          <a:bodyPr>
            <a:normAutofit/>
          </a:bodyPr>
          <a:lstStyle/>
          <a:p>
            <a:pPr>
              <a:buFont typeface="Wingdings" pitchFamily="2" charset="2"/>
              <a:buChar char="q"/>
            </a:pPr>
            <a:r>
              <a:rPr lang="pl-PL" sz="2000" dirty="0">
                <a:latin typeface="Cambria" pitchFamily="18" charset="0"/>
              </a:rPr>
              <a:t>Planując realizację operacji należy mieć na uwadze, że operacja powinna stanowić zamkniętą całość, a nie część większej inwestycji, sztucznie wyodrębnioną w celu uzyskania wyższej kwoty pomocy,</a:t>
            </a:r>
          </a:p>
          <a:p>
            <a:pPr>
              <a:buFont typeface="Wingdings" pitchFamily="2" charset="2"/>
              <a:buChar char="q"/>
            </a:pPr>
            <a:endParaRPr lang="pl-PL" sz="2000" dirty="0">
              <a:latin typeface="Cambria" pitchFamily="18" charset="0"/>
            </a:endParaRPr>
          </a:p>
          <a:p>
            <a:pPr>
              <a:buFont typeface="Wingdings" pitchFamily="2" charset="2"/>
              <a:buChar char="q"/>
            </a:pPr>
            <a:r>
              <a:rPr lang="pl-PL" sz="2000" dirty="0">
                <a:latin typeface="Cambria" pitchFamily="18" charset="0"/>
              </a:rPr>
              <a:t>dopuszcza się zaznaczenie kilku zakresów operacji ale muszą być one ze sobą powiązane i prowadzić do osiągnięcia celu,</a:t>
            </a:r>
          </a:p>
          <a:p>
            <a:pPr>
              <a:buFont typeface="Wingdings" pitchFamily="2" charset="2"/>
              <a:buChar char="q"/>
            </a:pPr>
            <a:endParaRPr lang="pl-PL" sz="2000" dirty="0">
              <a:latin typeface="Cambria" pitchFamily="18" charset="0"/>
            </a:endParaRPr>
          </a:p>
          <a:p>
            <a:pPr>
              <a:buFont typeface="Wingdings" pitchFamily="2" charset="2"/>
              <a:buChar char="q"/>
            </a:pPr>
            <a:r>
              <a:rPr lang="pl-PL" sz="2000" dirty="0">
                <a:latin typeface="Cambria" pitchFamily="18" charset="0"/>
              </a:rPr>
              <a:t>zakres operacji musi wskazywać na związek z zakresem działalności wnioskodawcy.</a:t>
            </a:r>
          </a:p>
          <a:p>
            <a:pPr algn="ctr">
              <a:buNone/>
            </a:pPr>
            <a:endParaRPr lang="pl-PL" dirty="0"/>
          </a:p>
          <a:p>
            <a:pPr algn="ctr">
              <a:buNone/>
            </a:pPr>
            <a:endParaRPr lang="pl-PL" dirty="0"/>
          </a:p>
        </p:txBody>
      </p:sp>
      <p:pic>
        <p:nvPicPr>
          <p:cNvPr id="4" name="Obraz 3" descr="Logo bez tła - GP - Samo JPG.gif"/>
          <p:cNvPicPr>
            <a:picLocks noChangeAspect="1"/>
          </p:cNvPicPr>
          <p:nvPr/>
        </p:nvPicPr>
        <p:blipFill>
          <a:blip r:embed="rId2" cstate="print"/>
          <a:stretch>
            <a:fillRect/>
          </a:stretch>
        </p:blipFill>
        <p:spPr>
          <a:xfrm>
            <a:off x="0" y="6148230"/>
            <a:ext cx="1115615" cy="70977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7504" y="260648"/>
            <a:ext cx="3555504" cy="458688"/>
          </a:xfrm>
        </p:spPr>
        <p:txBody>
          <a:bodyPr>
            <a:noAutofit/>
          </a:bodyPr>
          <a:lstStyle/>
          <a:p>
            <a:pPr algn="ctr"/>
            <a:r>
              <a:rPr lang="pl-PL" sz="4000" b="1" dirty="0">
                <a:latin typeface="Cambria" pitchFamily="18" charset="0"/>
              </a:rPr>
              <a:t>Cele operacji</a:t>
            </a:r>
          </a:p>
        </p:txBody>
      </p:sp>
      <p:sp>
        <p:nvSpPr>
          <p:cNvPr id="3" name="Symbol zastępczy zawartości 2"/>
          <p:cNvSpPr>
            <a:spLocks noGrp="1"/>
          </p:cNvSpPr>
          <p:nvPr>
            <p:ph idx="1"/>
          </p:nvPr>
        </p:nvSpPr>
        <p:spPr>
          <a:xfrm>
            <a:off x="107504" y="908720"/>
            <a:ext cx="8884096" cy="5760640"/>
          </a:xfrm>
        </p:spPr>
        <p:txBody>
          <a:bodyPr>
            <a:noAutofit/>
          </a:bodyPr>
          <a:lstStyle/>
          <a:p>
            <a:endParaRPr lang="pl-PL" sz="1100" dirty="0"/>
          </a:p>
          <a:p>
            <a:pPr>
              <a:buNone/>
            </a:pPr>
            <a:r>
              <a:rPr lang="pl-PL" sz="2000" b="1" dirty="0">
                <a:latin typeface="Cambria" pitchFamily="18" charset="0"/>
              </a:rPr>
              <a:t>	</a:t>
            </a:r>
            <a:r>
              <a:rPr lang="pl-PL" sz="2000" dirty="0">
                <a:latin typeface="Cambria" pitchFamily="18" charset="0"/>
              </a:rPr>
              <a:t>Należy szczegółowo określić cel, jaki stawia sobie Wnioskodawca przystępując do realizacji operacji, z którego wynikać będzie</a:t>
            </a:r>
          </a:p>
          <a:p>
            <a:pPr>
              <a:buNone/>
            </a:pPr>
            <a:r>
              <a:rPr lang="pl-PL" sz="2000" dirty="0">
                <a:latin typeface="Cambria" pitchFamily="18" charset="0"/>
              </a:rPr>
              <a:t>	wpływ na osiągnięcie celów określonych w Programie </a:t>
            </a:r>
            <a:r>
              <a:rPr lang="pl-PL" sz="2000" i="1" dirty="0">
                <a:latin typeface="Cambria" pitchFamily="18" charset="0"/>
              </a:rPr>
              <a:t>(jakie </a:t>
            </a:r>
          </a:p>
          <a:p>
            <a:pPr>
              <a:buNone/>
            </a:pPr>
            <a:r>
              <a:rPr lang="pl-PL" sz="2000" i="1" dirty="0">
                <a:latin typeface="Cambria" pitchFamily="18" charset="0"/>
              </a:rPr>
              <a:t>	efekty Wnioskodawca zamierza osiągnąć poprzez realizację tej operacji)</a:t>
            </a:r>
            <a:r>
              <a:rPr lang="pl-PL" sz="2000" dirty="0">
                <a:latin typeface="Cambria" pitchFamily="18" charset="0"/>
              </a:rPr>
              <a:t>. </a:t>
            </a:r>
          </a:p>
          <a:p>
            <a:pPr>
              <a:buFont typeface="Wingdings" pitchFamily="2" charset="2"/>
              <a:buChar char="q"/>
            </a:pPr>
            <a:endParaRPr lang="pl-PL" sz="2000" dirty="0">
              <a:latin typeface="Cambria" pitchFamily="18" charset="0"/>
            </a:endParaRPr>
          </a:p>
          <a:p>
            <a:pPr>
              <a:buNone/>
            </a:pPr>
            <a:r>
              <a:rPr lang="pl-PL" sz="2000" dirty="0">
                <a:latin typeface="Cambria" pitchFamily="18" charset="0"/>
              </a:rPr>
              <a:t>	Planowany cel operacji powinien być zgodny z celami określonymi                  w LSR LGD „Górna Prosna” (a dokładniej z celem ogłoszonym                             w naborze).</a:t>
            </a:r>
          </a:p>
          <a:p>
            <a:pPr algn="ctr">
              <a:buNone/>
            </a:pPr>
            <a:endParaRPr lang="pl-PL" sz="1100" b="1" dirty="0"/>
          </a:p>
        </p:txBody>
      </p:sp>
      <p:sp>
        <p:nvSpPr>
          <p:cNvPr id="4" name="Symbol zastępczy numeru slajdu 3"/>
          <p:cNvSpPr>
            <a:spLocks noGrp="1"/>
          </p:cNvSpPr>
          <p:nvPr>
            <p:ph type="sldNum" sz="quarter" idx="4294967295"/>
          </p:nvPr>
        </p:nvSpPr>
        <p:spPr>
          <a:xfrm>
            <a:off x="8229600" y="6473952"/>
            <a:ext cx="758952" cy="246888"/>
          </a:xfrm>
          <a:prstGeom prst="rect">
            <a:avLst/>
          </a:prstGeom>
        </p:spPr>
        <p:txBody>
          <a:bodyPr/>
          <a:lstStyle/>
          <a:p>
            <a:pPr>
              <a:defRPr/>
            </a:pPr>
            <a:fld id="{F814A009-5112-479E-9A92-3E7168DD885F}" type="slidenum">
              <a:rPr lang="pl-PL" smtClean="0"/>
              <a:pPr>
                <a:defRPr/>
              </a:pPr>
              <a:t>30</a:t>
            </a:fld>
            <a:endParaRPr lang="pl-PL" dirty="0"/>
          </a:p>
        </p:txBody>
      </p:sp>
      <p:pic>
        <p:nvPicPr>
          <p:cNvPr id="7" name="Obraz 6" descr="Logo bez tła - GP - Samo JPG.gif"/>
          <p:cNvPicPr>
            <a:picLocks noChangeAspect="1"/>
          </p:cNvPicPr>
          <p:nvPr/>
        </p:nvPicPr>
        <p:blipFill>
          <a:blip r:embed="rId2" cstate="print"/>
          <a:stretch>
            <a:fillRect/>
          </a:stretch>
        </p:blipFill>
        <p:spPr>
          <a:xfrm>
            <a:off x="0" y="6213660"/>
            <a:ext cx="1012773" cy="644340"/>
          </a:xfrm>
          <a:prstGeom prst="rect">
            <a:avLst/>
          </a:prstGeom>
        </p:spPr>
      </p:pic>
      <p:pic>
        <p:nvPicPr>
          <p:cNvPr id="8" name="Obraz 7" descr="Cel.jpg"/>
          <p:cNvPicPr>
            <a:picLocks noChangeAspect="1"/>
          </p:cNvPicPr>
          <p:nvPr/>
        </p:nvPicPr>
        <p:blipFill>
          <a:blip r:embed="rId3" cstate="print"/>
          <a:stretch>
            <a:fillRect/>
          </a:stretch>
        </p:blipFill>
        <p:spPr>
          <a:xfrm>
            <a:off x="4283968" y="3573016"/>
            <a:ext cx="3851920" cy="288522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Symbol zastępczy zawartości 5"/>
          <p:cNvGraphicFramePr>
            <a:graphicFrameLocks noGrp="1"/>
          </p:cNvGraphicFramePr>
          <p:nvPr>
            <p:ph idx="1"/>
          </p:nvPr>
        </p:nvGraphicFramePr>
        <p:xfrm>
          <a:off x="251520" y="1481138"/>
          <a:ext cx="843528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ytuł 2"/>
          <p:cNvSpPr>
            <a:spLocks noGrp="1"/>
          </p:cNvSpPr>
          <p:nvPr>
            <p:ph type="title"/>
          </p:nvPr>
        </p:nvSpPr>
        <p:spPr>
          <a:xfrm>
            <a:off x="179512" y="274638"/>
            <a:ext cx="7776864" cy="778098"/>
          </a:xfrm>
        </p:spPr>
        <p:txBody>
          <a:bodyPr/>
          <a:lstStyle/>
          <a:p>
            <a:r>
              <a:rPr lang="pl-PL" sz="4400" dirty="0">
                <a:latin typeface="Cambria" pitchFamily="18" charset="0"/>
              </a:rPr>
              <a:t>Cele operacji</a:t>
            </a:r>
            <a:endParaRPr lang="pl-PL" dirty="0"/>
          </a:p>
        </p:txBody>
      </p:sp>
      <p:pic>
        <p:nvPicPr>
          <p:cNvPr id="4" name="Obraz 3" descr="Logo bez tła - GP - Samo JPG.gif"/>
          <p:cNvPicPr>
            <a:picLocks noChangeAspect="1"/>
          </p:cNvPicPr>
          <p:nvPr/>
        </p:nvPicPr>
        <p:blipFill>
          <a:blip r:embed="rId7" cstate="print"/>
          <a:stretch>
            <a:fillRect/>
          </a:stretch>
        </p:blipFill>
        <p:spPr>
          <a:xfrm>
            <a:off x="179512" y="6213660"/>
            <a:ext cx="1012773" cy="64434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0" y="260648"/>
            <a:ext cx="5796136" cy="458688"/>
          </a:xfrm>
        </p:spPr>
        <p:txBody>
          <a:bodyPr>
            <a:noAutofit/>
          </a:bodyPr>
          <a:lstStyle/>
          <a:p>
            <a:pPr algn="ctr"/>
            <a:r>
              <a:rPr lang="pl-PL" sz="4000" b="1" dirty="0">
                <a:latin typeface="Cambria" pitchFamily="18" charset="0"/>
              </a:rPr>
              <a:t>Cele operacji - przykład</a:t>
            </a:r>
          </a:p>
        </p:txBody>
      </p:sp>
      <p:sp>
        <p:nvSpPr>
          <p:cNvPr id="3" name="Symbol zastępczy zawartości 2"/>
          <p:cNvSpPr>
            <a:spLocks noGrp="1"/>
          </p:cNvSpPr>
          <p:nvPr>
            <p:ph idx="1"/>
          </p:nvPr>
        </p:nvSpPr>
        <p:spPr>
          <a:xfrm>
            <a:off x="251520" y="1268760"/>
            <a:ext cx="8280920" cy="5400600"/>
          </a:xfrm>
        </p:spPr>
        <p:txBody>
          <a:bodyPr>
            <a:noAutofit/>
          </a:bodyPr>
          <a:lstStyle/>
          <a:p>
            <a:pPr algn="ctr">
              <a:buNone/>
            </a:pPr>
            <a:endParaRPr lang="pl-PL" sz="1600" b="1" dirty="0">
              <a:latin typeface="Cambria" pitchFamily="18" charset="0"/>
            </a:endParaRPr>
          </a:p>
          <a:p>
            <a:pPr>
              <a:buNone/>
            </a:pPr>
            <a:endParaRPr lang="pl-PL" sz="1800" dirty="0">
              <a:latin typeface="Cambria" pitchFamily="18" charset="0"/>
            </a:endParaRPr>
          </a:p>
          <a:p>
            <a:pPr algn="ctr">
              <a:buNone/>
            </a:pPr>
            <a:r>
              <a:rPr lang="pl-PL" sz="1800" i="1" dirty="0">
                <a:latin typeface="Cambria" pitchFamily="18" charset="0"/>
              </a:rPr>
              <a:t>	</a:t>
            </a:r>
            <a:r>
              <a:rPr lang="pl-PL" sz="2000" b="1" i="1" dirty="0">
                <a:latin typeface="Cambria" pitchFamily="18" charset="0"/>
              </a:rPr>
              <a:t>Celem operacji jest wsparcie kapitału społecznego poprzez zakup …</a:t>
            </a:r>
          </a:p>
          <a:p>
            <a:pPr algn="ctr">
              <a:buNone/>
            </a:pPr>
            <a:r>
              <a:rPr lang="pl-PL" sz="2000" b="1" i="1" dirty="0">
                <a:latin typeface="Cambria" pitchFamily="18" charset="0"/>
              </a:rPr>
              <a:t>umożliwienie mieszkańcom korzystania z….. </a:t>
            </a:r>
            <a:endParaRPr lang="pl-PL" sz="2000" b="1" i="1" dirty="0"/>
          </a:p>
          <a:p>
            <a:pPr>
              <a:buNone/>
            </a:pPr>
            <a:endParaRPr lang="pl-PL" sz="2000" i="1" dirty="0">
              <a:latin typeface="Cambria" pitchFamily="18" charset="0"/>
            </a:endParaRPr>
          </a:p>
          <a:p>
            <a:pPr algn="ctr">
              <a:buNone/>
            </a:pPr>
            <a:endParaRPr lang="pl-PL" sz="1800" u="sng" dirty="0">
              <a:latin typeface="Cambria" pitchFamily="18" charset="0"/>
            </a:endParaRPr>
          </a:p>
          <a:p>
            <a:pPr algn="ctr">
              <a:buNone/>
            </a:pPr>
            <a:endParaRPr lang="pl-PL" sz="1800" u="sng" dirty="0">
              <a:latin typeface="Cambria" pitchFamily="18" charset="0"/>
            </a:endParaRPr>
          </a:p>
          <a:p>
            <a:pPr>
              <a:buNone/>
            </a:pPr>
            <a:r>
              <a:rPr lang="pl-PL" sz="2000" dirty="0">
                <a:latin typeface="Cambria" pitchFamily="18" charset="0"/>
              </a:rPr>
              <a:t>UWAGA! </a:t>
            </a:r>
          </a:p>
          <a:p>
            <a:pPr>
              <a:buNone/>
            </a:pPr>
            <a:r>
              <a:rPr lang="pl-PL" sz="2000" dirty="0">
                <a:latin typeface="Cambria" pitchFamily="18" charset="0"/>
              </a:rPr>
              <a:t>W celach nie należy wymieniać zakresu rzeczowego. </a:t>
            </a:r>
          </a:p>
          <a:p>
            <a:pPr algn="ctr">
              <a:buNone/>
            </a:pPr>
            <a:endParaRPr lang="pl-PL" sz="1800" u="sng" dirty="0">
              <a:latin typeface="Cambria" pitchFamily="18" charset="0"/>
            </a:endParaRPr>
          </a:p>
        </p:txBody>
      </p:sp>
      <p:sp>
        <p:nvSpPr>
          <p:cNvPr id="4" name="Symbol zastępczy numeru slajdu 3"/>
          <p:cNvSpPr>
            <a:spLocks noGrp="1"/>
          </p:cNvSpPr>
          <p:nvPr>
            <p:ph type="sldNum" sz="quarter" idx="4294967295"/>
          </p:nvPr>
        </p:nvSpPr>
        <p:spPr>
          <a:xfrm>
            <a:off x="8229600" y="6473952"/>
            <a:ext cx="758952" cy="246888"/>
          </a:xfrm>
          <a:prstGeom prst="rect">
            <a:avLst/>
          </a:prstGeom>
        </p:spPr>
        <p:txBody>
          <a:bodyPr/>
          <a:lstStyle/>
          <a:p>
            <a:pPr>
              <a:defRPr/>
            </a:pPr>
            <a:fld id="{F814A009-5112-479E-9A92-3E7168DD885F}" type="slidenum">
              <a:rPr lang="pl-PL" smtClean="0"/>
              <a:pPr>
                <a:defRPr/>
              </a:pPr>
              <a:t>32</a:t>
            </a:fld>
            <a:endParaRPr lang="pl-PL" dirty="0"/>
          </a:p>
        </p:txBody>
      </p:sp>
      <p:pic>
        <p:nvPicPr>
          <p:cNvPr id="6" name="Obraz 5" descr="Logo bez tła - GP - Samo JPG.gif"/>
          <p:cNvPicPr>
            <a:picLocks noChangeAspect="1"/>
          </p:cNvPicPr>
          <p:nvPr/>
        </p:nvPicPr>
        <p:blipFill>
          <a:blip r:embed="rId2" cstate="print"/>
          <a:stretch>
            <a:fillRect/>
          </a:stretch>
        </p:blipFill>
        <p:spPr>
          <a:xfrm>
            <a:off x="179512" y="6213660"/>
            <a:ext cx="1012773" cy="644340"/>
          </a:xfrm>
          <a:prstGeom prst="rect">
            <a:avLst/>
          </a:prstGeom>
        </p:spPr>
      </p:pic>
      <p:pic>
        <p:nvPicPr>
          <p:cNvPr id="7" name="Obraz 6" descr="Cel.jpg"/>
          <p:cNvPicPr>
            <a:picLocks noChangeAspect="1"/>
          </p:cNvPicPr>
          <p:nvPr/>
        </p:nvPicPr>
        <p:blipFill>
          <a:blip r:embed="rId3" cstate="print"/>
          <a:stretch>
            <a:fillRect/>
          </a:stretch>
        </p:blipFill>
        <p:spPr>
          <a:xfrm>
            <a:off x="5724870" y="4437112"/>
            <a:ext cx="2951586" cy="2210841"/>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latin typeface="Cambria" pitchFamily="18" charset="0"/>
              </a:rPr>
              <a:t>Uwaga</a:t>
            </a:r>
          </a:p>
        </p:txBody>
      </p:sp>
      <p:sp>
        <p:nvSpPr>
          <p:cNvPr id="3" name="Symbol zastępczy zawartości 2"/>
          <p:cNvSpPr>
            <a:spLocks noGrp="1"/>
          </p:cNvSpPr>
          <p:nvPr>
            <p:ph sz="quarter" idx="1"/>
          </p:nvPr>
        </p:nvSpPr>
        <p:spPr>
          <a:xfrm>
            <a:off x="457200" y="1412776"/>
            <a:ext cx="8219256" cy="5061176"/>
          </a:xfrm>
        </p:spPr>
        <p:txBody>
          <a:bodyPr>
            <a:normAutofit/>
          </a:bodyPr>
          <a:lstStyle/>
          <a:p>
            <a:pPr algn="ctr">
              <a:buNone/>
            </a:pPr>
            <a:endParaRPr lang="pl-PL" b="1" i="1" dirty="0">
              <a:solidFill>
                <a:srgbClr val="FF0000"/>
              </a:solidFill>
            </a:endParaRPr>
          </a:p>
          <a:p>
            <a:pPr>
              <a:buNone/>
            </a:pPr>
            <a:r>
              <a:rPr lang="pl-PL" sz="2000" dirty="0">
                <a:latin typeface="Cambria" pitchFamily="18" charset="0"/>
              </a:rPr>
              <a:t>	Sformułowanie celu ma podstawowe znaczenie dla operacji, przede wszystkim dlatego, że cel będzie przeniesiony do umowy przyznania pomocy, a Wnioskodawca będzie zobowiązany do jego osiągnięcia .</a:t>
            </a:r>
          </a:p>
          <a:p>
            <a:pPr>
              <a:buNone/>
            </a:pPr>
            <a:endParaRPr lang="pl-PL" sz="2000" dirty="0">
              <a:latin typeface="Cambria" pitchFamily="18" charset="0"/>
            </a:endParaRPr>
          </a:p>
          <a:p>
            <a:pPr>
              <a:buNone/>
            </a:pPr>
            <a:endParaRPr lang="pl-PL" sz="2000" dirty="0">
              <a:latin typeface="Cambria" pitchFamily="18" charset="0"/>
            </a:endParaRPr>
          </a:p>
          <a:p>
            <a:pPr>
              <a:buNone/>
            </a:pPr>
            <a:r>
              <a:rPr lang="pl-PL" sz="2000" dirty="0">
                <a:latin typeface="Cambria" pitchFamily="18" charset="0"/>
              </a:rPr>
              <a:t>	Jeśli zatem Wnioskodawca otrzyma pomoc na dany cel i nie utrzyma go przez ten okres będzie zmuszony do zwrotu pomocy!</a:t>
            </a:r>
          </a:p>
          <a:p>
            <a:pPr>
              <a:buNone/>
            </a:pPr>
            <a:endParaRPr lang="pl-PL" dirty="0"/>
          </a:p>
        </p:txBody>
      </p:sp>
      <p:pic>
        <p:nvPicPr>
          <p:cNvPr id="5" name="Obraz 4" descr="uwaga.gif"/>
          <p:cNvPicPr>
            <a:picLocks noChangeAspect="1"/>
          </p:cNvPicPr>
          <p:nvPr/>
        </p:nvPicPr>
        <p:blipFill>
          <a:blip r:embed="rId2" cstate="print"/>
          <a:stretch>
            <a:fillRect/>
          </a:stretch>
        </p:blipFill>
        <p:spPr>
          <a:xfrm>
            <a:off x="2483768" y="188640"/>
            <a:ext cx="1287586" cy="1281863"/>
          </a:xfrm>
          <a:prstGeom prst="rect">
            <a:avLst/>
          </a:prstGeom>
        </p:spPr>
      </p:pic>
      <p:pic>
        <p:nvPicPr>
          <p:cNvPr id="6" name="Obraz 5" descr="Logo bez tła - GP - Samo JPG.gif"/>
          <p:cNvPicPr>
            <a:picLocks noChangeAspect="1"/>
          </p:cNvPicPr>
          <p:nvPr/>
        </p:nvPicPr>
        <p:blipFill>
          <a:blip r:embed="rId3" cstate="print"/>
          <a:stretch>
            <a:fillRect/>
          </a:stretch>
        </p:blipFill>
        <p:spPr>
          <a:xfrm>
            <a:off x="179512" y="6213660"/>
            <a:ext cx="1012773" cy="644340"/>
          </a:xfrm>
          <a:prstGeom prst="rect">
            <a:avLst/>
          </a:prstGeom>
        </p:spPr>
      </p:pic>
      <p:pic>
        <p:nvPicPr>
          <p:cNvPr id="7" name="Obraz 6" descr="Cel.jpg"/>
          <p:cNvPicPr>
            <a:picLocks noChangeAspect="1"/>
          </p:cNvPicPr>
          <p:nvPr/>
        </p:nvPicPr>
        <p:blipFill>
          <a:blip r:embed="rId4" cstate="print"/>
          <a:stretch>
            <a:fillRect/>
          </a:stretch>
        </p:blipFill>
        <p:spPr>
          <a:xfrm>
            <a:off x="6397810" y="4941168"/>
            <a:ext cx="2278645" cy="170678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1628800"/>
            <a:ext cx="8229600" cy="4378491"/>
          </a:xfrm>
        </p:spPr>
        <p:txBody>
          <a:bodyPr>
            <a:normAutofit/>
          </a:bodyPr>
          <a:lstStyle/>
          <a:p>
            <a:pPr>
              <a:buNone/>
            </a:pPr>
            <a:endParaRPr lang="pl-PL" sz="2400" dirty="0">
              <a:latin typeface="Cambria" pitchFamily="18" charset="0"/>
            </a:endParaRPr>
          </a:p>
          <a:p>
            <a:pPr>
              <a:buNone/>
            </a:pPr>
            <a:r>
              <a:rPr lang="pl-PL" sz="2000" dirty="0">
                <a:latin typeface="Cambria" pitchFamily="18" charset="0"/>
              </a:rPr>
              <a:t>obowiązkowe</a:t>
            </a:r>
          </a:p>
          <a:p>
            <a:pPr>
              <a:buNone/>
            </a:pPr>
            <a:r>
              <a:rPr lang="pl-PL" sz="2000" dirty="0">
                <a:latin typeface="Cambria" pitchFamily="18" charset="0"/>
              </a:rPr>
              <a:t>Należy podać wartość zakładanego wskaźnika, jaka jest planowana do osiągnięcia poprzez realizację operacji w odniesieniu do zakresu operacji ( wybór z listy)</a:t>
            </a:r>
          </a:p>
          <a:p>
            <a:pPr>
              <a:buNone/>
            </a:pPr>
            <a:endParaRPr lang="pl-PL" sz="2000" dirty="0">
              <a:latin typeface="Cambria" pitchFamily="18" charset="0"/>
            </a:endParaRPr>
          </a:p>
          <a:p>
            <a:pPr>
              <a:buNone/>
            </a:pPr>
            <a:r>
              <a:rPr lang="pl-PL" sz="2000" dirty="0">
                <a:latin typeface="Cambria" pitchFamily="18" charset="0"/>
              </a:rPr>
              <a:t>pozostałe</a:t>
            </a:r>
          </a:p>
          <a:p>
            <a:pPr>
              <a:buNone/>
            </a:pPr>
            <a:r>
              <a:rPr lang="pl-PL" sz="2000" dirty="0">
                <a:latin typeface="Cambria" pitchFamily="18" charset="0"/>
              </a:rPr>
              <a:t>Należy wypisać wskaźniki, które nie wpisują się w zakres  obowiązkowych jednakże są wyszczególnione w LSR a realizują zakres operacji</a:t>
            </a:r>
          </a:p>
        </p:txBody>
      </p:sp>
      <p:sp>
        <p:nvSpPr>
          <p:cNvPr id="3" name="Tytuł 2"/>
          <p:cNvSpPr>
            <a:spLocks noGrp="1"/>
          </p:cNvSpPr>
          <p:nvPr>
            <p:ph type="title"/>
          </p:nvPr>
        </p:nvSpPr>
        <p:spPr>
          <a:xfrm>
            <a:off x="179512" y="274638"/>
            <a:ext cx="8507288" cy="1143000"/>
          </a:xfrm>
        </p:spPr>
        <p:txBody>
          <a:bodyPr>
            <a:normAutofit/>
          </a:bodyPr>
          <a:lstStyle/>
          <a:p>
            <a:r>
              <a:rPr lang="pl-PL" sz="2800" dirty="0">
                <a:latin typeface="Cambria" pitchFamily="18" charset="0"/>
              </a:rPr>
              <a:t>Wskaźniki obowiązkowe oraz pozostałe</a:t>
            </a:r>
          </a:p>
        </p:txBody>
      </p:sp>
      <p:pic>
        <p:nvPicPr>
          <p:cNvPr id="4" name="Obraz 3" descr="Logo bez tła - GP - Samo JPG.gif"/>
          <p:cNvPicPr>
            <a:picLocks noChangeAspect="1"/>
          </p:cNvPicPr>
          <p:nvPr/>
        </p:nvPicPr>
        <p:blipFill>
          <a:blip r:embed="rId2" cstate="print"/>
          <a:stretch>
            <a:fillRect/>
          </a:stretch>
        </p:blipFill>
        <p:spPr>
          <a:xfrm>
            <a:off x="179512" y="6213660"/>
            <a:ext cx="1012773" cy="644340"/>
          </a:xfrm>
          <a:prstGeom prst="rect">
            <a:avLst/>
          </a:prstGeom>
        </p:spPr>
      </p:pic>
      <p:pic>
        <p:nvPicPr>
          <p:cNvPr id="5" name="Obraz 4" descr="kpi.jpg"/>
          <p:cNvPicPr>
            <a:picLocks noChangeAspect="1"/>
          </p:cNvPicPr>
          <p:nvPr/>
        </p:nvPicPr>
        <p:blipFill>
          <a:blip r:embed="rId3" cstate="print"/>
          <a:stretch>
            <a:fillRect/>
          </a:stretch>
        </p:blipFill>
        <p:spPr>
          <a:xfrm>
            <a:off x="6836325" y="764704"/>
            <a:ext cx="2307675" cy="1296144"/>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23528" y="116632"/>
            <a:ext cx="8280920" cy="1008112"/>
          </a:xfrm>
        </p:spPr>
        <p:txBody>
          <a:bodyPr>
            <a:normAutofit/>
          </a:bodyPr>
          <a:lstStyle/>
          <a:p>
            <a:r>
              <a:rPr lang="pl-PL" sz="3600" dirty="0">
                <a:latin typeface="Cambria" pitchFamily="18" charset="0"/>
              </a:rPr>
              <a:t>Miejsce realizacji operacji</a:t>
            </a:r>
          </a:p>
        </p:txBody>
      </p:sp>
      <p:sp>
        <p:nvSpPr>
          <p:cNvPr id="3" name="Symbol zastępczy zawartości 2"/>
          <p:cNvSpPr>
            <a:spLocks noGrp="1"/>
          </p:cNvSpPr>
          <p:nvPr>
            <p:ph sz="quarter" idx="1"/>
          </p:nvPr>
        </p:nvSpPr>
        <p:spPr>
          <a:xfrm>
            <a:off x="179512" y="1052736"/>
            <a:ext cx="8856984" cy="5616624"/>
          </a:xfrm>
        </p:spPr>
        <p:txBody>
          <a:bodyPr>
            <a:normAutofit/>
          </a:bodyPr>
          <a:lstStyle/>
          <a:p>
            <a:pPr algn="ctr">
              <a:buNone/>
            </a:pPr>
            <a:endParaRPr lang="pl-PL" sz="2000" dirty="0"/>
          </a:p>
          <a:p>
            <a:pPr>
              <a:buNone/>
            </a:pPr>
            <a:endParaRPr lang="pl-PL" sz="2000" dirty="0">
              <a:latin typeface="Cambria" pitchFamily="18" charset="0"/>
            </a:endParaRPr>
          </a:p>
          <a:p>
            <a:pPr>
              <a:buNone/>
            </a:pPr>
            <a:endParaRPr lang="pl-PL" sz="2000" dirty="0">
              <a:latin typeface="Cambria" pitchFamily="18" charset="0"/>
            </a:endParaRPr>
          </a:p>
          <a:p>
            <a:pPr>
              <a:buNone/>
            </a:pPr>
            <a:endParaRPr lang="pl-PL" sz="2000" dirty="0">
              <a:latin typeface="Cambria" pitchFamily="18" charset="0"/>
            </a:endParaRPr>
          </a:p>
          <a:p>
            <a:pPr>
              <a:buNone/>
            </a:pPr>
            <a:endParaRPr lang="pl-PL" sz="2000" dirty="0">
              <a:latin typeface="Cambria" pitchFamily="18" charset="0"/>
            </a:endParaRPr>
          </a:p>
          <a:p>
            <a:pPr>
              <a:buNone/>
            </a:pPr>
            <a:r>
              <a:rPr lang="pl-PL" sz="2000" dirty="0">
                <a:latin typeface="Cambria" pitchFamily="18" charset="0"/>
              </a:rPr>
              <a:t>Operacje inwestycyjne muszą być</a:t>
            </a:r>
          </a:p>
          <a:p>
            <a:pPr>
              <a:buNone/>
            </a:pPr>
            <a:r>
              <a:rPr lang="pl-PL" sz="2000" dirty="0">
                <a:latin typeface="Cambria" pitchFamily="18" charset="0"/>
              </a:rPr>
              <a:t>realizowane na obszarze </a:t>
            </a:r>
          </a:p>
          <a:p>
            <a:pPr>
              <a:buNone/>
            </a:pPr>
            <a:r>
              <a:rPr lang="pl-PL" sz="2000" dirty="0">
                <a:latin typeface="Cambria" pitchFamily="18" charset="0"/>
              </a:rPr>
              <a:t>objętym LSR.</a:t>
            </a:r>
            <a:endParaRPr lang="pl-PL" sz="2000" dirty="0"/>
          </a:p>
        </p:txBody>
      </p:sp>
      <p:pic>
        <p:nvPicPr>
          <p:cNvPr id="5" name="Obraz 4" descr="Mapa GP.jpg"/>
          <p:cNvPicPr/>
          <p:nvPr/>
        </p:nvPicPr>
        <p:blipFill>
          <a:blip r:embed="rId2" cstate="print"/>
          <a:stretch>
            <a:fillRect/>
          </a:stretch>
        </p:blipFill>
        <p:spPr>
          <a:xfrm>
            <a:off x="4067944" y="1124744"/>
            <a:ext cx="4600552" cy="5256584"/>
          </a:xfrm>
          <a:prstGeom prst="rect">
            <a:avLst/>
          </a:prstGeom>
        </p:spPr>
      </p:pic>
      <p:pic>
        <p:nvPicPr>
          <p:cNvPr id="6" name="Obraz 5" descr="Logo bez tła - GP - Samo JPG.gif"/>
          <p:cNvPicPr>
            <a:picLocks noChangeAspect="1"/>
          </p:cNvPicPr>
          <p:nvPr/>
        </p:nvPicPr>
        <p:blipFill>
          <a:blip r:embed="rId3" cstate="print"/>
          <a:stretch>
            <a:fillRect/>
          </a:stretch>
        </p:blipFill>
        <p:spPr>
          <a:xfrm>
            <a:off x="179512" y="6213660"/>
            <a:ext cx="1012773" cy="64434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251520" y="1481328"/>
            <a:ext cx="8435280" cy="4525963"/>
          </a:xfrm>
        </p:spPr>
        <p:txBody>
          <a:bodyPr>
            <a:normAutofit/>
          </a:bodyPr>
          <a:lstStyle/>
          <a:p>
            <a:pPr>
              <a:buNone/>
            </a:pPr>
            <a:endParaRPr lang="pl-PL" sz="1600" i="1" dirty="0"/>
          </a:p>
          <a:p>
            <a:pPr>
              <a:buNone/>
            </a:pPr>
            <a:r>
              <a:rPr lang="pl-PL" sz="2000" dirty="0">
                <a:latin typeface="Cambria" pitchFamily="18" charset="0"/>
              </a:rPr>
              <a:t>	wniosek składany w terminie określonym w umowie, nie później jednak niż po upływie 2 lat od dnia zawarcia umowy i nie później niż w dniu 31.12.2022r.</a:t>
            </a:r>
          </a:p>
          <a:p>
            <a:pPr>
              <a:buNone/>
            </a:pPr>
            <a:endParaRPr lang="pl-PL" sz="2000" dirty="0"/>
          </a:p>
          <a:p>
            <a:pPr>
              <a:buNone/>
            </a:pPr>
            <a:r>
              <a:rPr lang="pl-PL" sz="2000" dirty="0">
                <a:latin typeface="Cambria" pitchFamily="18" charset="0"/>
              </a:rPr>
              <a:t>Np.  złożenie wniosku do LGD listopad 2016                  podpisanie umowy </a:t>
            </a:r>
          </a:p>
          <a:p>
            <a:pPr>
              <a:buNone/>
            </a:pPr>
            <a:r>
              <a:rPr lang="pl-PL" sz="2000" dirty="0">
                <a:latin typeface="Cambria" pitchFamily="18" charset="0"/>
              </a:rPr>
              <a:t>kwiecień 2017                    </a:t>
            </a:r>
            <a:r>
              <a:rPr lang="pl-PL" sz="2000" u="sng" dirty="0">
                <a:latin typeface="Cambria" pitchFamily="18" charset="0"/>
              </a:rPr>
              <a:t>czyli maksymalny termin realizacji: </a:t>
            </a:r>
            <a:r>
              <a:rPr lang="pl-PL" sz="2000" dirty="0">
                <a:latin typeface="Cambria" pitchFamily="18" charset="0"/>
              </a:rPr>
              <a:t>marzec 2019</a:t>
            </a:r>
          </a:p>
        </p:txBody>
      </p:sp>
      <p:sp>
        <p:nvSpPr>
          <p:cNvPr id="3" name="Tytuł 2"/>
          <p:cNvSpPr>
            <a:spLocks noGrp="1"/>
          </p:cNvSpPr>
          <p:nvPr>
            <p:ph type="title"/>
          </p:nvPr>
        </p:nvSpPr>
        <p:spPr>
          <a:xfrm>
            <a:off x="251520" y="274638"/>
            <a:ext cx="8435280" cy="1143000"/>
          </a:xfrm>
        </p:spPr>
        <p:txBody>
          <a:bodyPr>
            <a:normAutofit fontScale="90000"/>
          </a:bodyPr>
          <a:lstStyle/>
          <a:p>
            <a:r>
              <a:rPr lang="pl-PL" dirty="0">
                <a:latin typeface="Cambria" pitchFamily="18" charset="0"/>
              </a:rPr>
              <a:t>Planowane terminy realizacji operacji</a:t>
            </a:r>
          </a:p>
        </p:txBody>
      </p:sp>
      <p:pic>
        <p:nvPicPr>
          <p:cNvPr id="6" name="Obraz 5" descr="Logo bez tła - GP - Samo JPG.gif"/>
          <p:cNvPicPr>
            <a:picLocks noChangeAspect="1"/>
          </p:cNvPicPr>
          <p:nvPr/>
        </p:nvPicPr>
        <p:blipFill>
          <a:blip r:embed="rId2" cstate="print"/>
          <a:stretch>
            <a:fillRect/>
          </a:stretch>
        </p:blipFill>
        <p:spPr>
          <a:xfrm>
            <a:off x="0" y="6148230"/>
            <a:ext cx="1115615" cy="709770"/>
          </a:xfrm>
          <a:prstGeom prst="rect">
            <a:avLst/>
          </a:prstGeom>
        </p:spPr>
      </p:pic>
      <p:pic>
        <p:nvPicPr>
          <p:cNvPr id="7" name="Obraz 6" descr="res-a35201-800x600-cm-fit.png"/>
          <p:cNvPicPr>
            <a:picLocks noChangeAspect="1"/>
          </p:cNvPicPr>
          <p:nvPr/>
        </p:nvPicPr>
        <p:blipFill>
          <a:blip r:embed="rId3" cstate="print"/>
          <a:stretch>
            <a:fillRect/>
          </a:stretch>
        </p:blipFill>
        <p:spPr>
          <a:xfrm>
            <a:off x="5436096" y="4005064"/>
            <a:ext cx="3347864" cy="2510898"/>
          </a:xfrm>
          <a:prstGeom prst="rect">
            <a:avLst/>
          </a:prstGeom>
        </p:spPr>
      </p:pic>
      <p:sp>
        <p:nvSpPr>
          <p:cNvPr id="8" name="Strzałka w prawo 7"/>
          <p:cNvSpPr/>
          <p:nvPr/>
        </p:nvSpPr>
        <p:spPr>
          <a:xfrm>
            <a:off x="5364088" y="3140968"/>
            <a:ext cx="648072" cy="3406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Strzałka w prawo 9"/>
          <p:cNvSpPr/>
          <p:nvPr/>
        </p:nvSpPr>
        <p:spPr>
          <a:xfrm>
            <a:off x="2267744" y="3501008"/>
            <a:ext cx="792088" cy="3406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67544" y="1844824"/>
            <a:ext cx="8219256" cy="4162467"/>
          </a:xfrm>
        </p:spPr>
        <p:txBody>
          <a:bodyPr>
            <a:normAutofit/>
          </a:bodyPr>
          <a:lstStyle/>
          <a:p>
            <a:pPr>
              <a:buFont typeface="Wingdings" pitchFamily="2" charset="2"/>
              <a:buChar char="q"/>
            </a:pPr>
            <a:r>
              <a:rPr lang="pl-PL" sz="2000" dirty="0">
                <a:latin typeface="Cambria" pitchFamily="18" charset="0"/>
              </a:rPr>
              <a:t>W tej części podmiot ubiegający się o przyznanie pomocy wskazuje, czy bez dofinansowania o które się ubiega zrealizowałby taką samą inwestycję, tj. o takim samym zakresie rzeczowym i w takim samym okresie,</a:t>
            </a:r>
          </a:p>
          <a:p>
            <a:pPr>
              <a:buFont typeface="Wingdings" pitchFamily="2" charset="2"/>
              <a:buChar char="q"/>
            </a:pPr>
            <a:endParaRPr lang="pl-PL" sz="2000" dirty="0">
              <a:latin typeface="Cambria" pitchFamily="18" charset="0"/>
            </a:endParaRPr>
          </a:p>
          <a:p>
            <a:pPr>
              <a:buFont typeface="Wingdings" pitchFamily="2" charset="2"/>
              <a:buChar char="q"/>
            </a:pPr>
            <a:r>
              <a:rPr lang="pl-PL" sz="2000" dirty="0">
                <a:latin typeface="Cambria" pitchFamily="18" charset="0"/>
              </a:rPr>
              <a:t>na podstawie udzielonych przez podmiot ubiegający się o przyznanie pomocy odpowiedzi, UM dokona oceny możliwości realizacji operacji objętej wnioskiem bez udziału środków publicznych. </a:t>
            </a:r>
          </a:p>
        </p:txBody>
      </p:sp>
      <p:sp>
        <p:nvSpPr>
          <p:cNvPr id="3" name="Tytuł 2"/>
          <p:cNvSpPr>
            <a:spLocks noGrp="1"/>
          </p:cNvSpPr>
          <p:nvPr>
            <p:ph type="title"/>
          </p:nvPr>
        </p:nvSpPr>
        <p:spPr>
          <a:xfrm>
            <a:off x="395536" y="274638"/>
            <a:ext cx="8496944" cy="1143000"/>
          </a:xfrm>
        </p:spPr>
        <p:txBody>
          <a:bodyPr>
            <a:noAutofit/>
          </a:bodyPr>
          <a:lstStyle/>
          <a:p>
            <a:r>
              <a:rPr lang="pl-PL" sz="2400" dirty="0">
                <a:latin typeface="Cambria" pitchFamily="18" charset="0"/>
              </a:rPr>
              <a:t>Określenie możliwości i realizacji operacji przez podmiot ubiegający się o przyznanie pomocy bez udziału środków publicznych</a:t>
            </a:r>
          </a:p>
        </p:txBody>
      </p:sp>
      <p:pic>
        <p:nvPicPr>
          <p:cNvPr id="4" name="Obraz 3" descr="Logo bez tła - GP - Samo JPG.gif"/>
          <p:cNvPicPr>
            <a:picLocks noChangeAspect="1"/>
          </p:cNvPicPr>
          <p:nvPr/>
        </p:nvPicPr>
        <p:blipFill>
          <a:blip r:embed="rId2" cstate="print"/>
          <a:stretch>
            <a:fillRect/>
          </a:stretch>
        </p:blipFill>
        <p:spPr>
          <a:xfrm>
            <a:off x="179512" y="6239855"/>
            <a:ext cx="971599" cy="618145"/>
          </a:xfrm>
          <a:prstGeom prst="rect">
            <a:avLst/>
          </a:prstGeom>
        </p:spPr>
      </p:pic>
      <p:pic>
        <p:nvPicPr>
          <p:cNvPr id="7" name="Obraz 6" descr="66f8f91c002c806a4dc18858.jpg"/>
          <p:cNvPicPr>
            <a:picLocks noChangeAspect="1"/>
          </p:cNvPicPr>
          <p:nvPr/>
        </p:nvPicPr>
        <p:blipFill>
          <a:blip r:embed="rId3" cstate="print"/>
          <a:stretch>
            <a:fillRect/>
          </a:stretch>
        </p:blipFill>
        <p:spPr>
          <a:xfrm>
            <a:off x="5364088" y="4563846"/>
            <a:ext cx="3305944" cy="2049685"/>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descr="Clipboard01.gif"/>
          <p:cNvPicPr>
            <a:picLocks noChangeAspect="1"/>
          </p:cNvPicPr>
          <p:nvPr/>
        </p:nvPicPr>
        <p:blipFill>
          <a:blip r:embed="rId2" cstate="print"/>
          <a:stretch>
            <a:fillRect/>
          </a:stretch>
        </p:blipFill>
        <p:spPr>
          <a:xfrm>
            <a:off x="2195736" y="3933056"/>
            <a:ext cx="5008258" cy="1296143"/>
          </a:xfrm>
          <a:prstGeom prst="rect">
            <a:avLst/>
          </a:prstGeom>
        </p:spPr>
      </p:pic>
      <p:sp>
        <p:nvSpPr>
          <p:cNvPr id="2" name="Symbol zastępczy zawartości 1"/>
          <p:cNvSpPr>
            <a:spLocks noGrp="1"/>
          </p:cNvSpPr>
          <p:nvPr>
            <p:ph idx="1"/>
          </p:nvPr>
        </p:nvSpPr>
        <p:spPr>
          <a:xfrm>
            <a:off x="457200" y="1124744"/>
            <a:ext cx="8229600" cy="5112568"/>
          </a:xfrm>
        </p:spPr>
        <p:txBody>
          <a:bodyPr>
            <a:normAutofit fontScale="55000" lnSpcReduction="20000"/>
          </a:bodyPr>
          <a:lstStyle/>
          <a:p>
            <a:pPr algn="ctr">
              <a:buNone/>
            </a:pPr>
            <a:r>
              <a:rPr lang="pl-PL" sz="2900" b="1" dirty="0">
                <a:latin typeface="Cambria" pitchFamily="18" charset="0"/>
              </a:rPr>
              <a:t>Efekt </a:t>
            </a:r>
            <a:r>
              <a:rPr lang="pl-PL" sz="2900" b="1" dirty="0" err="1">
                <a:latin typeface="Cambria" pitchFamily="18" charset="0"/>
              </a:rPr>
              <a:t>deadweight</a:t>
            </a:r>
            <a:endParaRPr lang="pl-PL" sz="2900" dirty="0">
              <a:latin typeface="Cambria" pitchFamily="18" charset="0"/>
            </a:endParaRPr>
          </a:p>
          <a:p>
            <a:pPr algn="ctr">
              <a:buNone/>
            </a:pPr>
            <a:r>
              <a:rPr lang="pl-PL" sz="2900" u="sng" dirty="0">
                <a:latin typeface="Cambria" pitchFamily="18" charset="0"/>
              </a:rPr>
              <a:t>Jest to zjawisko występujące w przypadku realizacji projektów dofinansowanych ze środków unijnych, które i bez tej pomocy zostałby zrealizowane bez wsparcia zewnętrznego. </a:t>
            </a:r>
          </a:p>
          <a:p>
            <a:pPr algn="ctr">
              <a:buNone/>
            </a:pPr>
            <a:endParaRPr lang="pl-PL" sz="2900" u="sng" dirty="0">
              <a:latin typeface="Cambria" pitchFamily="18" charset="0"/>
            </a:endParaRPr>
          </a:p>
          <a:p>
            <a:pPr>
              <a:buNone/>
            </a:pPr>
            <a:r>
              <a:rPr lang="pl-PL" sz="2900" dirty="0">
                <a:latin typeface="Cambria" pitchFamily="18" charset="0"/>
              </a:rPr>
              <a:t>Pola we wniosku pozwalają określić efekt </a:t>
            </a:r>
            <a:r>
              <a:rPr lang="pl-PL" sz="2900" dirty="0" err="1">
                <a:latin typeface="Cambria" pitchFamily="18" charset="0"/>
              </a:rPr>
              <a:t>deadweight</a:t>
            </a:r>
            <a:r>
              <a:rPr lang="pl-PL" sz="2900" dirty="0">
                <a:latin typeface="Cambria" pitchFamily="18" charset="0"/>
              </a:rPr>
              <a:t>, czyli możliwość realizacji operacji bez udziału środków publicznych. Do wyliczenia wyżej opisanego efektu stosuje się wzór:</a:t>
            </a:r>
          </a:p>
          <a:p>
            <a:pPr>
              <a:buNone/>
            </a:pPr>
            <a:r>
              <a:rPr lang="pl-PL" sz="2900" dirty="0">
                <a:latin typeface="Cambria" pitchFamily="18" charset="0"/>
              </a:rPr>
              <a:t>Dane potrzebne do obliczenia efektu </a:t>
            </a:r>
            <a:r>
              <a:rPr lang="pl-PL" sz="2900" dirty="0" err="1">
                <a:latin typeface="Cambria" pitchFamily="18" charset="0"/>
              </a:rPr>
              <a:t>deadweight</a:t>
            </a:r>
            <a:r>
              <a:rPr lang="pl-PL" sz="2900" dirty="0">
                <a:latin typeface="Cambria" pitchFamily="18" charset="0"/>
              </a:rPr>
              <a:t> </a:t>
            </a:r>
            <a:r>
              <a:rPr lang="pl-PL" sz="2900" dirty="0" err="1">
                <a:latin typeface="Cambria" pitchFamily="18" charset="0"/>
              </a:rPr>
              <a:t>Edw</a:t>
            </a:r>
            <a:r>
              <a:rPr lang="pl-PL" sz="2900" dirty="0">
                <a:latin typeface="Cambria" pitchFamily="18" charset="0"/>
              </a:rPr>
              <a:t>:</a:t>
            </a:r>
          </a:p>
          <a:p>
            <a:pPr>
              <a:buNone/>
            </a:pPr>
            <a:r>
              <a:rPr lang="pl-PL" sz="2900" b="1" dirty="0" err="1">
                <a:latin typeface="Cambria" pitchFamily="18" charset="0"/>
              </a:rPr>
              <a:t>Ndw</a:t>
            </a:r>
            <a:r>
              <a:rPr lang="pl-PL" sz="2900" dirty="0">
                <a:latin typeface="Cambria" pitchFamily="18" charset="0"/>
              </a:rPr>
              <a:t> – nakłady które poniósł by podmiot bez dofinansowania ze środków publicznych</a:t>
            </a:r>
          </a:p>
          <a:p>
            <a:pPr>
              <a:buNone/>
            </a:pPr>
            <a:r>
              <a:rPr lang="pl-PL" sz="2900" b="1" dirty="0" err="1">
                <a:latin typeface="Cambria" pitchFamily="18" charset="0"/>
              </a:rPr>
              <a:t>Nc</a:t>
            </a:r>
            <a:r>
              <a:rPr lang="pl-PL" sz="2900" b="1" dirty="0">
                <a:latin typeface="Cambria" pitchFamily="18" charset="0"/>
              </a:rPr>
              <a:t> </a:t>
            </a:r>
            <a:r>
              <a:rPr lang="pl-PL" sz="2900" dirty="0">
                <a:latin typeface="Cambria" pitchFamily="18" charset="0"/>
              </a:rPr>
              <a:t>– nakłady całkowite na realizację operacji</a:t>
            </a:r>
          </a:p>
          <a:p>
            <a:pPr>
              <a:buNone/>
            </a:pPr>
            <a:r>
              <a:rPr lang="pl-PL" sz="2900" b="1" dirty="0" err="1">
                <a:latin typeface="Cambria" pitchFamily="18" charset="0"/>
              </a:rPr>
              <a:t>tc</a:t>
            </a:r>
            <a:r>
              <a:rPr lang="pl-PL" sz="2900" dirty="0">
                <a:latin typeface="Cambria" pitchFamily="18" charset="0"/>
              </a:rPr>
              <a:t> –całkowity czas realizacji operacji zaplanowany we wniosku w miesiącach </a:t>
            </a:r>
          </a:p>
          <a:p>
            <a:pPr>
              <a:buNone/>
            </a:pPr>
            <a:r>
              <a:rPr lang="pl-PL" sz="2900" b="1" dirty="0" err="1">
                <a:latin typeface="Cambria" pitchFamily="18" charset="0"/>
              </a:rPr>
              <a:t>tdw</a:t>
            </a:r>
            <a:r>
              <a:rPr lang="pl-PL" sz="2900" dirty="0">
                <a:latin typeface="Cambria" pitchFamily="18" charset="0"/>
              </a:rPr>
              <a:t> – czas o jaki wydłużyłaby się realizacja operacji w przypadku braku dofinansowania              w miesiącach</a:t>
            </a:r>
          </a:p>
          <a:p>
            <a:pPr>
              <a:buNone/>
            </a:pPr>
            <a:endParaRPr lang="pl-PL" dirty="0"/>
          </a:p>
          <a:p>
            <a:pPr>
              <a:buNone/>
            </a:pPr>
            <a:endParaRPr lang="pl-PL" dirty="0"/>
          </a:p>
          <a:p>
            <a:pPr>
              <a:buNone/>
            </a:pPr>
            <a:endParaRPr lang="pl-PL" dirty="0"/>
          </a:p>
          <a:p>
            <a:r>
              <a:rPr lang="pl-PL" sz="2900" dirty="0">
                <a:latin typeface="Cambria" pitchFamily="18" charset="0"/>
              </a:rPr>
              <a:t>W przypadku, gdy wyliczona wartość procentowa dla danej operacji będzie wynosić co najmniej 100%, UM uzna ,że wystąpił efekt </a:t>
            </a:r>
            <a:r>
              <a:rPr lang="pl-PL" sz="2900" dirty="0" err="1">
                <a:latin typeface="Cambria" pitchFamily="18" charset="0"/>
              </a:rPr>
              <a:t>deadweight</a:t>
            </a:r>
            <a:r>
              <a:rPr lang="pl-PL" sz="2900" dirty="0">
                <a:latin typeface="Cambria" pitchFamily="18" charset="0"/>
              </a:rPr>
              <a:t> i odmówi przyznanie pomocy. Uzyskanie wartości niższych będzie oznaczać, że operacja nie mogłaby zostać  zrealizowana bez środków publicznych.</a:t>
            </a:r>
          </a:p>
          <a:p>
            <a:pPr>
              <a:buNone/>
            </a:pPr>
            <a:endParaRPr lang="pl-PL" dirty="0"/>
          </a:p>
        </p:txBody>
      </p:sp>
      <p:sp>
        <p:nvSpPr>
          <p:cNvPr id="3" name="Tytuł 2"/>
          <p:cNvSpPr>
            <a:spLocks noGrp="1"/>
          </p:cNvSpPr>
          <p:nvPr>
            <p:ph type="title"/>
          </p:nvPr>
        </p:nvSpPr>
        <p:spPr>
          <a:xfrm>
            <a:off x="395536" y="116632"/>
            <a:ext cx="8229600" cy="1143000"/>
          </a:xfrm>
        </p:spPr>
        <p:txBody>
          <a:bodyPr>
            <a:normAutofit/>
          </a:bodyPr>
          <a:lstStyle/>
          <a:p>
            <a:pPr algn="ctr"/>
            <a:r>
              <a:rPr lang="pl-PL" sz="2000" dirty="0">
                <a:latin typeface="Cambria" pitchFamily="18" charset="0"/>
              </a:rPr>
              <a:t>Określenie możliwości i realizacji operacji przez podmiot ubiegający się o przyznanie pomocy bez udziału środków publicznych</a:t>
            </a:r>
            <a:endParaRPr lang="pl-PL" sz="2000" dirty="0"/>
          </a:p>
        </p:txBody>
      </p:sp>
      <p:pic>
        <p:nvPicPr>
          <p:cNvPr id="4" name="Obraz 3" descr="Logo bez tła - GP - Samo JPG.gif"/>
          <p:cNvPicPr>
            <a:picLocks noChangeAspect="1"/>
          </p:cNvPicPr>
          <p:nvPr/>
        </p:nvPicPr>
        <p:blipFill>
          <a:blip r:embed="rId3" cstate="print"/>
          <a:stretch>
            <a:fillRect/>
          </a:stretch>
        </p:blipFill>
        <p:spPr>
          <a:xfrm>
            <a:off x="179512" y="6239855"/>
            <a:ext cx="971599" cy="618145"/>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ymbol zastępczy zawartości 3"/>
          <p:cNvGraphicFramePr>
            <a:graphicFrameLocks noGrp="1"/>
          </p:cNvGraphicFramePr>
          <p:nvPr>
            <p:ph idx="1"/>
          </p:nvPr>
        </p:nvGraphicFramePr>
        <p:xfrm>
          <a:off x="323528" y="1124744"/>
          <a:ext cx="8496944"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ytuł 2"/>
          <p:cNvSpPr>
            <a:spLocks noGrp="1"/>
          </p:cNvSpPr>
          <p:nvPr>
            <p:ph type="title"/>
          </p:nvPr>
        </p:nvSpPr>
        <p:spPr>
          <a:xfrm>
            <a:off x="457200" y="274638"/>
            <a:ext cx="8003232" cy="850106"/>
          </a:xfrm>
        </p:spPr>
        <p:txBody>
          <a:bodyPr>
            <a:normAutofit/>
          </a:bodyPr>
          <a:lstStyle/>
          <a:p>
            <a:r>
              <a:rPr lang="pl-PL" sz="3600" dirty="0">
                <a:latin typeface="Cambria" pitchFamily="18" charset="0"/>
              </a:rPr>
              <a:t>Plan finansowy operacji </a:t>
            </a:r>
            <a:endParaRPr lang="pl-PL" sz="3600" dirty="0"/>
          </a:p>
        </p:txBody>
      </p:sp>
      <p:pic>
        <p:nvPicPr>
          <p:cNvPr id="5" name="Obraz 4" descr="Logo bez tła - GP - Samo JPG.gif"/>
          <p:cNvPicPr>
            <a:picLocks noChangeAspect="1"/>
          </p:cNvPicPr>
          <p:nvPr/>
        </p:nvPicPr>
        <p:blipFill>
          <a:blip r:embed="rId7" cstate="print"/>
          <a:stretch>
            <a:fillRect/>
          </a:stretch>
        </p:blipFill>
        <p:spPr>
          <a:xfrm>
            <a:off x="179512" y="6239855"/>
            <a:ext cx="971599" cy="618145"/>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1481328"/>
            <a:ext cx="8229600" cy="5044016"/>
          </a:xfrm>
        </p:spPr>
        <p:txBody>
          <a:bodyPr>
            <a:normAutofit fontScale="85000" lnSpcReduction="20000"/>
          </a:bodyPr>
          <a:lstStyle/>
          <a:p>
            <a:pPr>
              <a:buFont typeface="Wingdings" pitchFamily="2" charset="2"/>
              <a:buChar char="q"/>
            </a:pPr>
            <a:r>
              <a:rPr lang="pl-PL" sz="2400" dirty="0">
                <a:latin typeface="Cambria" pitchFamily="18" charset="0"/>
              </a:rPr>
              <a:t>całkowity koszt operacji i Koszty kwalifikowalne operacji mogą mieć takie same wartości, gdy VAT jest kosztem kwalifikowalnym,</a:t>
            </a:r>
          </a:p>
          <a:p>
            <a:pPr>
              <a:buFont typeface="Wingdings" pitchFamily="2" charset="2"/>
              <a:buChar char="q"/>
            </a:pPr>
            <a:endParaRPr lang="pl-PL" sz="2400" dirty="0">
              <a:latin typeface="Cambria" pitchFamily="18" charset="0"/>
            </a:endParaRPr>
          </a:p>
          <a:p>
            <a:pPr>
              <a:buFont typeface="Wingdings" pitchFamily="2" charset="2"/>
              <a:buChar char="q"/>
            </a:pPr>
            <a:r>
              <a:rPr lang="pl-PL" sz="2400" dirty="0">
                <a:latin typeface="Cambria" pitchFamily="18" charset="0"/>
              </a:rPr>
              <a:t>koszty kwalifikowalne mogą być podawane z podatkiem VAT, jeśli podmiot ubiegający się o przyznanie pomocy nie ma możliwości odzyskania tego podatku,</a:t>
            </a:r>
          </a:p>
          <a:p>
            <a:pPr>
              <a:buFont typeface="Wingdings" pitchFamily="2" charset="2"/>
              <a:buChar char="q"/>
            </a:pPr>
            <a:endParaRPr lang="pl-PL" sz="2400" dirty="0">
              <a:latin typeface="Cambria" pitchFamily="18" charset="0"/>
            </a:endParaRPr>
          </a:p>
          <a:p>
            <a:pPr>
              <a:buFont typeface="Wingdings" pitchFamily="2" charset="2"/>
              <a:buChar char="q"/>
            </a:pPr>
            <a:r>
              <a:rPr lang="pl-PL" sz="2400" dirty="0">
                <a:latin typeface="Cambria" pitchFamily="18" charset="0"/>
              </a:rPr>
              <a:t>do kosztów kwalifikowalnych operacji zaliczamy również wkład rzeczowy obejmujący koszty: </a:t>
            </a:r>
          </a:p>
          <a:p>
            <a:pPr>
              <a:buNone/>
            </a:pPr>
            <a:r>
              <a:rPr lang="pl-PL" sz="2400" dirty="0">
                <a:latin typeface="Cambria" pitchFamily="18" charset="0"/>
              </a:rPr>
              <a:t>a) towarów, gruntu lub nieruchomości (wiersz 2.2.1), </a:t>
            </a:r>
          </a:p>
          <a:p>
            <a:pPr>
              <a:buNone/>
            </a:pPr>
            <a:r>
              <a:rPr lang="pl-PL" sz="2400" dirty="0">
                <a:latin typeface="Cambria" pitchFamily="18" charset="0"/>
              </a:rPr>
              <a:t>b) nieodpłatnej pracy, tj. pracy oraz usług świadczonych nieodpłatnie (usług polegających na wykonaniu przez osobę/y określonej pracy w określonym czasie) (wiersz 2.2.1). </a:t>
            </a:r>
          </a:p>
          <a:p>
            <a:pPr>
              <a:buFont typeface="Wingdings" pitchFamily="2" charset="2"/>
              <a:buChar char="q"/>
            </a:pPr>
            <a:r>
              <a:rPr lang="pl-PL" sz="2400" dirty="0">
                <a:latin typeface="Cambria" pitchFamily="18" charset="0"/>
              </a:rPr>
              <a:t>koszty nieodpłatnej pracy.</a:t>
            </a:r>
          </a:p>
          <a:p>
            <a:pPr>
              <a:buFont typeface="Wingdings" pitchFamily="2" charset="2"/>
              <a:buChar char="q"/>
            </a:pPr>
            <a:endParaRPr lang="pl-PL" sz="2400" dirty="0">
              <a:latin typeface="Cambria" pitchFamily="18" charset="0"/>
            </a:endParaRPr>
          </a:p>
          <a:p>
            <a:pPr algn="ctr">
              <a:buNone/>
            </a:pPr>
            <a:r>
              <a:rPr lang="pl-PL" sz="2400" dirty="0">
                <a:latin typeface="Cambria" pitchFamily="18" charset="0"/>
              </a:rPr>
              <a:t>Wyliczenie pracy własnej:</a:t>
            </a:r>
          </a:p>
          <a:p>
            <a:pPr algn="ctr">
              <a:buNone/>
            </a:pPr>
            <a:r>
              <a:rPr lang="pl-PL" sz="2400" b="1" dirty="0">
                <a:latin typeface="Cambria" pitchFamily="18" charset="0"/>
              </a:rPr>
              <a:t>           3 783,46 zł / 168 godzin = 22,52 zł  x ilość przepracowanych godzin</a:t>
            </a:r>
            <a:endParaRPr lang="pl-PL" sz="2400" dirty="0">
              <a:latin typeface="Cambria" pitchFamily="18" charset="0"/>
            </a:endParaRPr>
          </a:p>
          <a:p>
            <a:pPr>
              <a:buFont typeface="Wingdings" pitchFamily="2" charset="2"/>
              <a:buChar char="q"/>
            </a:pPr>
            <a:endParaRPr lang="pl-PL" sz="2400" dirty="0">
              <a:latin typeface="Cambria" pitchFamily="18" charset="0"/>
            </a:endParaRPr>
          </a:p>
          <a:p>
            <a:pPr>
              <a:buFont typeface="Wingdings" pitchFamily="2" charset="2"/>
              <a:buChar char="q"/>
            </a:pPr>
            <a:endParaRPr lang="pl-PL" dirty="0"/>
          </a:p>
        </p:txBody>
      </p:sp>
      <p:sp>
        <p:nvSpPr>
          <p:cNvPr id="3" name="Tytuł 2"/>
          <p:cNvSpPr>
            <a:spLocks noGrp="1"/>
          </p:cNvSpPr>
          <p:nvPr>
            <p:ph type="title"/>
          </p:nvPr>
        </p:nvSpPr>
        <p:spPr>
          <a:xfrm>
            <a:off x="179512" y="274638"/>
            <a:ext cx="8507288" cy="1143000"/>
          </a:xfrm>
        </p:spPr>
        <p:txBody>
          <a:bodyPr>
            <a:normAutofit/>
          </a:bodyPr>
          <a:lstStyle/>
          <a:p>
            <a:r>
              <a:rPr lang="pl-PL" sz="3200" dirty="0">
                <a:latin typeface="Cambria" pitchFamily="18" charset="0"/>
              </a:rPr>
              <a:t>Plan finansowy operacji </a:t>
            </a:r>
            <a:endParaRPr lang="pl-PL" sz="3200" dirty="0"/>
          </a:p>
        </p:txBody>
      </p:sp>
      <p:pic>
        <p:nvPicPr>
          <p:cNvPr id="4" name="Obraz 3" descr="Logo bez tła - GP - Samo JPG.gif"/>
          <p:cNvPicPr>
            <a:picLocks noChangeAspect="1"/>
          </p:cNvPicPr>
          <p:nvPr/>
        </p:nvPicPr>
        <p:blipFill>
          <a:blip r:embed="rId2" cstate="print"/>
          <a:stretch>
            <a:fillRect/>
          </a:stretch>
        </p:blipFill>
        <p:spPr>
          <a:xfrm>
            <a:off x="179512" y="6239855"/>
            <a:ext cx="971599" cy="618145"/>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323528" y="1124744"/>
            <a:ext cx="8229600" cy="4608512"/>
          </a:xfrm>
        </p:spPr>
        <p:txBody>
          <a:bodyPr>
            <a:noAutofit/>
          </a:bodyPr>
          <a:lstStyle/>
          <a:p>
            <a:pPr>
              <a:buFont typeface="Wingdings" pitchFamily="2" charset="2"/>
              <a:buChar char="q"/>
            </a:pPr>
            <a:r>
              <a:rPr lang="pl-PL" sz="1800" dirty="0">
                <a:latin typeface="Cambria" pitchFamily="18" charset="0"/>
              </a:rPr>
              <a:t>Należy wskazać, czy w związku z realizacją operacji podmiot ubiegający się            o przyznanie pomocy ubiega się o wcześniejszą wypłatę części środków finansowych przypadających na kwotę pomocy. </a:t>
            </a:r>
          </a:p>
          <a:p>
            <a:pPr>
              <a:buNone/>
            </a:pPr>
            <a:r>
              <a:rPr lang="pl-PL" sz="1800" u="sng" dirty="0">
                <a:latin typeface="Cambria" pitchFamily="18" charset="0"/>
              </a:rPr>
              <a:t>Zaliczka </a:t>
            </a:r>
            <a:r>
              <a:rPr lang="pl-PL" sz="1800" dirty="0">
                <a:latin typeface="Cambria" pitchFamily="18" charset="0"/>
              </a:rPr>
              <a:t>(w wysokości nieprzekraczającej 50% wnioskowanej kwoty pomocy przypadającej na koszty kwalifikowalne realizacji operacji w części dotyczącej inwestycji).</a:t>
            </a:r>
          </a:p>
          <a:p>
            <a:pPr algn="ctr">
              <a:buNone/>
            </a:pPr>
            <a:r>
              <a:rPr lang="pl-PL" sz="1800" b="1" dirty="0">
                <a:latin typeface="Cambria" pitchFamily="18" charset="0"/>
              </a:rPr>
              <a:t>Uwaga!!!</a:t>
            </a:r>
          </a:p>
          <a:p>
            <a:pPr>
              <a:buNone/>
            </a:pPr>
            <a:r>
              <a:rPr lang="pl-PL" sz="1800" dirty="0">
                <a:latin typeface="Cambria" pitchFamily="18" charset="0"/>
              </a:rPr>
              <a:t>	Zabezpieczenie zaliczki jest ustanawiane w wysokości odpowiadającej 100% kwoty zaliczki wynikającej z umowy o przyznaniu pomocy, do dnia rozliczenia zaliczki, w jednej albo kilku z następujących form: </a:t>
            </a:r>
          </a:p>
          <a:p>
            <a:pPr>
              <a:buNone/>
            </a:pPr>
            <a:r>
              <a:rPr lang="pl-PL" sz="1800" dirty="0">
                <a:latin typeface="Cambria" pitchFamily="18" charset="0"/>
              </a:rPr>
              <a:t>1) poręczenia bankowego,</a:t>
            </a:r>
          </a:p>
          <a:p>
            <a:pPr>
              <a:buNone/>
            </a:pPr>
            <a:r>
              <a:rPr lang="pl-PL" sz="1800" dirty="0">
                <a:latin typeface="Cambria" pitchFamily="18" charset="0"/>
              </a:rPr>
              <a:t>2) gwarancji bankowej,</a:t>
            </a:r>
          </a:p>
          <a:p>
            <a:pPr>
              <a:buNone/>
            </a:pPr>
            <a:r>
              <a:rPr lang="pl-PL" sz="1800" dirty="0">
                <a:latin typeface="Cambria" pitchFamily="18" charset="0"/>
              </a:rPr>
              <a:t>3) gwarancji ubezpieczeniowej, </a:t>
            </a:r>
          </a:p>
          <a:p>
            <a:pPr>
              <a:buNone/>
            </a:pPr>
            <a:r>
              <a:rPr lang="pl-PL" sz="1800" dirty="0">
                <a:latin typeface="Cambria" pitchFamily="18" charset="0"/>
              </a:rPr>
              <a:t>4) weksla z poręczeniem wekslowym banku,</a:t>
            </a:r>
          </a:p>
          <a:p>
            <a:pPr>
              <a:buNone/>
            </a:pPr>
            <a:endParaRPr lang="pl-PL" sz="1800" dirty="0">
              <a:latin typeface="Cambria" pitchFamily="18" charset="0"/>
            </a:endParaRPr>
          </a:p>
          <a:p>
            <a:pPr>
              <a:buNone/>
            </a:pPr>
            <a:r>
              <a:rPr lang="pl-PL" sz="1800" dirty="0">
                <a:latin typeface="Cambria" pitchFamily="18" charset="0"/>
              </a:rPr>
              <a:t>			albo  </a:t>
            </a:r>
            <a:r>
              <a:rPr lang="pl-PL" sz="1800" u="sng" dirty="0">
                <a:latin typeface="Cambria" pitchFamily="18" charset="0"/>
              </a:rPr>
              <a:t>wyprzedzające finansowanie </a:t>
            </a:r>
            <a:r>
              <a:rPr lang="pl-PL" sz="1800" dirty="0">
                <a:latin typeface="Cambria" pitchFamily="18" charset="0"/>
              </a:rPr>
              <a:t>kosztów kwalifikowalnych  		operacji (w wysokości 36,37% wnioskowanej kwoty pomocy). </a:t>
            </a:r>
          </a:p>
        </p:txBody>
      </p:sp>
      <p:sp>
        <p:nvSpPr>
          <p:cNvPr id="3" name="Tytuł 2"/>
          <p:cNvSpPr>
            <a:spLocks noGrp="1"/>
          </p:cNvSpPr>
          <p:nvPr>
            <p:ph type="title"/>
          </p:nvPr>
        </p:nvSpPr>
        <p:spPr>
          <a:xfrm>
            <a:off x="323528" y="188640"/>
            <a:ext cx="7906072" cy="1143000"/>
          </a:xfrm>
        </p:spPr>
        <p:txBody>
          <a:bodyPr>
            <a:normAutofit/>
          </a:bodyPr>
          <a:lstStyle/>
          <a:p>
            <a:r>
              <a:rPr lang="pl-PL" sz="3200" dirty="0">
                <a:latin typeface="Cambria" pitchFamily="18" charset="0"/>
              </a:rPr>
              <a:t>Plan finansowy operacji  </a:t>
            </a:r>
          </a:p>
        </p:txBody>
      </p:sp>
      <p:pic>
        <p:nvPicPr>
          <p:cNvPr id="4" name="Obraz 3" descr="163995dd.gif"/>
          <p:cNvPicPr>
            <a:picLocks noChangeAspect="1"/>
          </p:cNvPicPr>
          <p:nvPr/>
        </p:nvPicPr>
        <p:blipFill>
          <a:blip r:embed="rId2" cstate="print"/>
          <a:stretch>
            <a:fillRect/>
          </a:stretch>
        </p:blipFill>
        <p:spPr>
          <a:xfrm>
            <a:off x="6444208" y="3789040"/>
            <a:ext cx="2216096" cy="1484784"/>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251520" y="1481328"/>
            <a:ext cx="8435280" cy="4525963"/>
          </a:xfrm>
        </p:spPr>
        <p:txBody>
          <a:bodyPr/>
          <a:lstStyle/>
          <a:p>
            <a:pPr>
              <a:buNone/>
            </a:pPr>
            <a:r>
              <a:rPr lang="pl-PL" sz="2000" dirty="0">
                <a:latin typeface="Cambria" pitchFamily="18" charset="0"/>
              </a:rPr>
              <a:t>	Należy wyszczególnić zakres planowanych do realizacji robót, dostaw              i usług oraz określić rzeczowe jednostki miary.</a:t>
            </a:r>
            <a:endParaRPr lang="pl-PL" dirty="0"/>
          </a:p>
          <a:p>
            <a:pPr>
              <a:buNone/>
            </a:pPr>
            <a:r>
              <a:rPr lang="pl-PL" sz="2000" dirty="0">
                <a:latin typeface="Cambria" pitchFamily="18" charset="0"/>
              </a:rPr>
              <a:t>Np.</a:t>
            </a:r>
          </a:p>
          <a:p>
            <a:pPr>
              <a:buNone/>
            </a:pPr>
            <a:r>
              <a:rPr lang="pl-PL" sz="2000" dirty="0">
                <a:latin typeface="Cambria" pitchFamily="18" charset="0"/>
              </a:rPr>
              <a:t>Wyszczególnienie     –    jednostka miary   –   ilość/liczba     –     koszt</a:t>
            </a:r>
          </a:p>
          <a:p>
            <a:pPr>
              <a:buNone/>
            </a:pPr>
            <a:r>
              <a:rPr lang="pl-PL" sz="2000" dirty="0">
                <a:latin typeface="Cambria" pitchFamily="18" charset="0"/>
              </a:rPr>
              <a:t>zakresu zadań</a:t>
            </a:r>
          </a:p>
          <a:p>
            <a:pPr>
              <a:buNone/>
            </a:pPr>
            <a:endParaRPr lang="pl-PL" sz="2000" dirty="0">
              <a:latin typeface="Cambria" pitchFamily="18" charset="0"/>
            </a:endParaRPr>
          </a:p>
          <a:p>
            <a:pPr>
              <a:buNone/>
            </a:pPr>
            <a:r>
              <a:rPr lang="pl-PL" sz="2000" dirty="0">
                <a:latin typeface="Cambria" pitchFamily="18" charset="0"/>
              </a:rPr>
              <a:t>Krzesło		      szt.	                            10                      </a:t>
            </a:r>
            <a:r>
              <a:rPr lang="pl-PL" sz="2000" dirty="0" err="1">
                <a:latin typeface="Cambria" pitchFamily="18" charset="0"/>
              </a:rPr>
              <a:t>10</a:t>
            </a:r>
            <a:r>
              <a:rPr lang="pl-PL" sz="2000" dirty="0">
                <a:latin typeface="Cambria" pitchFamily="18" charset="0"/>
              </a:rPr>
              <a:t> 000,00</a:t>
            </a:r>
          </a:p>
        </p:txBody>
      </p:sp>
      <p:sp>
        <p:nvSpPr>
          <p:cNvPr id="3" name="Tytuł 2"/>
          <p:cNvSpPr>
            <a:spLocks noGrp="1"/>
          </p:cNvSpPr>
          <p:nvPr>
            <p:ph type="title"/>
          </p:nvPr>
        </p:nvSpPr>
        <p:spPr>
          <a:xfrm>
            <a:off x="179512" y="116632"/>
            <a:ext cx="8352928" cy="1080120"/>
          </a:xfrm>
        </p:spPr>
        <p:txBody>
          <a:bodyPr>
            <a:normAutofit/>
          </a:bodyPr>
          <a:lstStyle/>
          <a:p>
            <a:r>
              <a:rPr lang="pl-PL" sz="3600" dirty="0">
                <a:latin typeface="Cambria" pitchFamily="18" charset="0"/>
              </a:rPr>
              <a:t>Zestawienie rzeczowo-finansowe</a:t>
            </a:r>
          </a:p>
        </p:txBody>
      </p:sp>
      <p:pic>
        <p:nvPicPr>
          <p:cNvPr id="4" name="Obraz 3" descr="Logo bez tła - GP - Samo JPG.gif"/>
          <p:cNvPicPr>
            <a:picLocks noChangeAspect="1"/>
          </p:cNvPicPr>
          <p:nvPr/>
        </p:nvPicPr>
        <p:blipFill>
          <a:blip r:embed="rId2" cstate="print"/>
          <a:stretch>
            <a:fillRect/>
          </a:stretch>
        </p:blipFill>
        <p:spPr>
          <a:xfrm>
            <a:off x="0" y="6148230"/>
            <a:ext cx="1115615" cy="709770"/>
          </a:xfrm>
          <a:prstGeom prst="rect">
            <a:avLst/>
          </a:prstGeom>
        </p:spPr>
      </p:pic>
      <p:pic>
        <p:nvPicPr>
          <p:cNvPr id="5" name="Obraz 4" descr="remont.gif"/>
          <p:cNvPicPr>
            <a:picLocks noChangeAspect="1"/>
          </p:cNvPicPr>
          <p:nvPr/>
        </p:nvPicPr>
        <p:blipFill>
          <a:blip r:embed="rId3" cstate="print"/>
          <a:stretch>
            <a:fillRect/>
          </a:stretch>
        </p:blipFill>
        <p:spPr>
          <a:xfrm>
            <a:off x="6876256" y="4221088"/>
            <a:ext cx="2016249" cy="2848352"/>
          </a:xfrm>
          <a:prstGeom prst="rect">
            <a:avLst/>
          </a:prstGeom>
        </p:spPr>
      </p:pic>
      <p:sp>
        <p:nvSpPr>
          <p:cNvPr id="7" name="Strzałka w prawo 6"/>
          <p:cNvSpPr/>
          <p:nvPr/>
        </p:nvSpPr>
        <p:spPr>
          <a:xfrm>
            <a:off x="6156176" y="3789040"/>
            <a:ext cx="720080"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Strzałka w prawo 7"/>
          <p:cNvSpPr/>
          <p:nvPr/>
        </p:nvSpPr>
        <p:spPr>
          <a:xfrm>
            <a:off x="1979712" y="3789040"/>
            <a:ext cx="720080"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Strzałka w prawo 9"/>
          <p:cNvSpPr/>
          <p:nvPr/>
        </p:nvSpPr>
        <p:spPr>
          <a:xfrm>
            <a:off x="4355976" y="3789040"/>
            <a:ext cx="720080"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ymbol zastępczy zawartości 3"/>
          <p:cNvGraphicFramePr>
            <a:graphicFrameLocks noGrp="1"/>
          </p:cNvGraphicFramePr>
          <p:nvPr>
            <p:ph idx="1"/>
          </p:nvPr>
        </p:nvGraphicFramePr>
        <p:xfrm>
          <a:off x="179512" y="2276872"/>
          <a:ext cx="8784976" cy="4488933"/>
        </p:xfrm>
        <a:graphic>
          <a:graphicData uri="http://schemas.openxmlformats.org/drawingml/2006/table">
            <a:tbl>
              <a:tblPr firstRow="1" bandRow="1">
                <a:tableStyleId>{5C22544A-7EE6-4342-B048-85BDC9FD1C3A}</a:tableStyleId>
              </a:tblPr>
              <a:tblGrid>
                <a:gridCol w="576064">
                  <a:extLst>
                    <a:ext uri="{9D8B030D-6E8A-4147-A177-3AD203B41FA5}">
                      <a16:colId xmlns:a16="http://schemas.microsoft.com/office/drawing/2014/main" val="20000"/>
                    </a:ext>
                  </a:extLst>
                </a:gridCol>
                <a:gridCol w="522058">
                  <a:extLst>
                    <a:ext uri="{9D8B030D-6E8A-4147-A177-3AD203B41FA5}">
                      <a16:colId xmlns:a16="http://schemas.microsoft.com/office/drawing/2014/main" val="20001"/>
                    </a:ext>
                  </a:extLst>
                </a:gridCol>
                <a:gridCol w="1098122">
                  <a:extLst>
                    <a:ext uri="{9D8B030D-6E8A-4147-A177-3AD203B41FA5}">
                      <a16:colId xmlns:a16="http://schemas.microsoft.com/office/drawing/2014/main" val="20002"/>
                    </a:ext>
                  </a:extLst>
                </a:gridCol>
                <a:gridCol w="108012">
                  <a:extLst>
                    <a:ext uri="{9D8B030D-6E8A-4147-A177-3AD203B41FA5}">
                      <a16:colId xmlns:a16="http://schemas.microsoft.com/office/drawing/2014/main" val="20003"/>
                    </a:ext>
                  </a:extLst>
                </a:gridCol>
                <a:gridCol w="990110">
                  <a:extLst>
                    <a:ext uri="{9D8B030D-6E8A-4147-A177-3AD203B41FA5}">
                      <a16:colId xmlns:a16="http://schemas.microsoft.com/office/drawing/2014/main" val="20004"/>
                    </a:ext>
                  </a:extLst>
                </a:gridCol>
                <a:gridCol w="378042">
                  <a:extLst>
                    <a:ext uri="{9D8B030D-6E8A-4147-A177-3AD203B41FA5}">
                      <a16:colId xmlns:a16="http://schemas.microsoft.com/office/drawing/2014/main" val="20005"/>
                    </a:ext>
                  </a:extLst>
                </a:gridCol>
                <a:gridCol w="720080">
                  <a:extLst>
                    <a:ext uri="{9D8B030D-6E8A-4147-A177-3AD203B41FA5}">
                      <a16:colId xmlns:a16="http://schemas.microsoft.com/office/drawing/2014/main" val="20006"/>
                    </a:ext>
                  </a:extLst>
                </a:gridCol>
                <a:gridCol w="360040">
                  <a:extLst>
                    <a:ext uri="{9D8B030D-6E8A-4147-A177-3AD203B41FA5}">
                      <a16:colId xmlns:a16="http://schemas.microsoft.com/office/drawing/2014/main" val="20007"/>
                    </a:ext>
                  </a:extLst>
                </a:gridCol>
                <a:gridCol w="1152128">
                  <a:extLst>
                    <a:ext uri="{9D8B030D-6E8A-4147-A177-3AD203B41FA5}">
                      <a16:colId xmlns:a16="http://schemas.microsoft.com/office/drawing/2014/main" val="20008"/>
                    </a:ext>
                  </a:extLst>
                </a:gridCol>
                <a:gridCol w="684076">
                  <a:extLst>
                    <a:ext uri="{9D8B030D-6E8A-4147-A177-3AD203B41FA5}">
                      <a16:colId xmlns:a16="http://schemas.microsoft.com/office/drawing/2014/main" val="20009"/>
                    </a:ext>
                  </a:extLst>
                </a:gridCol>
                <a:gridCol w="972108">
                  <a:extLst>
                    <a:ext uri="{9D8B030D-6E8A-4147-A177-3AD203B41FA5}">
                      <a16:colId xmlns:a16="http://schemas.microsoft.com/office/drawing/2014/main" val="20010"/>
                    </a:ext>
                  </a:extLst>
                </a:gridCol>
                <a:gridCol w="126014">
                  <a:extLst>
                    <a:ext uri="{9D8B030D-6E8A-4147-A177-3AD203B41FA5}">
                      <a16:colId xmlns:a16="http://schemas.microsoft.com/office/drawing/2014/main" val="20011"/>
                    </a:ext>
                  </a:extLst>
                </a:gridCol>
                <a:gridCol w="1098122">
                  <a:extLst>
                    <a:ext uri="{9D8B030D-6E8A-4147-A177-3AD203B41FA5}">
                      <a16:colId xmlns:a16="http://schemas.microsoft.com/office/drawing/2014/main" val="20012"/>
                    </a:ext>
                  </a:extLst>
                </a:gridCol>
              </a:tblGrid>
              <a:tr h="296344">
                <a:tc rowSpan="2">
                  <a:txBody>
                    <a:bodyPr/>
                    <a:lstStyle/>
                    <a:p>
                      <a:pPr marR="45720" algn="ctr">
                        <a:lnSpc>
                          <a:spcPct val="115000"/>
                        </a:lnSpc>
                        <a:spcBef>
                          <a:spcPts val="300"/>
                        </a:spcBef>
                        <a:spcAft>
                          <a:spcPts val="300"/>
                        </a:spcAft>
                      </a:pPr>
                      <a:r>
                        <a:rPr lang="pl-PL" sz="1600" dirty="0">
                          <a:solidFill>
                            <a:srgbClr val="000000"/>
                          </a:solidFill>
                          <a:latin typeface="Cambria"/>
                          <a:ea typeface="Calibri"/>
                          <a:cs typeface="Times New Roman"/>
                        </a:rPr>
                        <a:t>Lp.</a:t>
                      </a:r>
                      <a:endParaRPr lang="pl-PL" sz="1600" dirty="0">
                        <a:latin typeface="Calibri"/>
                        <a:ea typeface="Calibri"/>
                        <a:cs typeface="Times New Roman"/>
                      </a:endParaRPr>
                    </a:p>
                  </a:txBody>
                  <a:tcPr marL="68580" marR="68580" marT="0" marB="0">
                    <a:solidFill>
                      <a:schemeClr val="bg2">
                        <a:lumMod val="50000"/>
                      </a:schemeClr>
                    </a:solidFill>
                  </a:tcPr>
                </a:tc>
                <a:tc rowSpan="2" gridSpan="3">
                  <a:txBody>
                    <a:bodyPr/>
                    <a:lstStyle/>
                    <a:p>
                      <a:pPr marR="45720" algn="ctr">
                        <a:lnSpc>
                          <a:spcPct val="115000"/>
                        </a:lnSpc>
                        <a:spcBef>
                          <a:spcPts val="300"/>
                        </a:spcBef>
                        <a:spcAft>
                          <a:spcPts val="300"/>
                        </a:spcAft>
                      </a:pPr>
                      <a:r>
                        <a:rPr lang="pl-PL" sz="1600" dirty="0">
                          <a:solidFill>
                            <a:srgbClr val="000000"/>
                          </a:solidFill>
                          <a:latin typeface="Cambria"/>
                          <a:ea typeface="Calibri"/>
                          <a:cs typeface="Times New Roman"/>
                        </a:rPr>
                        <a:t>Nazwa obiektów lub robót (</a:t>
                      </a:r>
                      <a:r>
                        <a:rPr lang="pl-PL" sz="1600" dirty="0" err="1">
                          <a:solidFill>
                            <a:srgbClr val="000000"/>
                          </a:solidFill>
                          <a:latin typeface="Cambria"/>
                          <a:ea typeface="Calibri"/>
                          <a:cs typeface="Times New Roman"/>
                        </a:rPr>
                        <a:t>wg</a:t>
                      </a:r>
                      <a:r>
                        <a:rPr lang="pl-PL" sz="1600" dirty="0">
                          <a:solidFill>
                            <a:srgbClr val="000000"/>
                          </a:solidFill>
                          <a:latin typeface="Cambria"/>
                          <a:ea typeface="Calibri"/>
                          <a:cs typeface="Times New Roman"/>
                        </a:rPr>
                        <a:t>. elementów scalonych, wskaźników itp.)</a:t>
                      </a:r>
                      <a:endParaRPr lang="pl-PL" sz="1600" dirty="0">
                        <a:latin typeface="Calibri"/>
                        <a:ea typeface="Calibri"/>
                        <a:cs typeface="Times New Roman"/>
                      </a:endParaRPr>
                    </a:p>
                  </a:txBody>
                  <a:tcPr marL="68580" marR="68580" marT="0" marB="0">
                    <a:solidFill>
                      <a:schemeClr val="bg2">
                        <a:lumMod val="50000"/>
                      </a:schemeClr>
                    </a:solidFill>
                  </a:tcPr>
                </a:tc>
                <a:tc rowSpan="2" hMerge="1">
                  <a:txBody>
                    <a:bodyPr/>
                    <a:lstStyle/>
                    <a:p>
                      <a:pPr marR="45720" algn="ctr">
                        <a:lnSpc>
                          <a:spcPct val="115000"/>
                        </a:lnSpc>
                        <a:spcBef>
                          <a:spcPts val="300"/>
                        </a:spcBef>
                        <a:spcAft>
                          <a:spcPts val="300"/>
                        </a:spcAft>
                      </a:pPr>
                      <a:endParaRPr lang="pl-PL" sz="1600">
                        <a:latin typeface="Calibri"/>
                        <a:ea typeface="Calibri"/>
                        <a:cs typeface="Times New Roman"/>
                      </a:endParaRPr>
                    </a:p>
                  </a:txBody>
                  <a:tcPr marL="68580" marR="68580" marT="0" marB="0"/>
                </a:tc>
                <a:tc rowSpan="2" hMerge="1">
                  <a:txBody>
                    <a:bodyPr/>
                    <a:lstStyle/>
                    <a:p>
                      <a:pPr marR="45720" algn="ctr">
                        <a:lnSpc>
                          <a:spcPct val="115000"/>
                        </a:lnSpc>
                        <a:spcBef>
                          <a:spcPts val="300"/>
                        </a:spcBef>
                        <a:spcAft>
                          <a:spcPts val="300"/>
                        </a:spcAft>
                      </a:pPr>
                      <a:endParaRPr lang="pl-PL" sz="1600">
                        <a:latin typeface="Calibri"/>
                        <a:ea typeface="Calibri"/>
                        <a:cs typeface="Times New Roman"/>
                      </a:endParaRPr>
                    </a:p>
                  </a:txBody>
                  <a:tcPr marL="68580" marR="68580" marT="0" marB="0"/>
                </a:tc>
                <a:tc rowSpan="2" gridSpan="2">
                  <a:txBody>
                    <a:bodyPr/>
                    <a:lstStyle/>
                    <a:p>
                      <a:pPr marR="45720" algn="ctr">
                        <a:lnSpc>
                          <a:spcPct val="115000"/>
                        </a:lnSpc>
                        <a:spcBef>
                          <a:spcPts val="300"/>
                        </a:spcBef>
                        <a:spcAft>
                          <a:spcPts val="300"/>
                        </a:spcAft>
                      </a:pPr>
                      <a:r>
                        <a:rPr lang="pl-PL" sz="1600" dirty="0">
                          <a:solidFill>
                            <a:srgbClr val="000000"/>
                          </a:solidFill>
                          <a:latin typeface="Cambria"/>
                          <a:ea typeface="Calibri"/>
                          <a:cs typeface="Times New Roman"/>
                        </a:rPr>
                        <a:t>Pozycja w zestawieniu rzeczowo-finansowym</a:t>
                      </a:r>
                      <a:endParaRPr lang="pl-PL" sz="1600" dirty="0">
                        <a:latin typeface="Calibri"/>
                        <a:ea typeface="Calibri"/>
                        <a:cs typeface="Times New Roman"/>
                      </a:endParaRPr>
                    </a:p>
                  </a:txBody>
                  <a:tcPr marL="68580" marR="68580" marT="0" marB="0">
                    <a:solidFill>
                      <a:schemeClr val="bg2">
                        <a:lumMod val="50000"/>
                      </a:schemeClr>
                    </a:solidFill>
                  </a:tcPr>
                </a:tc>
                <a:tc rowSpan="2" hMerge="1">
                  <a:txBody>
                    <a:bodyPr/>
                    <a:lstStyle/>
                    <a:p>
                      <a:pPr marR="45720" algn="ctr">
                        <a:lnSpc>
                          <a:spcPct val="115000"/>
                        </a:lnSpc>
                        <a:spcBef>
                          <a:spcPts val="300"/>
                        </a:spcBef>
                        <a:spcAft>
                          <a:spcPts val="300"/>
                        </a:spcAft>
                      </a:pPr>
                      <a:endParaRPr lang="pl-PL" sz="1600" dirty="0">
                        <a:latin typeface="Calibri"/>
                        <a:ea typeface="Calibri"/>
                        <a:cs typeface="Times New Roman"/>
                      </a:endParaRPr>
                    </a:p>
                  </a:txBody>
                  <a:tcPr marL="68580" marR="68580" marT="0" marB="0"/>
                </a:tc>
                <a:tc gridSpan="3">
                  <a:txBody>
                    <a:bodyPr/>
                    <a:lstStyle/>
                    <a:p>
                      <a:pPr marR="45720" algn="ctr">
                        <a:lnSpc>
                          <a:spcPct val="115000"/>
                        </a:lnSpc>
                        <a:spcBef>
                          <a:spcPts val="300"/>
                        </a:spcBef>
                        <a:spcAft>
                          <a:spcPts val="300"/>
                        </a:spcAft>
                      </a:pPr>
                      <a:r>
                        <a:rPr lang="pl-PL" sz="1600" dirty="0">
                          <a:solidFill>
                            <a:srgbClr val="000000"/>
                          </a:solidFill>
                          <a:latin typeface="Cambria"/>
                          <a:ea typeface="Calibri"/>
                          <a:cs typeface="Times New Roman"/>
                        </a:rPr>
                        <a:t>Przedmiar robót</a:t>
                      </a:r>
                      <a:endParaRPr lang="pl-PL" sz="1600" dirty="0">
                        <a:latin typeface="Calibri"/>
                        <a:ea typeface="Calibri"/>
                        <a:cs typeface="Times New Roman"/>
                      </a:endParaRPr>
                    </a:p>
                  </a:txBody>
                  <a:tcPr marL="68580" marR="68580" marT="0" marB="0"/>
                </a:tc>
                <a:tc hMerge="1">
                  <a:txBody>
                    <a:bodyPr/>
                    <a:lstStyle/>
                    <a:p>
                      <a:endParaRPr lang="pl-PL"/>
                    </a:p>
                  </a:txBody>
                  <a:tcPr/>
                </a:tc>
                <a:tc hMerge="1">
                  <a:txBody>
                    <a:bodyPr/>
                    <a:lstStyle/>
                    <a:p>
                      <a:endParaRPr lang="pl-PL"/>
                    </a:p>
                  </a:txBody>
                  <a:tcPr/>
                </a:tc>
                <a:tc rowSpan="2" gridSpan="2">
                  <a:txBody>
                    <a:bodyPr/>
                    <a:lstStyle/>
                    <a:p>
                      <a:pPr marR="45720" algn="ctr">
                        <a:lnSpc>
                          <a:spcPct val="115000"/>
                        </a:lnSpc>
                        <a:spcBef>
                          <a:spcPts val="300"/>
                        </a:spcBef>
                        <a:spcAft>
                          <a:spcPts val="300"/>
                        </a:spcAft>
                      </a:pPr>
                      <a:r>
                        <a:rPr lang="pl-PL" sz="1600" dirty="0">
                          <a:solidFill>
                            <a:srgbClr val="000000"/>
                          </a:solidFill>
                          <a:latin typeface="Cambria"/>
                          <a:ea typeface="Calibri"/>
                          <a:cs typeface="Times New Roman"/>
                        </a:rPr>
                        <a:t>Cena jednostkowa elementu scalonego [zł]</a:t>
                      </a:r>
                      <a:endParaRPr lang="pl-PL" sz="1600" dirty="0">
                        <a:latin typeface="Calibri"/>
                        <a:ea typeface="Calibri"/>
                        <a:cs typeface="Times New Roman"/>
                      </a:endParaRPr>
                    </a:p>
                  </a:txBody>
                  <a:tcPr marL="68580" marR="68580" marT="0" marB="0">
                    <a:solidFill>
                      <a:schemeClr val="bg2">
                        <a:lumMod val="50000"/>
                      </a:schemeClr>
                    </a:solidFill>
                  </a:tcPr>
                </a:tc>
                <a:tc rowSpan="2" hMerge="1">
                  <a:txBody>
                    <a:bodyPr/>
                    <a:lstStyle/>
                    <a:p>
                      <a:pPr marR="45720" algn="ctr">
                        <a:lnSpc>
                          <a:spcPct val="115000"/>
                        </a:lnSpc>
                        <a:spcBef>
                          <a:spcPts val="300"/>
                        </a:spcBef>
                        <a:spcAft>
                          <a:spcPts val="300"/>
                        </a:spcAft>
                      </a:pPr>
                      <a:endParaRPr lang="pl-PL" sz="1600" dirty="0">
                        <a:latin typeface="Calibri"/>
                        <a:ea typeface="Calibri"/>
                        <a:cs typeface="Times New Roman"/>
                      </a:endParaRPr>
                    </a:p>
                  </a:txBody>
                  <a:tcPr marL="68580" marR="68580" marT="0" marB="0"/>
                </a:tc>
                <a:tc rowSpan="2" gridSpan="2">
                  <a:txBody>
                    <a:bodyPr/>
                    <a:lstStyle/>
                    <a:p>
                      <a:pPr marR="45720" algn="ctr">
                        <a:lnSpc>
                          <a:spcPct val="115000"/>
                        </a:lnSpc>
                        <a:spcBef>
                          <a:spcPts val="300"/>
                        </a:spcBef>
                        <a:spcAft>
                          <a:spcPts val="300"/>
                        </a:spcAft>
                      </a:pPr>
                      <a:r>
                        <a:rPr lang="pl-PL" sz="1600">
                          <a:solidFill>
                            <a:srgbClr val="000000"/>
                          </a:solidFill>
                          <a:latin typeface="Cambria"/>
                          <a:ea typeface="Calibri"/>
                          <a:cs typeface="Times New Roman"/>
                        </a:rPr>
                        <a:t>Wartość elementów scalonych [zł]</a:t>
                      </a:r>
                      <a:endParaRPr lang="pl-PL" sz="1600">
                        <a:latin typeface="Calibri"/>
                        <a:ea typeface="Calibri"/>
                        <a:cs typeface="Times New Roman"/>
                      </a:endParaRPr>
                    </a:p>
                  </a:txBody>
                  <a:tcPr marL="68580" marR="68580" marT="0" marB="0">
                    <a:solidFill>
                      <a:schemeClr val="bg2">
                        <a:lumMod val="50000"/>
                      </a:schemeClr>
                    </a:solidFill>
                  </a:tcPr>
                </a:tc>
                <a:tc rowSpan="2" hMerge="1">
                  <a:txBody>
                    <a:bodyPr/>
                    <a:lstStyle/>
                    <a:p>
                      <a:pPr marR="45720" algn="ctr">
                        <a:lnSpc>
                          <a:spcPct val="115000"/>
                        </a:lnSpc>
                        <a:spcBef>
                          <a:spcPts val="300"/>
                        </a:spcBef>
                        <a:spcAft>
                          <a:spcPts val="300"/>
                        </a:spcAft>
                      </a:pPr>
                      <a:endParaRPr lang="pl-PL" sz="1600">
                        <a:latin typeface="Calibri"/>
                        <a:ea typeface="Calibri"/>
                        <a:cs typeface="Times New Roman"/>
                      </a:endParaRPr>
                    </a:p>
                  </a:txBody>
                  <a:tcPr marL="68580" marR="68580" marT="0" marB="0"/>
                </a:tc>
                <a:extLst>
                  <a:ext uri="{0D108BD9-81ED-4DB2-BD59-A6C34878D82A}">
                    <a16:rowId xmlns:a16="http://schemas.microsoft.com/office/drawing/2014/main" val="10000"/>
                  </a:ext>
                </a:extLst>
              </a:tr>
              <a:tr h="684028">
                <a:tc vMerge="1">
                  <a:txBody>
                    <a:bodyPr/>
                    <a:lstStyle/>
                    <a:p>
                      <a:endParaRPr lang="pl-PL"/>
                    </a:p>
                  </a:txBody>
                  <a:tcPr/>
                </a:tc>
                <a:tc gridSpan="3" vMerge="1">
                  <a:txBody>
                    <a:bodyPr/>
                    <a:lstStyle/>
                    <a:p>
                      <a:endParaRPr lang="pl-PL"/>
                    </a:p>
                  </a:txBody>
                  <a:tcPr/>
                </a:tc>
                <a:tc hMerge="1" vMerge="1">
                  <a:txBody>
                    <a:bodyPr/>
                    <a:lstStyle/>
                    <a:p>
                      <a:endParaRPr lang="pl-PL"/>
                    </a:p>
                  </a:txBody>
                  <a:tcPr/>
                </a:tc>
                <a:tc hMerge="1" vMerge="1">
                  <a:txBody>
                    <a:bodyPr/>
                    <a:lstStyle/>
                    <a:p>
                      <a:endParaRPr lang="pl-PL"/>
                    </a:p>
                  </a:txBody>
                  <a:tcPr/>
                </a:tc>
                <a:tc gridSpan="2" vMerge="1">
                  <a:txBody>
                    <a:bodyPr/>
                    <a:lstStyle/>
                    <a:p>
                      <a:endParaRPr lang="pl-PL"/>
                    </a:p>
                  </a:txBody>
                  <a:tcPr/>
                </a:tc>
                <a:tc hMerge="1" vMerge="1">
                  <a:txBody>
                    <a:bodyPr/>
                    <a:lstStyle/>
                    <a:p>
                      <a:pPr marR="45720" algn="ctr">
                        <a:lnSpc>
                          <a:spcPct val="115000"/>
                        </a:lnSpc>
                        <a:spcBef>
                          <a:spcPts val="300"/>
                        </a:spcBef>
                        <a:spcAft>
                          <a:spcPts val="300"/>
                        </a:spcAft>
                      </a:pPr>
                      <a:endParaRPr lang="pl-PL" sz="1600" dirty="0">
                        <a:latin typeface="Calibri"/>
                        <a:ea typeface="Calibri"/>
                        <a:cs typeface="Times New Roman"/>
                      </a:endParaRPr>
                    </a:p>
                  </a:txBody>
                  <a:tcPr marL="68580" marR="68580" marT="0" marB="0"/>
                </a:tc>
                <a:tc gridSpan="2">
                  <a:txBody>
                    <a:bodyPr/>
                    <a:lstStyle/>
                    <a:p>
                      <a:pPr marR="45720" algn="ctr">
                        <a:lnSpc>
                          <a:spcPct val="115000"/>
                        </a:lnSpc>
                        <a:spcBef>
                          <a:spcPts val="300"/>
                        </a:spcBef>
                        <a:spcAft>
                          <a:spcPts val="300"/>
                        </a:spcAft>
                      </a:pPr>
                      <a:r>
                        <a:rPr lang="pl-PL" sz="1600" dirty="0">
                          <a:solidFill>
                            <a:srgbClr val="000000"/>
                          </a:solidFill>
                          <a:latin typeface="Cambria"/>
                          <a:ea typeface="Calibri"/>
                          <a:cs typeface="Times New Roman"/>
                        </a:rPr>
                        <a:t>Jednostka miary</a:t>
                      </a:r>
                      <a:endParaRPr lang="pl-PL" sz="1600" dirty="0">
                        <a:latin typeface="Calibri"/>
                        <a:ea typeface="Calibri"/>
                        <a:cs typeface="Times New Roman"/>
                      </a:endParaRPr>
                    </a:p>
                  </a:txBody>
                  <a:tcPr marL="68580" marR="68580" marT="0" marB="0">
                    <a:solidFill>
                      <a:schemeClr val="bg2">
                        <a:lumMod val="50000"/>
                      </a:schemeClr>
                    </a:solidFill>
                  </a:tcPr>
                </a:tc>
                <a:tc hMerge="1">
                  <a:txBody>
                    <a:bodyPr/>
                    <a:lstStyle/>
                    <a:p>
                      <a:endParaRPr lang="pl-PL"/>
                    </a:p>
                  </a:txBody>
                  <a:tcPr/>
                </a:tc>
                <a:tc>
                  <a:txBody>
                    <a:bodyPr/>
                    <a:lstStyle/>
                    <a:p>
                      <a:pPr marR="45720" algn="ctr">
                        <a:lnSpc>
                          <a:spcPct val="115000"/>
                        </a:lnSpc>
                        <a:spcBef>
                          <a:spcPts val="300"/>
                        </a:spcBef>
                        <a:spcAft>
                          <a:spcPts val="300"/>
                        </a:spcAft>
                      </a:pPr>
                      <a:r>
                        <a:rPr lang="pl-PL" sz="1600" dirty="0">
                          <a:solidFill>
                            <a:srgbClr val="000000"/>
                          </a:solidFill>
                          <a:latin typeface="Cambria"/>
                          <a:ea typeface="Calibri"/>
                          <a:cs typeface="Times New Roman"/>
                        </a:rPr>
                        <a:t>Ilość jednostek</a:t>
                      </a:r>
                      <a:endParaRPr lang="pl-PL" sz="1600" dirty="0">
                        <a:latin typeface="Calibri"/>
                        <a:ea typeface="Calibri"/>
                        <a:cs typeface="Times New Roman"/>
                      </a:endParaRPr>
                    </a:p>
                  </a:txBody>
                  <a:tcPr marL="68580" marR="68580" marT="0" marB="0">
                    <a:solidFill>
                      <a:schemeClr val="bg2">
                        <a:lumMod val="50000"/>
                      </a:schemeClr>
                    </a:solidFill>
                  </a:tcPr>
                </a:tc>
                <a:tc gridSpan="2" vMerge="1">
                  <a:txBody>
                    <a:bodyPr/>
                    <a:lstStyle/>
                    <a:p>
                      <a:endParaRPr lang="pl-PL"/>
                    </a:p>
                  </a:txBody>
                  <a:tcPr/>
                </a:tc>
                <a:tc hMerge="1" vMerge="1">
                  <a:txBody>
                    <a:bodyPr/>
                    <a:lstStyle/>
                    <a:p>
                      <a:endParaRPr lang="pl-PL"/>
                    </a:p>
                  </a:txBody>
                  <a:tcPr/>
                </a:tc>
                <a:tc gridSpan="2" vMerge="1">
                  <a:txBody>
                    <a:bodyPr/>
                    <a:lstStyle/>
                    <a:p>
                      <a:endParaRPr lang="pl-PL"/>
                    </a:p>
                  </a:txBody>
                  <a:tcPr/>
                </a:tc>
                <a:tc hMerge="1" vMerge="1">
                  <a:txBody>
                    <a:bodyPr/>
                    <a:lstStyle/>
                    <a:p>
                      <a:endParaRPr lang="pl-PL"/>
                    </a:p>
                  </a:txBody>
                  <a:tcPr/>
                </a:tc>
                <a:extLst>
                  <a:ext uri="{0D108BD9-81ED-4DB2-BD59-A6C34878D82A}">
                    <a16:rowId xmlns:a16="http://schemas.microsoft.com/office/drawing/2014/main" val="10001"/>
                  </a:ext>
                </a:extLst>
              </a:tr>
              <a:tr h="189712">
                <a:tc>
                  <a:txBody>
                    <a:bodyPr/>
                    <a:lstStyle/>
                    <a:p>
                      <a:pPr marR="45720" algn="ctr">
                        <a:lnSpc>
                          <a:spcPct val="115000"/>
                        </a:lnSpc>
                        <a:spcBef>
                          <a:spcPts val="300"/>
                        </a:spcBef>
                        <a:spcAft>
                          <a:spcPts val="300"/>
                        </a:spcAft>
                      </a:pPr>
                      <a:r>
                        <a:rPr lang="pl-PL" sz="1200" dirty="0">
                          <a:solidFill>
                            <a:srgbClr val="000000"/>
                          </a:solidFill>
                          <a:latin typeface="Cambria"/>
                          <a:ea typeface="Calibri"/>
                          <a:cs typeface="Times New Roman"/>
                        </a:rPr>
                        <a:t>01</a:t>
                      </a:r>
                      <a:endParaRPr lang="pl-PL" sz="1200" dirty="0">
                        <a:latin typeface="Calibri"/>
                        <a:ea typeface="Calibri"/>
                        <a:cs typeface="Times New Roman"/>
                      </a:endParaRPr>
                    </a:p>
                  </a:txBody>
                  <a:tcPr marL="68580" marR="68580" marT="0" marB="0"/>
                </a:tc>
                <a:tc gridSpan="3">
                  <a:txBody>
                    <a:bodyPr/>
                    <a:lstStyle/>
                    <a:p>
                      <a:pPr marR="45720" algn="ctr">
                        <a:lnSpc>
                          <a:spcPct val="115000"/>
                        </a:lnSpc>
                        <a:spcBef>
                          <a:spcPts val="300"/>
                        </a:spcBef>
                        <a:spcAft>
                          <a:spcPts val="300"/>
                        </a:spcAft>
                      </a:pPr>
                      <a:r>
                        <a:rPr lang="pl-PL" sz="1200">
                          <a:solidFill>
                            <a:srgbClr val="000000"/>
                          </a:solidFill>
                          <a:latin typeface="Cambria"/>
                          <a:ea typeface="Calibri"/>
                          <a:cs typeface="Times New Roman"/>
                        </a:rPr>
                        <a:t>02</a:t>
                      </a:r>
                      <a:endParaRPr lang="pl-PL" sz="1200">
                        <a:latin typeface="Calibri"/>
                        <a:ea typeface="Calibri"/>
                        <a:cs typeface="Times New Roman"/>
                      </a:endParaRPr>
                    </a:p>
                  </a:txBody>
                  <a:tcPr marL="68580" marR="68580" marT="0" marB="0"/>
                </a:tc>
                <a:tc hMerge="1">
                  <a:txBody>
                    <a:bodyPr/>
                    <a:lstStyle/>
                    <a:p>
                      <a:pPr marR="45720" algn="ctr">
                        <a:lnSpc>
                          <a:spcPct val="115000"/>
                        </a:lnSpc>
                        <a:spcBef>
                          <a:spcPts val="300"/>
                        </a:spcBef>
                        <a:spcAft>
                          <a:spcPts val="300"/>
                        </a:spcAft>
                      </a:pPr>
                      <a:endParaRPr lang="pl-PL" sz="1600">
                        <a:latin typeface="Calibri"/>
                        <a:ea typeface="Calibri"/>
                        <a:cs typeface="Times New Roman"/>
                      </a:endParaRPr>
                    </a:p>
                  </a:txBody>
                  <a:tcPr marL="68580" marR="68580" marT="0" marB="0"/>
                </a:tc>
                <a:tc hMerge="1">
                  <a:txBody>
                    <a:bodyPr/>
                    <a:lstStyle/>
                    <a:p>
                      <a:pPr marR="45720" algn="ctr">
                        <a:lnSpc>
                          <a:spcPct val="115000"/>
                        </a:lnSpc>
                        <a:spcBef>
                          <a:spcPts val="300"/>
                        </a:spcBef>
                        <a:spcAft>
                          <a:spcPts val="300"/>
                        </a:spcAft>
                      </a:pPr>
                      <a:endParaRPr lang="pl-PL" sz="1600">
                        <a:latin typeface="Calibri"/>
                        <a:ea typeface="Calibri"/>
                        <a:cs typeface="Times New Roman"/>
                      </a:endParaRPr>
                    </a:p>
                  </a:txBody>
                  <a:tcPr marL="68580" marR="68580" marT="0" marB="0"/>
                </a:tc>
                <a:tc gridSpan="2">
                  <a:txBody>
                    <a:bodyPr/>
                    <a:lstStyle/>
                    <a:p>
                      <a:pPr marR="45720" algn="ctr">
                        <a:lnSpc>
                          <a:spcPct val="115000"/>
                        </a:lnSpc>
                        <a:spcBef>
                          <a:spcPts val="300"/>
                        </a:spcBef>
                        <a:spcAft>
                          <a:spcPts val="300"/>
                        </a:spcAft>
                      </a:pPr>
                      <a:r>
                        <a:rPr lang="pl-PL" sz="1200">
                          <a:solidFill>
                            <a:srgbClr val="000000"/>
                          </a:solidFill>
                          <a:latin typeface="Cambria"/>
                          <a:ea typeface="Calibri"/>
                          <a:cs typeface="Times New Roman"/>
                        </a:rPr>
                        <a:t>03</a:t>
                      </a:r>
                      <a:endParaRPr lang="pl-PL" sz="1200">
                        <a:latin typeface="Calibri"/>
                        <a:ea typeface="Calibri"/>
                        <a:cs typeface="Times New Roman"/>
                      </a:endParaRPr>
                    </a:p>
                  </a:txBody>
                  <a:tcPr marL="68580" marR="68580" marT="0" marB="0"/>
                </a:tc>
                <a:tc hMerge="1">
                  <a:txBody>
                    <a:bodyPr/>
                    <a:lstStyle/>
                    <a:p>
                      <a:pPr marR="45720" algn="ctr">
                        <a:lnSpc>
                          <a:spcPct val="115000"/>
                        </a:lnSpc>
                        <a:spcBef>
                          <a:spcPts val="300"/>
                        </a:spcBef>
                        <a:spcAft>
                          <a:spcPts val="300"/>
                        </a:spcAft>
                      </a:pPr>
                      <a:endParaRPr lang="pl-PL" sz="1100">
                        <a:latin typeface="Calibri"/>
                        <a:ea typeface="Calibri"/>
                        <a:cs typeface="Times New Roman"/>
                      </a:endParaRPr>
                    </a:p>
                  </a:txBody>
                  <a:tcPr marL="68580" marR="68580" marT="0" marB="0"/>
                </a:tc>
                <a:tc gridSpan="2">
                  <a:txBody>
                    <a:bodyPr/>
                    <a:lstStyle/>
                    <a:p>
                      <a:pPr marR="45720" algn="ctr">
                        <a:lnSpc>
                          <a:spcPct val="115000"/>
                        </a:lnSpc>
                        <a:spcBef>
                          <a:spcPts val="300"/>
                        </a:spcBef>
                        <a:spcAft>
                          <a:spcPts val="300"/>
                        </a:spcAft>
                      </a:pPr>
                      <a:r>
                        <a:rPr lang="pl-PL" sz="1200">
                          <a:solidFill>
                            <a:srgbClr val="000000"/>
                          </a:solidFill>
                          <a:latin typeface="Cambria"/>
                          <a:ea typeface="Calibri"/>
                          <a:cs typeface="Times New Roman"/>
                        </a:rPr>
                        <a:t>04</a:t>
                      </a:r>
                      <a:endParaRPr lang="pl-PL" sz="1200">
                        <a:latin typeface="Calibri"/>
                        <a:ea typeface="Calibri"/>
                        <a:cs typeface="Times New Roman"/>
                      </a:endParaRPr>
                    </a:p>
                  </a:txBody>
                  <a:tcPr marL="68580" marR="68580" marT="0" marB="0"/>
                </a:tc>
                <a:tc hMerge="1">
                  <a:txBody>
                    <a:bodyPr/>
                    <a:lstStyle/>
                    <a:p>
                      <a:endParaRPr lang="pl-PL"/>
                    </a:p>
                  </a:txBody>
                  <a:tcPr/>
                </a:tc>
                <a:tc>
                  <a:txBody>
                    <a:bodyPr/>
                    <a:lstStyle/>
                    <a:p>
                      <a:pPr marR="45720" algn="ctr">
                        <a:lnSpc>
                          <a:spcPct val="115000"/>
                        </a:lnSpc>
                        <a:spcBef>
                          <a:spcPts val="300"/>
                        </a:spcBef>
                        <a:spcAft>
                          <a:spcPts val="300"/>
                        </a:spcAft>
                      </a:pPr>
                      <a:r>
                        <a:rPr lang="pl-PL" sz="1200">
                          <a:solidFill>
                            <a:srgbClr val="000000"/>
                          </a:solidFill>
                          <a:latin typeface="Cambria"/>
                          <a:ea typeface="Calibri"/>
                          <a:cs typeface="Times New Roman"/>
                        </a:rPr>
                        <a:t>05</a:t>
                      </a:r>
                      <a:endParaRPr lang="pl-PL" sz="1200">
                        <a:latin typeface="Calibri"/>
                        <a:ea typeface="Calibri"/>
                        <a:cs typeface="Times New Roman"/>
                      </a:endParaRPr>
                    </a:p>
                  </a:txBody>
                  <a:tcPr marL="68580" marR="68580" marT="0" marB="0"/>
                </a:tc>
                <a:tc gridSpan="2">
                  <a:txBody>
                    <a:bodyPr/>
                    <a:lstStyle/>
                    <a:p>
                      <a:pPr marR="45720" algn="ctr">
                        <a:lnSpc>
                          <a:spcPct val="115000"/>
                        </a:lnSpc>
                        <a:spcBef>
                          <a:spcPts val="300"/>
                        </a:spcBef>
                        <a:spcAft>
                          <a:spcPts val="300"/>
                        </a:spcAft>
                      </a:pPr>
                      <a:r>
                        <a:rPr lang="pl-PL" sz="1200">
                          <a:solidFill>
                            <a:srgbClr val="000000"/>
                          </a:solidFill>
                          <a:latin typeface="Cambria"/>
                          <a:ea typeface="Calibri"/>
                          <a:cs typeface="Times New Roman"/>
                        </a:rPr>
                        <a:t>06</a:t>
                      </a:r>
                      <a:endParaRPr lang="pl-PL" sz="1200">
                        <a:latin typeface="Calibri"/>
                        <a:ea typeface="Calibri"/>
                        <a:cs typeface="Times New Roman"/>
                      </a:endParaRPr>
                    </a:p>
                  </a:txBody>
                  <a:tcPr marL="68580" marR="68580" marT="0" marB="0"/>
                </a:tc>
                <a:tc hMerge="1">
                  <a:txBody>
                    <a:bodyPr/>
                    <a:lstStyle/>
                    <a:p>
                      <a:pPr marR="45720" algn="ctr">
                        <a:lnSpc>
                          <a:spcPct val="115000"/>
                        </a:lnSpc>
                        <a:spcBef>
                          <a:spcPts val="300"/>
                        </a:spcBef>
                        <a:spcAft>
                          <a:spcPts val="300"/>
                        </a:spcAft>
                      </a:pPr>
                      <a:endParaRPr lang="pl-PL" sz="1100">
                        <a:latin typeface="Calibri"/>
                        <a:ea typeface="Calibri"/>
                        <a:cs typeface="Times New Roman"/>
                      </a:endParaRPr>
                    </a:p>
                  </a:txBody>
                  <a:tcPr marL="68580" marR="68580" marT="0" marB="0"/>
                </a:tc>
                <a:tc gridSpan="2">
                  <a:txBody>
                    <a:bodyPr/>
                    <a:lstStyle/>
                    <a:p>
                      <a:pPr marR="45720" algn="ctr">
                        <a:lnSpc>
                          <a:spcPct val="115000"/>
                        </a:lnSpc>
                        <a:spcBef>
                          <a:spcPts val="300"/>
                        </a:spcBef>
                        <a:spcAft>
                          <a:spcPts val="300"/>
                        </a:spcAft>
                      </a:pPr>
                      <a:r>
                        <a:rPr lang="pl-PL" sz="1200">
                          <a:solidFill>
                            <a:srgbClr val="000000"/>
                          </a:solidFill>
                          <a:latin typeface="Cambria"/>
                          <a:ea typeface="Calibri"/>
                          <a:cs typeface="Times New Roman"/>
                        </a:rPr>
                        <a:t>07</a:t>
                      </a:r>
                      <a:endParaRPr lang="pl-PL" sz="1200">
                        <a:latin typeface="Calibri"/>
                        <a:ea typeface="Calibri"/>
                        <a:cs typeface="Times New Roman"/>
                      </a:endParaRPr>
                    </a:p>
                  </a:txBody>
                  <a:tcPr marL="68580" marR="68580" marT="0" marB="0"/>
                </a:tc>
                <a:tc hMerge="1">
                  <a:txBody>
                    <a:bodyPr/>
                    <a:lstStyle/>
                    <a:p>
                      <a:pPr marR="45720" algn="ctr">
                        <a:lnSpc>
                          <a:spcPct val="115000"/>
                        </a:lnSpc>
                        <a:spcBef>
                          <a:spcPts val="300"/>
                        </a:spcBef>
                        <a:spcAft>
                          <a:spcPts val="300"/>
                        </a:spcAft>
                      </a:pPr>
                      <a:endParaRPr lang="pl-PL" sz="1100">
                        <a:latin typeface="Calibri"/>
                        <a:ea typeface="Calibri"/>
                        <a:cs typeface="Times New Roman"/>
                      </a:endParaRPr>
                    </a:p>
                  </a:txBody>
                  <a:tcPr marL="68580" marR="68580" marT="0" marB="0"/>
                </a:tc>
                <a:extLst>
                  <a:ext uri="{0D108BD9-81ED-4DB2-BD59-A6C34878D82A}">
                    <a16:rowId xmlns:a16="http://schemas.microsoft.com/office/drawing/2014/main" val="10002"/>
                  </a:ext>
                </a:extLst>
              </a:tr>
              <a:tr h="208949">
                <a:tc>
                  <a:txBody>
                    <a:bodyPr/>
                    <a:lstStyle/>
                    <a:p>
                      <a:pPr marR="45720" algn="just">
                        <a:lnSpc>
                          <a:spcPct val="115000"/>
                        </a:lnSpc>
                        <a:spcBef>
                          <a:spcPts val="300"/>
                        </a:spcBef>
                        <a:spcAft>
                          <a:spcPts val="300"/>
                        </a:spcAft>
                      </a:pPr>
                      <a:r>
                        <a:rPr lang="pl-PL" sz="1200" dirty="0">
                          <a:solidFill>
                            <a:srgbClr val="000000"/>
                          </a:solidFill>
                          <a:latin typeface="Cambria"/>
                          <a:ea typeface="Calibri"/>
                          <a:cs typeface="Times New Roman"/>
                        </a:rPr>
                        <a:t>1.1</a:t>
                      </a:r>
                      <a:endParaRPr lang="pl-PL" sz="1200" dirty="0">
                        <a:latin typeface="Calibri"/>
                        <a:ea typeface="Calibri"/>
                        <a:cs typeface="Times New Roman"/>
                      </a:endParaRPr>
                    </a:p>
                  </a:txBody>
                  <a:tcPr marL="68580" marR="68580" marT="0" marB="0"/>
                </a:tc>
                <a:tc gridSpan="3">
                  <a:txBody>
                    <a:bodyPr/>
                    <a:lstStyle/>
                    <a:p>
                      <a:endParaRPr lang="pl-PL" sz="1200" dirty="0"/>
                    </a:p>
                  </a:txBody>
                  <a:tcPr marL="68580" marR="68580" marT="0" marB="0"/>
                </a:tc>
                <a:tc hMerge="1">
                  <a:txBody>
                    <a:bodyPr/>
                    <a:lstStyle/>
                    <a:p>
                      <a:pPr marR="45720" algn="just">
                        <a:lnSpc>
                          <a:spcPct val="115000"/>
                        </a:lnSpc>
                        <a:spcBef>
                          <a:spcPts val="300"/>
                        </a:spcBef>
                        <a:spcAft>
                          <a:spcPts val="300"/>
                        </a:spcAft>
                      </a:pPr>
                      <a:endParaRPr lang="pl-PL" sz="1600">
                        <a:solidFill>
                          <a:srgbClr val="000000"/>
                        </a:solidFill>
                        <a:latin typeface="Cambria"/>
                        <a:ea typeface="Calibri"/>
                        <a:cs typeface="Times New Roman"/>
                      </a:endParaRPr>
                    </a:p>
                  </a:txBody>
                  <a:tcPr marL="68580" marR="68580" marT="0" marB="0"/>
                </a:tc>
                <a:tc hMerge="1">
                  <a:txBody>
                    <a:bodyPr/>
                    <a:lstStyle/>
                    <a:p>
                      <a:pPr marR="45720" algn="just">
                        <a:lnSpc>
                          <a:spcPct val="115000"/>
                        </a:lnSpc>
                        <a:spcBef>
                          <a:spcPts val="300"/>
                        </a:spcBef>
                        <a:spcAft>
                          <a:spcPts val="300"/>
                        </a:spcAft>
                      </a:pPr>
                      <a:endParaRPr lang="pl-PL" sz="1600">
                        <a:solidFill>
                          <a:srgbClr val="000000"/>
                        </a:solidFill>
                        <a:latin typeface="Cambria"/>
                        <a:ea typeface="Calibri"/>
                        <a:cs typeface="Times New Roman"/>
                      </a:endParaRPr>
                    </a:p>
                  </a:txBody>
                  <a:tcPr marL="68580" marR="68580" marT="0" marB="0"/>
                </a:tc>
                <a:tc gridSpan="2">
                  <a:txBody>
                    <a:bodyPr/>
                    <a:lstStyle/>
                    <a:p>
                      <a:endParaRPr lang="pl-PL" sz="1200"/>
                    </a:p>
                  </a:txBody>
                  <a:tcPr marL="68580" marR="68580" marT="0" marB="0"/>
                </a:tc>
                <a:tc hMerge="1">
                  <a:txBody>
                    <a:bodyPr/>
                    <a:lstStyle/>
                    <a:p>
                      <a:pPr marR="45720" algn="just">
                        <a:lnSpc>
                          <a:spcPct val="115000"/>
                        </a:lnSpc>
                        <a:spcBef>
                          <a:spcPts val="300"/>
                        </a:spcBef>
                        <a:spcAft>
                          <a:spcPts val="300"/>
                        </a:spcAft>
                      </a:pPr>
                      <a:endParaRPr lang="pl-PL" sz="1000">
                        <a:solidFill>
                          <a:srgbClr val="000000"/>
                        </a:solidFill>
                        <a:latin typeface="Cambria"/>
                        <a:ea typeface="Calibri"/>
                        <a:cs typeface="Times New Roman"/>
                      </a:endParaRPr>
                    </a:p>
                  </a:txBody>
                  <a:tcPr marL="68580" marR="68580" marT="0" marB="0"/>
                </a:tc>
                <a:tc gridSpan="2">
                  <a:txBody>
                    <a:bodyPr/>
                    <a:lstStyle/>
                    <a:p>
                      <a:endParaRPr lang="pl-PL" sz="1200"/>
                    </a:p>
                  </a:txBody>
                  <a:tcPr marL="68580" marR="68580" marT="0" marB="0"/>
                </a:tc>
                <a:tc hMerge="1">
                  <a:txBody>
                    <a:bodyPr/>
                    <a:lstStyle/>
                    <a:p>
                      <a:endParaRPr lang="pl-PL"/>
                    </a:p>
                  </a:txBody>
                  <a:tcPr/>
                </a:tc>
                <a:tc>
                  <a:txBody>
                    <a:bodyPr/>
                    <a:lstStyle/>
                    <a:p>
                      <a:pPr marR="45720" algn="just">
                        <a:lnSpc>
                          <a:spcPct val="115000"/>
                        </a:lnSpc>
                        <a:spcBef>
                          <a:spcPts val="300"/>
                        </a:spcBef>
                        <a:spcAft>
                          <a:spcPts val="300"/>
                        </a:spcAft>
                      </a:pPr>
                      <a:endParaRPr lang="pl-PL" sz="1200">
                        <a:solidFill>
                          <a:srgbClr val="000000"/>
                        </a:solidFill>
                        <a:latin typeface="Cambria"/>
                        <a:ea typeface="Calibri"/>
                        <a:cs typeface="Times New Roman"/>
                      </a:endParaRPr>
                    </a:p>
                  </a:txBody>
                  <a:tcPr marL="68580" marR="68580" marT="0" marB="0"/>
                </a:tc>
                <a:tc gridSpan="2">
                  <a:txBody>
                    <a:bodyPr/>
                    <a:lstStyle/>
                    <a:p>
                      <a:endParaRPr lang="pl-PL" sz="1200"/>
                    </a:p>
                  </a:txBody>
                  <a:tcPr marL="68580" marR="68580" marT="0" marB="0"/>
                </a:tc>
                <a:tc hMerge="1">
                  <a:txBody>
                    <a:bodyPr/>
                    <a:lstStyle/>
                    <a:p>
                      <a:pPr marR="45720" algn="just">
                        <a:lnSpc>
                          <a:spcPct val="115000"/>
                        </a:lnSpc>
                        <a:spcBef>
                          <a:spcPts val="300"/>
                        </a:spcBef>
                        <a:spcAft>
                          <a:spcPts val="300"/>
                        </a:spcAft>
                      </a:pPr>
                      <a:endParaRPr lang="pl-PL" sz="1000">
                        <a:solidFill>
                          <a:srgbClr val="000000"/>
                        </a:solidFill>
                        <a:latin typeface="Cambria"/>
                        <a:ea typeface="Calibri"/>
                        <a:cs typeface="Times New Roman"/>
                      </a:endParaRPr>
                    </a:p>
                  </a:txBody>
                  <a:tcPr marL="68580" marR="68580" marT="0" marB="0"/>
                </a:tc>
                <a:tc gridSpan="2">
                  <a:txBody>
                    <a:bodyPr/>
                    <a:lstStyle/>
                    <a:p>
                      <a:endParaRPr lang="pl-PL" sz="1200"/>
                    </a:p>
                  </a:txBody>
                  <a:tcPr marL="68580" marR="68580" marT="0" marB="0"/>
                </a:tc>
                <a:tc hMerge="1">
                  <a:txBody>
                    <a:bodyPr/>
                    <a:lstStyle/>
                    <a:p>
                      <a:pPr marR="45720" algn="just">
                        <a:lnSpc>
                          <a:spcPct val="115000"/>
                        </a:lnSpc>
                        <a:spcBef>
                          <a:spcPts val="300"/>
                        </a:spcBef>
                        <a:spcAft>
                          <a:spcPts val="300"/>
                        </a:spcAft>
                      </a:pPr>
                      <a:endParaRPr lang="pl-PL" sz="1000">
                        <a:solidFill>
                          <a:srgbClr val="000000"/>
                        </a:solidFill>
                        <a:latin typeface="Cambria"/>
                        <a:ea typeface="Calibri"/>
                        <a:cs typeface="Times New Roman"/>
                      </a:endParaRPr>
                    </a:p>
                  </a:txBody>
                  <a:tcPr marL="68580" marR="68580" marT="0" marB="0"/>
                </a:tc>
                <a:extLst>
                  <a:ext uri="{0D108BD9-81ED-4DB2-BD59-A6C34878D82A}">
                    <a16:rowId xmlns:a16="http://schemas.microsoft.com/office/drawing/2014/main" val="10003"/>
                  </a:ext>
                </a:extLst>
              </a:tr>
              <a:tr h="214661">
                <a:tc>
                  <a:txBody>
                    <a:bodyPr/>
                    <a:lstStyle/>
                    <a:p>
                      <a:pPr marR="45720" algn="just">
                        <a:lnSpc>
                          <a:spcPct val="115000"/>
                        </a:lnSpc>
                        <a:spcBef>
                          <a:spcPts val="300"/>
                        </a:spcBef>
                        <a:spcAft>
                          <a:spcPts val="300"/>
                        </a:spcAft>
                      </a:pPr>
                      <a:r>
                        <a:rPr lang="pl-PL" sz="1200" dirty="0">
                          <a:solidFill>
                            <a:srgbClr val="000000"/>
                          </a:solidFill>
                          <a:latin typeface="Cambria"/>
                          <a:ea typeface="Calibri"/>
                          <a:cs typeface="Times New Roman"/>
                        </a:rPr>
                        <a:t>1.2</a:t>
                      </a:r>
                      <a:endParaRPr lang="pl-PL" sz="1200" dirty="0">
                        <a:latin typeface="Calibri"/>
                        <a:ea typeface="Calibri"/>
                        <a:cs typeface="Times New Roman"/>
                      </a:endParaRPr>
                    </a:p>
                  </a:txBody>
                  <a:tcPr marL="68580" marR="68580" marT="0" marB="0"/>
                </a:tc>
                <a:tc gridSpan="3">
                  <a:txBody>
                    <a:bodyPr/>
                    <a:lstStyle/>
                    <a:p>
                      <a:endParaRPr lang="pl-PL" sz="1200" dirty="0"/>
                    </a:p>
                  </a:txBody>
                  <a:tcPr marL="68580" marR="68580" marT="0" marB="0"/>
                </a:tc>
                <a:tc hMerge="1">
                  <a:txBody>
                    <a:bodyPr/>
                    <a:lstStyle/>
                    <a:p>
                      <a:pPr marR="45720" algn="just">
                        <a:lnSpc>
                          <a:spcPct val="115000"/>
                        </a:lnSpc>
                        <a:spcBef>
                          <a:spcPts val="300"/>
                        </a:spcBef>
                        <a:spcAft>
                          <a:spcPts val="300"/>
                        </a:spcAft>
                      </a:pPr>
                      <a:endParaRPr lang="pl-PL" sz="1600">
                        <a:solidFill>
                          <a:srgbClr val="000000"/>
                        </a:solidFill>
                        <a:latin typeface="Cambria"/>
                        <a:ea typeface="Calibri"/>
                        <a:cs typeface="Times New Roman"/>
                      </a:endParaRPr>
                    </a:p>
                  </a:txBody>
                  <a:tcPr marL="68580" marR="68580" marT="0" marB="0"/>
                </a:tc>
                <a:tc hMerge="1">
                  <a:txBody>
                    <a:bodyPr/>
                    <a:lstStyle/>
                    <a:p>
                      <a:pPr marR="45720" algn="just">
                        <a:lnSpc>
                          <a:spcPct val="115000"/>
                        </a:lnSpc>
                        <a:spcBef>
                          <a:spcPts val="300"/>
                        </a:spcBef>
                        <a:spcAft>
                          <a:spcPts val="300"/>
                        </a:spcAft>
                      </a:pPr>
                      <a:endParaRPr lang="pl-PL" sz="1600">
                        <a:solidFill>
                          <a:srgbClr val="000000"/>
                        </a:solidFill>
                        <a:latin typeface="Cambria"/>
                        <a:ea typeface="Calibri"/>
                        <a:cs typeface="Times New Roman"/>
                      </a:endParaRPr>
                    </a:p>
                  </a:txBody>
                  <a:tcPr marL="68580" marR="68580" marT="0" marB="0"/>
                </a:tc>
                <a:tc gridSpan="2">
                  <a:txBody>
                    <a:bodyPr/>
                    <a:lstStyle/>
                    <a:p>
                      <a:endParaRPr lang="pl-PL" sz="1200" dirty="0"/>
                    </a:p>
                  </a:txBody>
                  <a:tcPr marL="68580" marR="68580" marT="0" marB="0"/>
                </a:tc>
                <a:tc hMerge="1">
                  <a:txBody>
                    <a:bodyPr/>
                    <a:lstStyle/>
                    <a:p>
                      <a:pPr marR="45720" algn="just">
                        <a:lnSpc>
                          <a:spcPct val="115000"/>
                        </a:lnSpc>
                        <a:spcBef>
                          <a:spcPts val="300"/>
                        </a:spcBef>
                        <a:spcAft>
                          <a:spcPts val="300"/>
                        </a:spcAft>
                      </a:pPr>
                      <a:endParaRPr lang="pl-PL" sz="1000">
                        <a:solidFill>
                          <a:srgbClr val="000000"/>
                        </a:solidFill>
                        <a:latin typeface="Cambria"/>
                        <a:ea typeface="Calibri"/>
                        <a:cs typeface="Times New Roman"/>
                      </a:endParaRPr>
                    </a:p>
                  </a:txBody>
                  <a:tcPr marL="68580" marR="68580" marT="0" marB="0"/>
                </a:tc>
                <a:tc gridSpan="2">
                  <a:txBody>
                    <a:bodyPr/>
                    <a:lstStyle/>
                    <a:p>
                      <a:endParaRPr lang="pl-PL" sz="1200"/>
                    </a:p>
                  </a:txBody>
                  <a:tcPr marL="68580" marR="68580" marT="0" marB="0"/>
                </a:tc>
                <a:tc hMerge="1">
                  <a:txBody>
                    <a:bodyPr/>
                    <a:lstStyle/>
                    <a:p>
                      <a:endParaRPr lang="pl-PL"/>
                    </a:p>
                  </a:txBody>
                  <a:tcPr/>
                </a:tc>
                <a:tc>
                  <a:txBody>
                    <a:bodyPr/>
                    <a:lstStyle/>
                    <a:p>
                      <a:pPr marR="45720" algn="just">
                        <a:lnSpc>
                          <a:spcPct val="115000"/>
                        </a:lnSpc>
                        <a:spcBef>
                          <a:spcPts val="300"/>
                        </a:spcBef>
                        <a:spcAft>
                          <a:spcPts val="300"/>
                        </a:spcAft>
                      </a:pPr>
                      <a:endParaRPr lang="pl-PL" sz="1200">
                        <a:solidFill>
                          <a:srgbClr val="000000"/>
                        </a:solidFill>
                        <a:latin typeface="Cambria"/>
                        <a:ea typeface="Calibri"/>
                        <a:cs typeface="Times New Roman"/>
                      </a:endParaRPr>
                    </a:p>
                  </a:txBody>
                  <a:tcPr marL="68580" marR="68580" marT="0" marB="0"/>
                </a:tc>
                <a:tc gridSpan="2">
                  <a:txBody>
                    <a:bodyPr/>
                    <a:lstStyle/>
                    <a:p>
                      <a:endParaRPr lang="pl-PL" sz="1200"/>
                    </a:p>
                  </a:txBody>
                  <a:tcPr marL="68580" marR="68580" marT="0" marB="0"/>
                </a:tc>
                <a:tc hMerge="1">
                  <a:txBody>
                    <a:bodyPr/>
                    <a:lstStyle/>
                    <a:p>
                      <a:pPr marR="45720" algn="just">
                        <a:lnSpc>
                          <a:spcPct val="115000"/>
                        </a:lnSpc>
                        <a:spcBef>
                          <a:spcPts val="300"/>
                        </a:spcBef>
                        <a:spcAft>
                          <a:spcPts val="300"/>
                        </a:spcAft>
                      </a:pPr>
                      <a:endParaRPr lang="pl-PL" sz="1000">
                        <a:solidFill>
                          <a:srgbClr val="000000"/>
                        </a:solidFill>
                        <a:latin typeface="Cambria"/>
                        <a:ea typeface="Calibri"/>
                        <a:cs typeface="Times New Roman"/>
                      </a:endParaRPr>
                    </a:p>
                  </a:txBody>
                  <a:tcPr marL="68580" marR="68580" marT="0" marB="0"/>
                </a:tc>
                <a:tc gridSpan="2">
                  <a:txBody>
                    <a:bodyPr/>
                    <a:lstStyle/>
                    <a:p>
                      <a:endParaRPr lang="pl-PL" sz="1200"/>
                    </a:p>
                  </a:txBody>
                  <a:tcPr marL="68580" marR="68580" marT="0" marB="0"/>
                </a:tc>
                <a:tc hMerge="1">
                  <a:txBody>
                    <a:bodyPr/>
                    <a:lstStyle/>
                    <a:p>
                      <a:pPr marR="45720" algn="just">
                        <a:lnSpc>
                          <a:spcPct val="115000"/>
                        </a:lnSpc>
                        <a:spcBef>
                          <a:spcPts val="300"/>
                        </a:spcBef>
                        <a:spcAft>
                          <a:spcPts val="300"/>
                        </a:spcAft>
                      </a:pPr>
                      <a:endParaRPr lang="pl-PL" sz="1000">
                        <a:solidFill>
                          <a:srgbClr val="000000"/>
                        </a:solidFill>
                        <a:latin typeface="Cambria"/>
                        <a:ea typeface="Calibri"/>
                        <a:cs typeface="Times New Roman"/>
                      </a:endParaRPr>
                    </a:p>
                  </a:txBody>
                  <a:tcPr marL="68580" marR="68580" marT="0" marB="0"/>
                </a:tc>
                <a:extLst>
                  <a:ext uri="{0D108BD9-81ED-4DB2-BD59-A6C34878D82A}">
                    <a16:rowId xmlns:a16="http://schemas.microsoft.com/office/drawing/2014/main" val="10004"/>
                  </a:ext>
                </a:extLst>
              </a:tr>
              <a:tr h="216024">
                <a:tc>
                  <a:txBody>
                    <a:bodyPr/>
                    <a:lstStyle/>
                    <a:p>
                      <a:pPr marR="45720" algn="just">
                        <a:lnSpc>
                          <a:spcPct val="115000"/>
                        </a:lnSpc>
                        <a:spcBef>
                          <a:spcPts val="300"/>
                        </a:spcBef>
                        <a:spcAft>
                          <a:spcPts val="300"/>
                        </a:spcAft>
                      </a:pPr>
                      <a:r>
                        <a:rPr lang="pl-PL" sz="1200">
                          <a:solidFill>
                            <a:srgbClr val="000000"/>
                          </a:solidFill>
                          <a:latin typeface="Cambria"/>
                          <a:ea typeface="Calibri"/>
                          <a:cs typeface="Times New Roman"/>
                        </a:rPr>
                        <a:t>1.3</a:t>
                      </a:r>
                      <a:endParaRPr lang="pl-PL" sz="1200">
                        <a:latin typeface="Calibri"/>
                        <a:ea typeface="Calibri"/>
                        <a:cs typeface="Times New Roman"/>
                      </a:endParaRPr>
                    </a:p>
                  </a:txBody>
                  <a:tcPr marL="68580" marR="68580" marT="0" marB="0"/>
                </a:tc>
                <a:tc gridSpan="3">
                  <a:txBody>
                    <a:bodyPr/>
                    <a:lstStyle/>
                    <a:p>
                      <a:endParaRPr lang="pl-PL" sz="1200" dirty="0"/>
                    </a:p>
                  </a:txBody>
                  <a:tcPr marL="68580" marR="68580" marT="0" marB="0"/>
                </a:tc>
                <a:tc hMerge="1">
                  <a:txBody>
                    <a:bodyPr/>
                    <a:lstStyle/>
                    <a:p>
                      <a:pPr marR="45720" algn="just">
                        <a:lnSpc>
                          <a:spcPct val="115000"/>
                        </a:lnSpc>
                        <a:spcBef>
                          <a:spcPts val="300"/>
                        </a:spcBef>
                        <a:spcAft>
                          <a:spcPts val="300"/>
                        </a:spcAft>
                      </a:pPr>
                      <a:endParaRPr lang="pl-PL" sz="1600">
                        <a:solidFill>
                          <a:srgbClr val="000000"/>
                        </a:solidFill>
                        <a:latin typeface="Cambria"/>
                        <a:ea typeface="Calibri"/>
                        <a:cs typeface="Times New Roman"/>
                      </a:endParaRPr>
                    </a:p>
                  </a:txBody>
                  <a:tcPr marL="68580" marR="68580" marT="0" marB="0"/>
                </a:tc>
                <a:tc hMerge="1">
                  <a:txBody>
                    <a:bodyPr/>
                    <a:lstStyle/>
                    <a:p>
                      <a:pPr marR="45720" algn="just">
                        <a:lnSpc>
                          <a:spcPct val="115000"/>
                        </a:lnSpc>
                        <a:spcBef>
                          <a:spcPts val="300"/>
                        </a:spcBef>
                        <a:spcAft>
                          <a:spcPts val="300"/>
                        </a:spcAft>
                      </a:pPr>
                      <a:endParaRPr lang="pl-PL" sz="1600">
                        <a:solidFill>
                          <a:srgbClr val="000000"/>
                        </a:solidFill>
                        <a:latin typeface="Cambria"/>
                        <a:ea typeface="Calibri"/>
                        <a:cs typeface="Times New Roman"/>
                      </a:endParaRPr>
                    </a:p>
                  </a:txBody>
                  <a:tcPr marL="68580" marR="68580" marT="0" marB="0"/>
                </a:tc>
                <a:tc gridSpan="2">
                  <a:txBody>
                    <a:bodyPr/>
                    <a:lstStyle/>
                    <a:p>
                      <a:endParaRPr lang="pl-PL" sz="1200" dirty="0"/>
                    </a:p>
                  </a:txBody>
                  <a:tcPr marL="68580" marR="68580" marT="0" marB="0"/>
                </a:tc>
                <a:tc hMerge="1">
                  <a:txBody>
                    <a:bodyPr/>
                    <a:lstStyle/>
                    <a:p>
                      <a:pPr marR="45720" algn="just">
                        <a:lnSpc>
                          <a:spcPct val="115000"/>
                        </a:lnSpc>
                        <a:spcBef>
                          <a:spcPts val="300"/>
                        </a:spcBef>
                        <a:spcAft>
                          <a:spcPts val="300"/>
                        </a:spcAft>
                      </a:pPr>
                      <a:endParaRPr lang="pl-PL" sz="1000">
                        <a:solidFill>
                          <a:srgbClr val="000000"/>
                        </a:solidFill>
                        <a:latin typeface="Cambria"/>
                        <a:ea typeface="Calibri"/>
                        <a:cs typeface="Times New Roman"/>
                      </a:endParaRPr>
                    </a:p>
                  </a:txBody>
                  <a:tcPr marL="68580" marR="68580" marT="0" marB="0"/>
                </a:tc>
                <a:tc gridSpan="2">
                  <a:txBody>
                    <a:bodyPr/>
                    <a:lstStyle/>
                    <a:p>
                      <a:endParaRPr lang="pl-PL" sz="1200" dirty="0"/>
                    </a:p>
                  </a:txBody>
                  <a:tcPr marL="68580" marR="68580" marT="0" marB="0"/>
                </a:tc>
                <a:tc hMerge="1">
                  <a:txBody>
                    <a:bodyPr/>
                    <a:lstStyle/>
                    <a:p>
                      <a:endParaRPr lang="pl-PL"/>
                    </a:p>
                  </a:txBody>
                  <a:tcPr/>
                </a:tc>
                <a:tc>
                  <a:txBody>
                    <a:bodyPr/>
                    <a:lstStyle/>
                    <a:p>
                      <a:pPr marR="45720" algn="just">
                        <a:lnSpc>
                          <a:spcPct val="115000"/>
                        </a:lnSpc>
                        <a:spcBef>
                          <a:spcPts val="300"/>
                        </a:spcBef>
                        <a:spcAft>
                          <a:spcPts val="300"/>
                        </a:spcAft>
                      </a:pPr>
                      <a:endParaRPr lang="pl-PL" sz="1200" dirty="0">
                        <a:solidFill>
                          <a:srgbClr val="000000"/>
                        </a:solidFill>
                        <a:latin typeface="Cambria"/>
                        <a:ea typeface="Calibri"/>
                        <a:cs typeface="Times New Roman"/>
                      </a:endParaRPr>
                    </a:p>
                  </a:txBody>
                  <a:tcPr marL="68580" marR="68580" marT="0" marB="0"/>
                </a:tc>
                <a:tc gridSpan="2">
                  <a:txBody>
                    <a:bodyPr/>
                    <a:lstStyle/>
                    <a:p>
                      <a:endParaRPr lang="pl-PL" sz="1200" dirty="0"/>
                    </a:p>
                  </a:txBody>
                  <a:tcPr marL="68580" marR="68580" marT="0" marB="0"/>
                </a:tc>
                <a:tc hMerge="1">
                  <a:txBody>
                    <a:bodyPr/>
                    <a:lstStyle/>
                    <a:p>
                      <a:pPr marR="45720" algn="just">
                        <a:lnSpc>
                          <a:spcPct val="115000"/>
                        </a:lnSpc>
                        <a:spcBef>
                          <a:spcPts val="300"/>
                        </a:spcBef>
                        <a:spcAft>
                          <a:spcPts val="300"/>
                        </a:spcAft>
                      </a:pPr>
                      <a:endParaRPr lang="pl-PL" sz="1000">
                        <a:solidFill>
                          <a:srgbClr val="000000"/>
                        </a:solidFill>
                        <a:latin typeface="Cambria"/>
                        <a:ea typeface="Calibri"/>
                        <a:cs typeface="Times New Roman"/>
                      </a:endParaRPr>
                    </a:p>
                  </a:txBody>
                  <a:tcPr marL="68580" marR="68580" marT="0" marB="0"/>
                </a:tc>
                <a:tc gridSpan="2">
                  <a:txBody>
                    <a:bodyPr/>
                    <a:lstStyle/>
                    <a:p>
                      <a:endParaRPr lang="pl-PL" sz="1200" dirty="0"/>
                    </a:p>
                  </a:txBody>
                  <a:tcPr marL="68580" marR="68580" marT="0" marB="0"/>
                </a:tc>
                <a:tc hMerge="1">
                  <a:txBody>
                    <a:bodyPr/>
                    <a:lstStyle/>
                    <a:p>
                      <a:pPr marR="45720" algn="just">
                        <a:lnSpc>
                          <a:spcPct val="115000"/>
                        </a:lnSpc>
                        <a:spcBef>
                          <a:spcPts val="300"/>
                        </a:spcBef>
                        <a:spcAft>
                          <a:spcPts val="300"/>
                        </a:spcAft>
                      </a:pPr>
                      <a:endParaRPr lang="pl-PL" sz="1000">
                        <a:solidFill>
                          <a:srgbClr val="000000"/>
                        </a:solidFill>
                        <a:latin typeface="Cambria"/>
                        <a:ea typeface="Calibri"/>
                        <a:cs typeface="Times New Roman"/>
                      </a:endParaRPr>
                    </a:p>
                  </a:txBody>
                  <a:tcPr marL="68580" marR="68580" marT="0" marB="0"/>
                </a:tc>
                <a:extLst>
                  <a:ext uri="{0D108BD9-81ED-4DB2-BD59-A6C34878D82A}">
                    <a16:rowId xmlns:a16="http://schemas.microsoft.com/office/drawing/2014/main" val="10005"/>
                  </a:ext>
                </a:extLst>
              </a:tr>
              <a:tr h="216024">
                <a:tc>
                  <a:txBody>
                    <a:bodyPr/>
                    <a:lstStyle/>
                    <a:p>
                      <a:pPr marR="45720" algn="just">
                        <a:lnSpc>
                          <a:spcPct val="115000"/>
                        </a:lnSpc>
                        <a:spcBef>
                          <a:spcPts val="300"/>
                        </a:spcBef>
                        <a:spcAft>
                          <a:spcPts val="300"/>
                        </a:spcAft>
                      </a:pPr>
                      <a:r>
                        <a:rPr lang="pl-PL" sz="1200">
                          <a:solidFill>
                            <a:srgbClr val="000000"/>
                          </a:solidFill>
                          <a:latin typeface="Cambria"/>
                          <a:ea typeface="Calibri"/>
                          <a:cs typeface="Times New Roman"/>
                        </a:rPr>
                        <a:t>…</a:t>
                      </a:r>
                      <a:endParaRPr lang="pl-PL" sz="1200">
                        <a:latin typeface="Calibri"/>
                        <a:ea typeface="Calibri"/>
                        <a:cs typeface="Times New Roman"/>
                      </a:endParaRPr>
                    </a:p>
                  </a:txBody>
                  <a:tcPr marL="68580" marR="68580" marT="0" marB="0"/>
                </a:tc>
                <a:tc gridSpan="3">
                  <a:txBody>
                    <a:bodyPr/>
                    <a:lstStyle/>
                    <a:p>
                      <a:endParaRPr lang="pl-PL" sz="1200" dirty="0"/>
                    </a:p>
                  </a:txBody>
                  <a:tcPr marL="68580" marR="68580" marT="0" marB="0"/>
                </a:tc>
                <a:tc hMerge="1">
                  <a:txBody>
                    <a:bodyPr/>
                    <a:lstStyle/>
                    <a:p>
                      <a:pPr marR="45720" algn="just">
                        <a:lnSpc>
                          <a:spcPct val="115000"/>
                        </a:lnSpc>
                        <a:spcBef>
                          <a:spcPts val="300"/>
                        </a:spcBef>
                        <a:spcAft>
                          <a:spcPts val="300"/>
                        </a:spcAft>
                      </a:pPr>
                      <a:endParaRPr lang="pl-PL" sz="1600">
                        <a:solidFill>
                          <a:srgbClr val="000000"/>
                        </a:solidFill>
                        <a:latin typeface="Cambria"/>
                        <a:ea typeface="Calibri"/>
                        <a:cs typeface="Times New Roman"/>
                      </a:endParaRPr>
                    </a:p>
                  </a:txBody>
                  <a:tcPr marL="68580" marR="68580" marT="0" marB="0"/>
                </a:tc>
                <a:tc hMerge="1">
                  <a:txBody>
                    <a:bodyPr/>
                    <a:lstStyle/>
                    <a:p>
                      <a:pPr marR="45720" algn="just">
                        <a:lnSpc>
                          <a:spcPct val="115000"/>
                        </a:lnSpc>
                        <a:spcBef>
                          <a:spcPts val="300"/>
                        </a:spcBef>
                        <a:spcAft>
                          <a:spcPts val="300"/>
                        </a:spcAft>
                      </a:pPr>
                      <a:endParaRPr lang="pl-PL" sz="1600">
                        <a:solidFill>
                          <a:srgbClr val="000000"/>
                        </a:solidFill>
                        <a:latin typeface="Cambria"/>
                        <a:ea typeface="Calibri"/>
                        <a:cs typeface="Times New Roman"/>
                      </a:endParaRPr>
                    </a:p>
                  </a:txBody>
                  <a:tcPr marL="68580" marR="68580" marT="0" marB="0"/>
                </a:tc>
                <a:tc gridSpan="2">
                  <a:txBody>
                    <a:bodyPr/>
                    <a:lstStyle/>
                    <a:p>
                      <a:endParaRPr lang="pl-PL" sz="1200"/>
                    </a:p>
                  </a:txBody>
                  <a:tcPr marL="68580" marR="68580" marT="0" marB="0"/>
                </a:tc>
                <a:tc hMerge="1">
                  <a:txBody>
                    <a:bodyPr/>
                    <a:lstStyle/>
                    <a:p>
                      <a:pPr marR="45720" algn="just">
                        <a:lnSpc>
                          <a:spcPct val="115000"/>
                        </a:lnSpc>
                        <a:spcBef>
                          <a:spcPts val="300"/>
                        </a:spcBef>
                        <a:spcAft>
                          <a:spcPts val="300"/>
                        </a:spcAft>
                      </a:pPr>
                      <a:endParaRPr lang="pl-PL" sz="1000" dirty="0">
                        <a:solidFill>
                          <a:srgbClr val="000000"/>
                        </a:solidFill>
                        <a:latin typeface="Cambria"/>
                        <a:ea typeface="Calibri"/>
                        <a:cs typeface="Times New Roman"/>
                      </a:endParaRPr>
                    </a:p>
                  </a:txBody>
                  <a:tcPr marL="68580" marR="68580" marT="0" marB="0"/>
                </a:tc>
                <a:tc gridSpan="2">
                  <a:txBody>
                    <a:bodyPr/>
                    <a:lstStyle/>
                    <a:p>
                      <a:endParaRPr lang="pl-PL" sz="1200"/>
                    </a:p>
                  </a:txBody>
                  <a:tcPr marL="68580" marR="68580" marT="0" marB="0"/>
                </a:tc>
                <a:tc hMerge="1">
                  <a:txBody>
                    <a:bodyPr/>
                    <a:lstStyle/>
                    <a:p>
                      <a:endParaRPr lang="pl-PL"/>
                    </a:p>
                  </a:txBody>
                  <a:tcPr/>
                </a:tc>
                <a:tc>
                  <a:txBody>
                    <a:bodyPr/>
                    <a:lstStyle/>
                    <a:p>
                      <a:pPr marR="45720" algn="just">
                        <a:lnSpc>
                          <a:spcPct val="115000"/>
                        </a:lnSpc>
                        <a:spcBef>
                          <a:spcPts val="300"/>
                        </a:spcBef>
                        <a:spcAft>
                          <a:spcPts val="300"/>
                        </a:spcAft>
                      </a:pPr>
                      <a:endParaRPr lang="pl-PL" sz="1200" dirty="0">
                        <a:solidFill>
                          <a:srgbClr val="000000"/>
                        </a:solidFill>
                        <a:latin typeface="Cambria"/>
                        <a:ea typeface="Calibri"/>
                        <a:cs typeface="Times New Roman"/>
                      </a:endParaRPr>
                    </a:p>
                  </a:txBody>
                  <a:tcPr marL="68580" marR="68580" marT="0" marB="0"/>
                </a:tc>
                <a:tc gridSpan="2">
                  <a:txBody>
                    <a:bodyPr/>
                    <a:lstStyle/>
                    <a:p>
                      <a:endParaRPr lang="pl-PL" sz="1200" dirty="0"/>
                    </a:p>
                  </a:txBody>
                  <a:tcPr marL="68580" marR="68580" marT="0" marB="0"/>
                </a:tc>
                <a:tc hMerge="1">
                  <a:txBody>
                    <a:bodyPr/>
                    <a:lstStyle/>
                    <a:p>
                      <a:pPr marR="45720" algn="just">
                        <a:lnSpc>
                          <a:spcPct val="115000"/>
                        </a:lnSpc>
                        <a:spcBef>
                          <a:spcPts val="300"/>
                        </a:spcBef>
                        <a:spcAft>
                          <a:spcPts val="300"/>
                        </a:spcAft>
                      </a:pPr>
                      <a:endParaRPr lang="pl-PL" sz="1000">
                        <a:solidFill>
                          <a:srgbClr val="000000"/>
                        </a:solidFill>
                        <a:latin typeface="Cambria"/>
                        <a:ea typeface="Calibri"/>
                        <a:cs typeface="Times New Roman"/>
                      </a:endParaRPr>
                    </a:p>
                  </a:txBody>
                  <a:tcPr marL="68580" marR="68580" marT="0" marB="0"/>
                </a:tc>
                <a:tc gridSpan="2">
                  <a:txBody>
                    <a:bodyPr/>
                    <a:lstStyle/>
                    <a:p>
                      <a:endParaRPr lang="pl-PL" sz="1200" dirty="0"/>
                    </a:p>
                  </a:txBody>
                  <a:tcPr marL="68580" marR="68580" marT="0" marB="0"/>
                </a:tc>
                <a:tc hMerge="1">
                  <a:txBody>
                    <a:bodyPr/>
                    <a:lstStyle/>
                    <a:p>
                      <a:pPr marR="45720" algn="just">
                        <a:lnSpc>
                          <a:spcPct val="115000"/>
                        </a:lnSpc>
                        <a:spcBef>
                          <a:spcPts val="300"/>
                        </a:spcBef>
                        <a:spcAft>
                          <a:spcPts val="300"/>
                        </a:spcAft>
                      </a:pPr>
                      <a:endParaRPr lang="pl-PL" sz="1000">
                        <a:solidFill>
                          <a:srgbClr val="000000"/>
                        </a:solidFill>
                        <a:latin typeface="Cambria"/>
                        <a:ea typeface="Calibri"/>
                        <a:cs typeface="Times New Roman"/>
                      </a:endParaRPr>
                    </a:p>
                  </a:txBody>
                  <a:tcPr marL="68580" marR="68580" marT="0" marB="0"/>
                </a:tc>
                <a:extLst>
                  <a:ext uri="{0D108BD9-81ED-4DB2-BD59-A6C34878D82A}">
                    <a16:rowId xmlns:a16="http://schemas.microsoft.com/office/drawing/2014/main" val="10006"/>
                  </a:ext>
                </a:extLst>
              </a:tr>
              <a:tr h="296344">
                <a:tc gridSpan="13">
                  <a:txBody>
                    <a:bodyPr/>
                    <a:lstStyle/>
                    <a:p>
                      <a:pPr marR="45720" algn="just">
                        <a:lnSpc>
                          <a:spcPct val="115000"/>
                        </a:lnSpc>
                        <a:spcBef>
                          <a:spcPts val="300"/>
                        </a:spcBef>
                        <a:spcAft>
                          <a:spcPts val="300"/>
                        </a:spcAft>
                      </a:pPr>
                      <a:r>
                        <a:rPr lang="pl-PL" sz="1600" dirty="0">
                          <a:solidFill>
                            <a:srgbClr val="000000"/>
                          </a:solidFill>
                          <a:latin typeface="Cambria"/>
                          <a:ea typeface="Calibri"/>
                          <a:cs typeface="Times New Roman"/>
                        </a:rPr>
                        <a:t>Razem koszty kwalifikowalne</a:t>
                      </a:r>
                      <a:endParaRPr lang="pl-PL" sz="1600" dirty="0">
                        <a:latin typeface="Calibri"/>
                        <a:ea typeface="Calibri"/>
                        <a:cs typeface="Times New Roman"/>
                      </a:endParaRPr>
                    </a:p>
                  </a:txBody>
                  <a:tcPr marL="68580" marR="68580" marT="0"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0007"/>
                  </a:ext>
                </a:extLst>
              </a:tr>
              <a:tr h="207712">
                <a:tc gridSpan="2">
                  <a:txBody>
                    <a:bodyPr/>
                    <a:lstStyle/>
                    <a:p>
                      <a:pPr marR="45720" algn="just">
                        <a:lnSpc>
                          <a:spcPct val="115000"/>
                        </a:lnSpc>
                        <a:spcBef>
                          <a:spcPts val="300"/>
                        </a:spcBef>
                        <a:spcAft>
                          <a:spcPts val="300"/>
                        </a:spcAft>
                      </a:pPr>
                      <a:r>
                        <a:rPr lang="pl-PL" sz="1200" dirty="0">
                          <a:solidFill>
                            <a:srgbClr val="000000"/>
                          </a:solidFill>
                          <a:latin typeface="Cambria"/>
                          <a:ea typeface="Calibri"/>
                          <a:cs typeface="Times New Roman"/>
                        </a:rPr>
                        <a:t>2.1</a:t>
                      </a:r>
                      <a:endParaRPr lang="pl-PL" sz="1200" dirty="0">
                        <a:latin typeface="Calibri"/>
                        <a:ea typeface="Calibri"/>
                        <a:cs typeface="Times New Roman"/>
                      </a:endParaRPr>
                    </a:p>
                  </a:txBody>
                  <a:tcPr marL="68580" marR="68580" marT="0" marB="0"/>
                </a:tc>
                <a:tc hMerge="1">
                  <a:txBody>
                    <a:bodyPr/>
                    <a:lstStyle/>
                    <a:p>
                      <a:endParaRPr lang="pl-PL"/>
                    </a:p>
                  </a:txBody>
                  <a:tcPr/>
                </a:tc>
                <a:tc>
                  <a:txBody>
                    <a:bodyPr/>
                    <a:lstStyle/>
                    <a:p>
                      <a:pPr marR="45720" algn="just">
                        <a:lnSpc>
                          <a:spcPct val="115000"/>
                        </a:lnSpc>
                        <a:spcBef>
                          <a:spcPts val="300"/>
                        </a:spcBef>
                        <a:spcAft>
                          <a:spcPts val="300"/>
                        </a:spcAft>
                      </a:pPr>
                      <a:endParaRPr lang="pl-PL" sz="1200">
                        <a:solidFill>
                          <a:srgbClr val="000000"/>
                        </a:solidFill>
                        <a:latin typeface="Cambria"/>
                        <a:ea typeface="Calibri"/>
                        <a:cs typeface="Times New Roman"/>
                      </a:endParaRPr>
                    </a:p>
                  </a:txBody>
                  <a:tcPr marL="68580" marR="68580" marT="0" marB="0"/>
                </a:tc>
                <a:tc gridSpan="2">
                  <a:txBody>
                    <a:bodyPr/>
                    <a:lstStyle/>
                    <a:p>
                      <a:pPr marR="45720" algn="just">
                        <a:lnSpc>
                          <a:spcPct val="115000"/>
                        </a:lnSpc>
                        <a:spcBef>
                          <a:spcPts val="300"/>
                        </a:spcBef>
                        <a:spcAft>
                          <a:spcPts val="300"/>
                        </a:spcAft>
                      </a:pPr>
                      <a:endParaRPr lang="pl-PL" sz="1200">
                        <a:solidFill>
                          <a:srgbClr val="000000"/>
                        </a:solidFill>
                        <a:latin typeface="Cambria"/>
                        <a:ea typeface="Calibri"/>
                        <a:cs typeface="Times New Roman"/>
                      </a:endParaRPr>
                    </a:p>
                  </a:txBody>
                  <a:tcPr marL="68580" marR="68580" marT="0" marB="0"/>
                </a:tc>
                <a:tc hMerge="1">
                  <a:txBody>
                    <a:bodyPr/>
                    <a:lstStyle/>
                    <a:p>
                      <a:endParaRPr lang="pl-PL"/>
                    </a:p>
                  </a:txBody>
                  <a:tcPr/>
                </a:tc>
                <a:tc gridSpan="2">
                  <a:txBody>
                    <a:bodyPr/>
                    <a:lstStyle/>
                    <a:p>
                      <a:pPr marR="45720" algn="just">
                        <a:lnSpc>
                          <a:spcPct val="115000"/>
                        </a:lnSpc>
                        <a:spcBef>
                          <a:spcPts val="300"/>
                        </a:spcBef>
                        <a:spcAft>
                          <a:spcPts val="300"/>
                        </a:spcAft>
                      </a:pPr>
                      <a:endParaRPr lang="pl-PL" sz="1200">
                        <a:solidFill>
                          <a:srgbClr val="000000"/>
                        </a:solidFill>
                        <a:latin typeface="Cambria"/>
                        <a:ea typeface="Calibri"/>
                        <a:cs typeface="Times New Roman"/>
                      </a:endParaRPr>
                    </a:p>
                  </a:txBody>
                  <a:tcPr marL="68580" marR="68580" marT="0" marB="0"/>
                </a:tc>
                <a:tc hMerge="1">
                  <a:txBody>
                    <a:bodyPr/>
                    <a:lstStyle/>
                    <a:p>
                      <a:endParaRPr lang="pl-PL"/>
                    </a:p>
                  </a:txBody>
                  <a:tcPr/>
                </a:tc>
                <a:tc gridSpan="3">
                  <a:txBody>
                    <a:bodyPr/>
                    <a:lstStyle/>
                    <a:p>
                      <a:pPr marR="45720" algn="just">
                        <a:lnSpc>
                          <a:spcPct val="115000"/>
                        </a:lnSpc>
                        <a:spcBef>
                          <a:spcPts val="300"/>
                        </a:spcBef>
                        <a:spcAft>
                          <a:spcPts val="300"/>
                        </a:spcAft>
                      </a:pPr>
                      <a:endParaRPr lang="pl-PL" sz="1200">
                        <a:solidFill>
                          <a:srgbClr val="000000"/>
                        </a:solidFill>
                        <a:latin typeface="Cambria"/>
                        <a:ea typeface="Calibri"/>
                        <a:cs typeface="Times New Roman"/>
                      </a:endParaRPr>
                    </a:p>
                  </a:txBody>
                  <a:tcPr marL="68580" marR="68580" marT="0" marB="0"/>
                </a:tc>
                <a:tc hMerge="1">
                  <a:txBody>
                    <a:bodyPr/>
                    <a:lstStyle/>
                    <a:p>
                      <a:endParaRPr lang="pl-PL"/>
                    </a:p>
                  </a:txBody>
                  <a:tcPr/>
                </a:tc>
                <a:tc hMerge="1">
                  <a:txBody>
                    <a:bodyPr/>
                    <a:lstStyle/>
                    <a:p>
                      <a:endParaRPr lang="pl-PL"/>
                    </a:p>
                  </a:txBody>
                  <a:tcPr/>
                </a:tc>
                <a:tc gridSpan="2">
                  <a:txBody>
                    <a:bodyPr/>
                    <a:lstStyle/>
                    <a:p>
                      <a:pPr marR="45720" algn="just">
                        <a:lnSpc>
                          <a:spcPct val="115000"/>
                        </a:lnSpc>
                        <a:spcBef>
                          <a:spcPts val="300"/>
                        </a:spcBef>
                        <a:spcAft>
                          <a:spcPts val="300"/>
                        </a:spcAft>
                      </a:pPr>
                      <a:endParaRPr lang="pl-PL" sz="1200">
                        <a:solidFill>
                          <a:srgbClr val="000000"/>
                        </a:solidFill>
                        <a:latin typeface="Cambria"/>
                        <a:ea typeface="Calibri"/>
                        <a:cs typeface="Times New Roman"/>
                      </a:endParaRPr>
                    </a:p>
                  </a:txBody>
                  <a:tcPr marL="68580" marR="68580" marT="0" marB="0"/>
                </a:tc>
                <a:tc hMerge="1">
                  <a:txBody>
                    <a:bodyPr/>
                    <a:lstStyle/>
                    <a:p>
                      <a:endParaRPr lang="pl-PL"/>
                    </a:p>
                  </a:txBody>
                  <a:tcPr/>
                </a:tc>
                <a:tc>
                  <a:txBody>
                    <a:bodyPr/>
                    <a:lstStyle/>
                    <a:p>
                      <a:pPr marR="45720" algn="just">
                        <a:lnSpc>
                          <a:spcPct val="115000"/>
                        </a:lnSpc>
                        <a:spcBef>
                          <a:spcPts val="300"/>
                        </a:spcBef>
                        <a:spcAft>
                          <a:spcPts val="300"/>
                        </a:spcAft>
                      </a:pPr>
                      <a:endParaRPr lang="pl-PL" sz="1200">
                        <a:solidFill>
                          <a:srgbClr val="000000"/>
                        </a:solidFill>
                        <a:latin typeface="Cambria"/>
                        <a:ea typeface="Calibri"/>
                        <a:cs typeface="Times New Roman"/>
                      </a:endParaRPr>
                    </a:p>
                  </a:txBody>
                  <a:tcPr marL="68580" marR="68580" marT="0" marB="0"/>
                </a:tc>
                <a:extLst>
                  <a:ext uri="{0D108BD9-81ED-4DB2-BD59-A6C34878D82A}">
                    <a16:rowId xmlns:a16="http://schemas.microsoft.com/office/drawing/2014/main" val="10008"/>
                  </a:ext>
                </a:extLst>
              </a:tr>
              <a:tr h="213424">
                <a:tc gridSpan="2">
                  <a:txBody>
                    <a:bodyPr/>
                    <a:lstStyle/>
                    <a:p>
                      <a:pPr marR="45720" algn="just">
                        <a:lnSpc>
                          <a:spcPct val="115000"/>
                        </a:lnSpc>
                        <a:spcBef>
                          <a:spcPts val="300"/>
                        </a:spcBef>
                        <a:spcAft>
                          <a:spcPts val="300"/>
                        </a:spcAft>
                      </a:pPr>
                      <a:r>
                        <a:rPr lang="pl-PL" sz="1200" dirty="0">
                          <a:solidFill>
                            <a:srgbClr val="000000"/>
                          </a:solidFill>
                          <a:latin typeface="Cambria"/>
                          <a:ea typeface="Calibri"/>
                          <a:cs typeface="Times New Roman"/>
                        </a:rPr>
                        <a:t>2.2</a:t>
                      </a:r>
                      <a:endParaRPr lang="pl-PL" sz="1200" dirty="0">
                        <a:latin typeface="Calibri"/>
                        <a:ea typeface="Calibri"/>
                        <a:cs typeface="Times New Roman"/>
                      </a:endParaRPr>
                    </a:p>
                  </a:txBody>
                  <a:tcPr marL="68580" marR="68580" marT="0" marB="0"/>
                </a:tc>
                <a:tc hMerge="1">
                  <a:txBody>
                    <a:bodyPr/>
                    <a:lstStyle/>
                    <a:p>
                      <a:endParaRPr lang="pl-PL"/>
                    </a:p>
                  </a:txBody>
                  <a:tcPr/>
                </a:tc>
                <a:tc>
                  <a:txBody>
                    <a:bodyPr/>
                    <a:lstStyle/>
                    <a:p>
                      <a:pPr marR="45720" algn="just">
                        <a:lnSpc>
                          <a:spcPct val="115000"/>
                        </a:lnSpc>
                        <a:spcBef>
                          <a:spcPts val="300"/>
                        </a:spcBef>
                        <a:spcAft>
                          <a:spcPts val="300"/>
                        </a:spcAft>
                      </a:pPr>
                      <a:endParaRPr lang="pl-PL" sz="1200" dirty="0">
                        <a:solidFill>
                          <a:srgbClr val="000000"/>
                        </a:solidFill>
                        <a:latin typeface="Cambria"/>
                        <a:ea typeface="Calibri"/>
                        <a:cs typeface="Times New Roman"/>
                      </a:endParaRPr>
                    </a:p>
                  </a:txBody>
                  <a:tcPr marL="68580" marR="68580" marT="0" marB="0"/>
                </a:tc>
                <a:tc gridSpan="2">
                  <a:txBody>
                    <a:bodyPr/>
                    <a:lstStyle/>
                    <a:p>
                      <a:pPr marR="45720" algn="just">
                        <a:lnSpc>
                          <a:spcPct val="115000"/>
                        </a:lnSpc>
                        <a:spcBef>
                          <a:spcPts val="300"/>
                        </a:spcBef>
                        <a:spcAft>
                          <a:spcPts val="300"/>
                        </a:spcAft>
                      </a:pPr>
                      <a:endParaRPr lang="pl-PL" sz="1200">
                        <a:solidFill>
                          <a:srgbClr val="000000"/>
                        </a:solidFill>
                        <a:latin typeface="Cambria"/>
                        <a:ea typeface="Calibri"/>
                        <a:cs typeface="Times New Roman"/>
                      </a:endParaRPr>
                    </a:p>
                  </a:txBody>
                  <a:tcPr marL="68580" marR="68580" marT="0" marB="0"/>
                </a:tc>
                <a:tc hMerge="1">
                  <a:txBody>
                    <a:bodyPr/>
                    <a:lstStyle/>
                    <a:p>
                      <a:endParaRPr lang="pl-PL"/>
                    </a:p>
                  </a:txBody>
                  <a:tcPr/>
                </a:tc>
                <a:tc gridSpan="2">
                  <a:txBody>
                    <a:bodyPr/>
                    <a:lstStyle/>
                    <a:p>
                      <a:pPr marR="45720" algn="just">
                        <a:lnSpc>
                          <a:spcPct val="115000"/>
                        </a:lnSpc>
                        <a:spcBef>
                          <a:spcPts val="300"/>
                        </a:spcBef>
                        <a:spcAft>
                          <a:spcPts val="300"/>
                        </a:spcAft>
                      </a:pPr>
                      <a:endParaRPr lang="pl-PL" sz="1200" dirty="0">
                        <a:solidFill>
                          <a:srgbClr val="000000"/>
                        </a:solidFill>
                        <a:latin typeface="Cambria"/>
                        <a:ea typeface="Calibri"/>
                        <a:cs typeface="Times New Roman"/>
                      </a:endParaRPr>
                    </a:p>
                  </a:txBody>
                  <a:tcPr marL="68580" marR="68580" marT="0" marB="0"/>
                </a:tc>
                <a:tc hMerge="1">
                  <a:txBody>
                    <a:bodyPr/>
                    <a:lstStyle/>
                    <a:p>
                      <a:endParaRPr lang="pl-PL"/>
                    </a:p>
                  </a:txBody>
                  <a:tcPr/>
                </a:tc>
                <a:tc gridSpan="3">
                  <a:txBody>
                    <a:bodyPr/>
                    <a:lstStyle/>
                    <a:p>
                      <a:pPr marR="45720" algn="just">
                        <a:lnSpc>
                          <a:spcPct val="115000"/>
                        </a:lnSpc>
                        <a:spcBef>
                          <a:spcPts val="300"/>
                        </a:spcBef>
                        <a:spcAft>
                          <a:spcPts val="300"/>
                        </a:spcAft>
                      </a:pPr>
                      <a:endParaRPr lang="pl-PL" sz="1200">
                        <a:solidFill>
                          <a:srgbClr val="000000"/>
                        </a:solidFill>
                        <a:latin typeface="Cambria"/>
                        <a:ea typeface="Calibri"/>
                        <a:cs typeface="Times New Roman"/>
                      </a:endParaRPr>
                    </a:p>
                  </a:txBody>
                  <a:tcPr marL="68580" marR="68580" marT="0" marB="0"/>
                </a:tc>
                <a:tc hMerge="1">
                  <a:txBody>
                    <a:bodyPr/>
                    <a:lstStyle/>
                    <a:p>
                      <a:endParaRPr lang="pl-PL"/>
                    </a:p>
                  </a:txBody>
                  <a:tcPr/>
                </a:tc>
                <a:tc hMerge="1">
                  <a:txBody>
                    <a:bodyPr/>
                    <a:lstStyle/>
                    <a:p>
                      <a:endParaRPr lang="pl-PL"/>
                    </a:p>
                  </a:txBody>
                  <a:tcPr/>
                </a:tc>
                <a:tc gridSpan="2">
                  <a:txBody>
                    <a:bodyPr/>
                    <a:lstStyle/>
                    <a:p>
                      <a:pPr marR="45720" algn="just">
                        <a:lnSpc>
                          <a:spcPct val="115000"/>
                        </a:lnSpc>
                        <a:spcBef>
                          <a:spcPts val="300"/>
                        </a:spcBef>
                        <a:spcAft>
                          <a:spcPts val="300"/>
                        </a:spcAft>
                      </a:pPr>
                      <a:endParaRPr lang="pl-PL" sz="1200">
                        <a:solidFill>
                          <a:srgbClr val="000000"/>
                        </a:solidFill>
                        <a:latin typeface="Cambria"/>
                        <a:ea typeface="Calibri"/>
                        <a:cs typeface="Times New Roman"/>
                      </a:endParaRPr>
                    </a:p>
                  </a:txBody>
                  <a:tcPr marL="68580" marR="68580" marT="0" marB="0"/>
                </a:tc>
                <a:tc hMerge="1">
                  <a:txBody>
                    <a:bodyPr/>
                    <a:lstStyle/>
                    <a:p>
                      <a:endParaRPr lang="pl-PL"/>
                    </a:p>
                  </a:txBody>
                  <a:tcPr/>
                </a:tc>
                <a:tc>
                  <a:txBody>
                    <a:bodyPr/>
                    <a:lstStyle/>
                    <a:p>
                      <a:pPr marR="45720" algn="just">
                        <a:lnSpc>
                          <a:spcPct val="115000"/>
                        </a:lnSpc>
                        <a:spcBef>
                          <a:spcPts val="300"/>
                        </a:spcBef>
                        <a:spcAft>
                          <a:spcPts val="300"/>
                        </a:spcAft>
                      </a:pPr>
                      <a:endParaRPr lang="pl-PL" sz="1200">
                        <a:solidFill>
                          <a:srgbClr val="000000"/>
                        </a:solidFill>
                        <a:latin typeface="Cambria"/>
                        <a:ea typeface="Calibri"/>
                        <a:cs typeface="Times New Roman"/>
                      </a:endParaRPr>
                    </a:p>
                  </a:txBody>
                  <a:tcPr marL="68580" marR="68580" marT="0" marB="0"/>
                </a:tc>
                <a:extLst>
                  <a:ext uri="{0D108BD9-81ED-4DB2-BD59-A6C34878D82A}">
                    <a16:rowId xmlns:a16="http://schemas.microsoft.com/office/drawing/2014/main" val="10009"/>
                  </a:ext>
                </a:extLst>
              </a:tr>
              <a:tr h="216024">
                <a:tc gridSpan="2">
                  <a:txBody>
                    <a:bodyPr/>
                    <a:lstStyle/>
                    <a:p>
                      <a:pPr marR="45720" algn="just">
                        <a:lnSpc>
                          <a:spcPct val="115000"/>
                        </a:lnSpc>
                        <a:spcBef>
                          <a:spcPts val="300"/>
                        </a:spcBef>
                        <a:spcAft>
                          <a:spcPts val="300"/>
                        </a:spcAft>
                      </a:pPr>
                      <a:r>
                        <a:rPr lang="pl-PL" sz="1200" dirty="0">
                          <a:solidFill>
                            <a:srgbClr val="000000"/>
                          </a:solidFill>
                          <a:latin typeface="Cambria"/>
                          <a:ea typeface="Calibri"/>
                          <a:cs typeface="Times New Roman"/>
                        </a:rPr>
                        <a:t>2.3</a:t>
                      </a:r>
                      <a:endParaRPr lang="pl-PL" sz="1200" dirty="0">
                        <a:latin typeface="Calibri"/>
                        <a:ea typeface="Calibri"/>
                        <a:cs typeface="Times New Roman"/>
                      </a:endParaRPr>
                    </a:p>
                  </a:txBody>
                  <a:tcPr marL="68580" marR="68580" marT="0" marB="0"/>
                </a:tc>
                <a:tc hMerge="1">
                  <a:txBody>
                    <a:bodyPr/>
                    <a:lstStyle/>
                    <a:p>
                      <a:endParaRPr lang="pl-PL"/>
                    </a:p>
                  </a:txBody>
                  <a:tcPr/>
                </a:tc>
                <a:tc>
                  <a:txBody>
                    <a:bodyPr/>
                    <a:lstStyle/>
                    <a:p>
                      <a:pPr marR="45720" algn="just">
                        <a:lnSpc>
                          <a:spcPct val="115000"/>
                        </a:lnSpc>
                        <a:spcBef>
                          <a:spcPts val="300"/>
                        </a:spcBef>
                        <a:spcAft>
                          <a:spcPts val="300"/>
                        </a:spcAft>
                      </a:pPr>
                      <a:endParaRPr lang="pl-PL" sz="1200">
                        <a:solidFill>
                          <a:srgbClr val="000000"/>
                        </a:solidFill>
                        <a:latin typeface="Cambria"/>
                        <a:ea typeface="Calibri"/>
                        <a:cs typeface="Times New Roman"/>
                      </a:endParaRPr>
                    </a:p>
                  </a:txBody>
                  <a:tcPr marL="68580" marR="68580" marT="0" marB="0"/>
                </a:tc>
                <a:tc gridSpan="2">
                  <a:txBody>
                    <a:bodyPr/>
                    <a:lstStyle/>
                    <a:p>
                      <a:pPr marR="45720" algn="just">
                        <a:lnSpc>
                          <a:spcPct val="115000"/>
                        </a:lnSpc>
                        <a:spcBef>
                          <a:spcPts val="300"/>
                        </a:spcBef>
                        <a:spcAft>
                          <a:spcPts val="300"/>
                        </a:spcAft>
                      </a:pPr>
                      <a:endParaRPr lang="pl-PL" sz="1200" dirty="0">
                        <a:solidFill>
                          <a:srgbClr val="000000"/>
                        </a:solidFill>
                        <a:latin typeface="Cambria"/>
                        <a:ea typeface="Calibri"/>
                        <a:cs typeface="Times New Roman"/>
                      </a:endParaRPr>
                    </a:p>
                  </a:txBody>
                  <a:tcPr marL="68580" marR="68580" marT="0" marB="0"/>
                </a:tc>
                <a:tc hMerge="1">
                  <a:txBody>
                    <a:bodyPr/>
                    <a:lstStyle/>
                    <a:p>
                      <a:endParaRPr lang="pl-PL"/>
                    </a:p>
                  </a:txBody>
                  <a:tcPr/>
                </a:tc>
                <a:tc gridSpan="2">
                  <a:txBody>
                    <a:bodyPr/>
                    <a:lstStyle/>
                    <a:p>
                      <a:pPr marR="45720" algn="just">
                        <a:lnSpc>
                          <a:spcPct val="115000"/>
                        </a:lnSpc>
                        <a:spcBef>
                          <a:spcPts val="300"/>
                        </a:spcBef>
                        <a:spcAft>
                          <a:spcPts val="300"/>
                        </a:spcAft>
                      </a:pPr>
                      <a:endParaRPr lang="pl-PL" sz="1200">
                        <a:solidFill>
                          <a:srgbClr val="000000"/>
                        </a:solidFill>
                        <a:latin typeface="Cambria"/>
                        <a:ea typeface="Calibri"/>
                        <a:cs typeface="Times New Roman"/>
                      </a:endParaRPr>
                    </a:p>
                  </a:txBody>
                  <a:tcPr marL="68580" marR="68580" marT="0" marB="0"/>
                </a:tc>
                <a:tc hMerge="1">
                  <a:txBody>
                    <a:bodyPr/>
                    <a:lstStyle/>
                    <a:p>
                      <a:endParaRPr lang="pl-PL"/>
                    </a:p>
                  </a:txBody>
                  <a:tcPr/>
                </a:tc>
                <a:tc gridSpan="3">
                  <a:txBody>
                    <a:bodyPr/>
                    <a:lstStyle/>
                    <a:p>
                      <a:pPr marR="45720" algn="just">
                        <a:lnSpc>
                          <a:spcPct val="115000"/>
                        </a:lnSpc>
                        <a:spcBef>
                          <a:spcPts val="300"/>
                        </a:spcBef>
                        <a:spcAft>
                          <a:spcPts val="300"/>
                        </a:spcAft>
                      </a:pPr>
                      <a:endParaRPr lang="pl-PL" sz="1200" dirty="0">
                        <a:solidFill>
                          <a:srgbClr val="000000"/>
                        </a:solidFill>
                        <a:latin typeface="Cambria"/>
                        <a:ea typeface="Calibri"/>
                        <a:cs typeface="Times New Roman"/>
                      </a:endParaRPr>
                    </a:p>
                  </a:txBody>
                  <a:tcPr marL="68580" marR="68580" marT="0" marB="0"/>
                </a:tc>
                <a:tc hMerge="1">
                  <a:txBody>
                    <a:bodyPr/>
                    <a:lstStyle/>
                    <a:p>
                      <a:endParaRPr lang="pl-PL"/>
                    </a:p>
                  </a:txBody>
                  <a:tcPr/>
                </a:tc>
                <a:tc hMerge="1">
                  <a:txBody>
                    <a:bodyPr/>
                    <a:lstStyle/>
                    <a:p>
                      <a:endParaRPr lang="pl-PL"/>
                    </a:p>
                  </a:txBody>
                  <a:tcPr/>
                </a:tc>
                <a:tc gridSpan="2">
                  <a:txBody>
                    <a:bodyPr/>
                    <a:lstStyle/>
                    <a:p>
                      <a:pPr marR="45720" algn="just">
                        <a:lnSpc>
                          <a:spcPct val="115000"/>
                        </a:lnSpc>
                        <a:spcBef>
                          <a:spcPts val="300"/>
                        </a:spcBef>
                        <a:spcAft>
                          <a:spcPts val="300"/>
                        </a:spcAft>
                      </a:pPr>
                      <a:endParaRPr lang="pl-PL" sz="1200" dirty="0">
                        <a:solidFill>
                          <a:srgbClr val="000000"/>
                        </a:solidFill>
                        <a:latin typeface="Cambria"/>
                        <a:ea typeface="Calibri"/>
                        <a:cs typeface="Times New Roman"/>
                      </a:endParaRPr>
                    </a:p>
                  </a:txBody>
                  <a:tcPr marL="68580" marR="68580" marT="0" marB="0"/>
                </a:tc>
                <a:tc hMerge="1">
                  <a:txBody>
                    <a:bodyPr/>
                    <a:lstStyle/>
                    <a:p>
                      <a:endParaRPr lang="pl-PL"/>
                    </a:p>
                  </a:txBody>
                  <a:tcPr/>
                </a:tc>
                <a:tc>
                  <a:txBody>
                    <a:bodyPr/>
                    <a:lstStyle/>
                    <a:p>
                      <a:pPr marR="45720" algn="just">
                        <a:lnSpc>
                          <a:spcPct val="115000"/>
                        </a:lnSpc>
                        <a:spcBef>
                          <a:spcPts val="300"/>
                        </a:spcBef>
                        <a:spcAft>
                          <a:spcPts val="300"/>
                        </a:spcAft>
                      </a:pPr>
                      <a:endParaRPr lang="pl-PL" sz="1200">
                        <a:solidFill>
                          <a:srgbClr val="000000"/>
                        </a:solidFill>
                        <a:latin typeface="Cambria"/>
                        <a:ea typeface="Calibri"/>
                        <a:cs typeface="Times New Roman"/>
                      </a:endParaRPr>
                    </a:p>
                  </a:txBody>
                  <a:tcPr marL="68580" marR="68580" marT="0" marB="0"/>
                </a:tc>
                <a:extLst>
                  <a:ext uri="{0D108BD9-81ED-4DB2-BD59-A6C34878D82A}">
                    <a16:rowId xmlns:a16="http://schemas.microsoft.com/office/drawing/2014/main" val="10010"/>
                  </a:ext>
                </a:extLst>
              </a:tr>
              <a:tr h="144016">
                <a:tc gridSpan="2">
                  <a:txBody>
                    <a:bodyPr/>
                    <a:lstStyle/>
                    <a:p>
                      <a:pPr marR="45720" algn="just">
                        <a:lnSpc>
                          <a:spcPct val="115000"/>
                        </a:lnSpc>
                        <a:spcBef>
                          <a:spcPts val="300"/>
                        </a:spcBef>
                        <a:spcAft>
                          <a:spcPts val="300"/>
                        </a:spcAft>
                      </a:pPr>
                      <a:r>
                        <a:rPr lang="pl-PL" sz="1200" dirty="0">
                          <a:solidFill>
                            <a:srgbClr val="000000"/>
                          </a:solidFill>
                          <a:latin typeface="Cambria"/>
                          <a:ea typeface="Calibri"/>
                          <a:cs typeface="Times New Roman"/>
                        </a:rPr>
                        <a:t>…</a:t>
                      </a:r>
                      <a:endParaRPr lang="pl-PL" sz="1200" dirty="0">
                        <a:latin typeface="Calibri"/>
                        <a:ea typeface="Calibri"/>
                        <a:cs typeface="Times New Roman"/>
                      </a:endParaRPr>
                    </a:p>
                  </a:txBody>
                  <a:tcPr marL="68580" marR="68580" marT="0" marB="0"/>
                </a:tc>
                <a:tc hMerge="1">
                  <a:txBody>
                    <a:bodyPr/>
                    <a:lstStyle/>
                    <a:p>
                      <a:endParaRPr lang="pl-PL"/>
                    </a:p>
                  </a:txBody>
                  <a:tcPr/>
                </a:tc>
                <a:tc>
                  <a:txBody>
                    <a:bodyPr/>
                    <a:lstStyle/>
                    <a:p>
                      <a:pPr marR="45720" algn="just">
                        <a:lnSpc>
                          <a:spcPct val="115000"/>
                        </a:lnSpc>
                        <a:spcBef>
                          <a:spcPts val="300"/>
                        </a:spcBef>
                        <a:spcAft>
                          <a:spcPts val="300"/>
                        </a:spcAft>
                      </a:pPr>
                      <a:endParaRPr lang="pl-PL" sz="1200" dirty="0">
                        <a:solidFill>
                          <a:srgbClr val="000000"/>
                        </a:solidFill>
                        <a:latin typeface="Cambria"/>
                        <a:ea typeface="Calibri"/>
                        <a:cs typeface="Times New Roman"/>
                      </a:endParaRPr>
                    </a:p>
                  </a:txBody>
                  <a:tcPr marL="68580" marR="68580" marT="0" marB="0"/>
                </a:tc>
                <a:tc gridSpan="2">
                  <a:txBody>
                    <a:bodyPr/>
                    <a:lstStyle/>
                    <a:p>
                      <a:pPr marR="45720" algn="just">
                        <a:lnSpc>
                          <a:spcPct val="115000"/>
                        </a:lnSpc>
                        <a:spcBef>
                          <a:spcPts val="300"/>
                        </a:spcBef>
                        <a:spcAft>
                          <a:spcPts val="300"/>
                        </a:spcAft>
                      </a:pPr>
                      <a:endParaRPr lang="pl-PL" sz="1200" dirty="0">
                        <a:solidFill>
                          <a:srgbClr val="000000"/>
                        </a:solidFill>
                        <a:latin typeface="Cambria"/>
                        <a:ea typeface="Calibri"/>
                        <a:cs typeface="Times New Roman"/>
                      </a:endParaRPr>
                    </a:p>
                  </a:txBody>
                  <a:tcPr marL="68580" marR="68580" marT="0" marB="0"/>
                </a:tc>
                <a:tc hMerge="1">
                  <a:txBody>
                    <a:bodyPr/>
                    <a:lstStyle/>
                    <a:p>
                      <a:endParaRPr lang="pl-PL"/>
                    </a:p>
                  </a:txBody>
                  <a:tcPr/>
                </a:tc>
                <a:tc gridSpan="2">
                  <a:txBody>
                    <a:bodyPr/>
                    <a:lstStyle/>
                    <a:p>
                      <a:pPr marR="45720" algn="just">
                        <a:lnSpc>
                          <a:spcPct val="115000"/>
                        </a:lnSpc>
                        <a:spcBef>
                          <a:spcPts val="300"/>
                        </a:spcBef>
                        <a:spcAft>
                          <a:spcPts val="300"/>
                        </a:spcAft>
                      </a:pPr>
                      <a:endParaRPr lang="pl-PL" sz="1200" dirty="0">
                        <a:solidFill>
                          <a:srgbClr val="000000"/>
                        </a:solidFill>
                        <a:latin typeface="Cambria"/>
                        <a:ea typeface="Calibri"/>
                        <a:cs typeface="Times New Roman"/>
                      </a:endParaRPr>
                    </a:p>
                  </a:txBody>
                  <a:tcPr marL="68580" marR="68580" marT="0" marB="0"/>
                </a:tc>
                <a:tc hMerge="1">
                  <a:txBody>
                    <a:bodyPr/>
                    <a:lstStyle/>
                    <a:p>
                      <a:endParaRPr lang="pl-PL"/>
                    </a:p>
                  </a:txBody>
                  <a:tcPr/>
                </a:tc>
                <a:tc gridSpan="3">
                  <a:txBody>
                    <a:bodyPr/>
                    <a:lstStyle/>
                    <a:p>
                      <a:pPr marR="45720" algn="just">
                        <a:lnSpc>
                          <a:spcPct val="115000"/>
                        </a:lnSpc>
                        <a:spcBef>
                          <a:spcPts val="300"/>
                        </a:spcBef>
                        <a:spcAft>
                          <a:spcPts val="300"/>
                        </a:spcAft>
                      </a:pPr>
                      <a:endParaRPr lang="pl-PL" sz="1200" dirty="0">
                        <a:solidFill>
                          <a:srgbClr val="000000"/>
                        </a:solidFill>
                        <a:latin typeface="Cambria"/>
                        <a:ea typeface="Calibri"/>
                        <a:cs typeface="Times New Roman"/>
                      </a:endParaRPr>
                    </a:p>
                  </a:txBody>
                  <a:tcPr marL="68580" marR="68580" marT="0" marB="0"/>
                </a:tc>
                <a:tc hMerge="1">
                  <a:txBody>
                    <a:bodyPr/>
                    <a:lstStyle/>
                    <a:p>
                      <a:endParaRPr lang="pl-PL"/>
                    </a:p>
                  </a:txBody>
                  <a:tcPr/>
                </a:tc>
                <a:tc hMerge="1">
                  <a:txBody>
                    <a:bodyPr/>
                    <a:lstStyle/>
                    <a:p>
                      <a:endParaRPr lang="pl-PL"/>
                    </a:p>
                  </a:txBody>
                  <a:tcPr/>
                </a:tc>
                <a:tc gridSpan="2">
                  <a:txBody>
                    <a:bodyPr/>
                    <a:lstStyle/>
                    <a:p>
                      <a:pPr marR="45720" algn="just">
                        <a:lnSpc>
                          <a:spcPct val="115000"/>
                        </a:lnSpc>
                        <a:spcBef>
                          <a:spcPts val="300"/>
                        </a:spcBef>
                        <a:spcAft>
                          <a:spcPts val="300"/>
                        </a:spcAft>
                      </a:pPr>
                      <a:endParaRPr lang="pl-PL" sz="1200" dirty="0">
                        <a:solidFill>
                          <a:srgbClr val="000000"/>
                        </a:solidFill>
                        <a:latin typeface="Cambria"/>
                        <a:ea typeface="Calibri"/>
                        <a:cs typeface="Times New Roman"/>
                      </a:endParaRPr>
                    </a:p>
                  </a:txBody>
                  <a:tcPr marL="68580" marR="68580" marT="0" marB="0"/>
                </a:tc>
                <a:tc hMerge="1">
                  <a:txBody>
                    <a:bodyPr/>
                    <a:lstStyle/>
                    <a:p>
                      <a:endParaRPr lang="pl-PL"/>
                    </a:p>
                  </a:txBody>
                  <a:tcPr/>
                </a:tc>
                <a:tc>
                  <a:txBody>
                    <a:bodyPr/>
                    <a:lstStyle/>
                    <a:p>
                      <a:pPr marR="45720" algn="just">
                        <a:lnSpc>
                          <a:spcPct val="115000"/>
                        </a:lnSpc>
                        <a:spcBef>
                          <a:spcPts val="300"/>
                        </a:spcBef>
                        <a:spcAft>
                          <a:spcPts val="300"/>
                        </a:spcAft>
                      </a:pPr>
                      <a:endParaRPr lang="pl-PL" sz="1200" dirty="0">
                        <a:solidFill>
                          <a:srgbClr val="000000"/>
                        </a:solidFill>
                        <a:latin typeface="Cambria"/>
                        <a:ea typeface="Calibri"/>
                        <a:cs typeface="Times New Roman"/>
                      </a:endParaRPr>
                    </a:p>
                  </a:txBody>
                  <a:tcPr marL="68580" marR="68580" marT="0" marB="0"/>
                </a:tc>
                <a:extLst>
                  <a:ext uri="{0D108BD9-81ED-4DB2-BD59-A6C34878D82A}">
                    <a16:rowId xmlns:a16="http://schemas.microsoft.com/office/drawing/2014/main" val="10011"/>
                  </a:ext>
                </a:extLst>
              </a:tr>
              <a:tr h="296344">
                <a:tc gridSpan="13">
                  <a:txBody>
                    <a:bodyPr/>
                    <a:lstStyle/>
                    <a:p>
                      <a:pPr marR="45720" algn="just">
                        <a:lnSpc>
                          <a:spcPct val="115000"/>
                        </a:lnSpc>
                        <a:spcBef>
                          <a:spcPts val="300"/>
                        </a:spcBef>
                        <a:spcAft>
                          <a:spcPts val="300"/>
                        </a:spcAft>
                      </a:pPr>
                      <a:r>
                        <a:rPr lang="pl-PL" sz="1600" dirty="0">
                          <a:solidFill>
                            <a:srgbClr val="000000"/>
                          </a:solidFill>
                          <a:latin typeface="Cambria"/>
                          <a:ea typeface="Calibri"/>
                          <a:cs typeface="Times New Roman"/>
                        </a:rPr>
                        <a:t>Razem koszty niekwalifikowalne</a:t>
                      </a:r>
                      <a:endParaRPr lang="pl-PL" sz="1600" dirty="0">
                        <a:latin typeface="Calibri"/>
                        <a:ea typeface="Calibri"/>
                        <a:cs typeface="Times New Roman"/>
                      </a:endParaRPr>
                    </a:p>
                  </a:txBody>
                  <a:tcPr marL="68580" marR="68580" marT="0"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0012"/>
                  </a:ext>
                </a:extLst>
              </a:tr>
              <a:tr h="296344">
                <a:tc gridSpan="13">
                  <a:txBody>
                    <a:bodyPr/>
                    <a:lstStyle/>
                    <a:p>
                      <a:pPr marR="45720" algn="just">
                        <a:lnSpc>
                          <a:spcPct val="115000"/>
                        </a:lnSpc>
                        <a:spcBef>
                          <a:spcPts val="300"/>
                        </a:spcBef>
                        <a:spcAft>
                          <a:spcPts val="300"/>
                        </a:spcAft>
                      </a:pPr>
                      <a:r>
                        <a:rPr lang="pl-PL" sz="1600" dirty="0">
                          <a:solidFill>
                            <a:srgbClr val="000000"/>
                          </a:solidFill>
                          <a:latin typeface="Cambria"/>
                          <a:ea typeface="Calibri"/>
                          <a:cs typeface="Times New Roman"/>
                        </a:rPr>
                        <a:t>Całkowite koszty robót budowlanych</a:t>
                      </a:r>
                      <a:endParaRPr lang="pl-PL" sz="1600" dirty="0">
                        <a:latin typeface="Calibri"/>
                        <a:ea typeface="Calibri"/>
                        <a:cs typeface="Times New Roman"/>
                      </a:endParaRPr>
                    </a:p>
                  </a:txBody>
                  <a:tcPr marL="68580" marR="68580" marT="0"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0013"/>
                  </a:ext>
                </a:extLst>
              </a:tr>
            </a:tbl>
          </a:graphicData>
        </a:graphic>
      </p:graphicFrame>
      <p:sp>
        <p:nvSpPr>
          <p:cNvPr id="3" name="Tytuł 2"/>
          <p:cNvSpPr>
            <a:spLocks noGrp="1"/>
          </p:cNvSpPr>
          <p:nvPr>
            <p:ph type="title"/>
          </p:nvPr>
        </p:nvSpPr>
        <p:spPr>
          <a:xfrm>
            <a:off x="179512" y="274638"/>
            <a:ext cx="8496944" cy="706090"/>
          </a:xfrm>
        </p:spPr>
        <p:txBody>
          <a:bodyPr>
            <a:normAutofit/>
          </a:bodyPr>
          <a:lstStyle/>
          <a:p>
            <a:r>
              <a:rPr lang="pl-PL" sz="2800" dirty="0">
                <a:latin typeface="Cambria" pitchFamily="18" charset="0"/>
              </a:rPr>
              <a:t>Zestawienie rzeczowo-finansowe operacji</a:t>
            </a:r>
            <a:endParaRPr lang="pl-PL" sz="2800" dirty="0"/>
          </a:p>
        </p:txBody>
      </p:sp>
      <p:sp>
        <p:nvSpPr>
          <p:cNvPr id="5" name="Prostokąt 4"/>
          <p:cNvSpPr/>
          <p:nvPr/>
        </p:nvSpPr>
        <p:spPr>
          <a:xfrm>
            <a:off x="251520" y="980728"/>
            <a:ext cx="7344816" cy="923330"/>
          </a:xfrm>
          <a:prstGeom prst="rect">
            <a:avLst/>
          </a:prstGeom>
        </p:spPr>
        <p:txBody>
          <a:bodyPr wrap="square">
            <a:spAutoFit/>
          </a:bodyPr>
          <a:lstStyle/>
          <a:p>
            <a:pPr>
              <a:buNone/>
            </a:pPr>
            <a:r>
              <a:rPr lang="pl-PL" dirty="0">
                <a:latin typeface="Cambria" pitchFamily="18" charset="0"/>
              </a:rPr>
              <a:t>W przypadku, gdy w ramach operacji Wnioskodawca planuje wykonać roboty budowlane formułuje ich zakres w układzie odpowiadającym tabeli elementów scalonych z kosztorysu inwestorskiego. </a:t>
            </a:r>
          </a:p>
        </p:txBody>
      </p:sp>
      <p:pic>
        <p:nvPicPr>
          <p:cNvPr id="6" name="Obraz 5" descr="indeks.jpeg"/>
          <p:cNvPicPr>
            <a:picLocks noChangeAspect="1"/>
          </p:cNvPicPr>
          <p:nvPr/>
        </p:nvPicPr>
        <p:blipFill>
          <a:blip r:embed="rId2" cstate="print"/>
          <a:stretch>
            <a:fillRect/>
          </a:stretch>
        </p:blipFill>
        <p:spPr>
          <a:xfrm>
            <a:off x="7236296" y="260648"/>
            <a:ext cx="1737172" cy="1301203"/>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lstStyle/>
          <a:p>
            <a:pPr>
              <a:buNone/>
            </a:pPr>
            <a:r>
              <a:rPr lang="pl-PL" sz="2000" dirty="0">
                <a:latin typeface="Cambria" pitchFamily="18" charset="0"/>
              </a:rPr>
              <a:t>	W przypadku nie dołączenia kosztorysu Wnioskodawca formułuje roboty budowlane w postaci syntetycznej (wykaz elementów scalonych) i ujmuje w Zestawieniu rzeczowo-finansowym operacji oraz Opisie zadań (wypełniając wszystkie kolumny). </a:t>
            </a:r>
          </a:p>
          <a:p>
            <a:pPr>
              <a:buNone/>
            </a:pPr>
            <a:endParaRPr lang="pl-PL" dirty="0"/>
          </a:p>
        </p:txBody>
      </p:sp>
      <p:sp>
        <p:nvSpPr>
          <p:cNvPr id="3" name="Tytuł 2"/>
          <p:cNvSpPr>
            <a:spLocks noGrp="1"/>
          </p:cNvSpPr>
          <p:nvPr>
            <p:ph type="title"/>
          </p:nvPr>
        </p:nvSpPr>
        <p:spPr>
          <a:xfrm>
            <a:off x="179512" y="274638"/>
            <a:ext cx="8507288" cy="1143000"/>
          </a:xfrm>
        </p:spPr>
        <p:txBody>
          <a:bodyPr>
            <a:normAutofit fontScale="90000"/>
          </a:bodyPr>
          <a:lstStyle/>
          <a:p>
            <a:r>
              <a:rPr lang="pl-PL" sz="4400" dirty="0">
                <a:latin typeface="Cambria" pitchFamily="18" charset="0"/>
              </a:rPr>
              <a:t>Zestawienie rzeczowo-finansowe</a:t>
            </a:r>
            <a:endParaRPr lang="pl-PL" dirty="0"/>
          </a:p>
        </p:txBody>
      </p:sp>
      <p:pic>
        <p:nvPicPr>
          <p:cNvPr id="5" name="Obraz 4" descr="Logo bez tła - GP - Samo JPG.gif"/>
          <p:cNvPicPr>
            <a:picLocks noChangeAspect="1"/>
          </p:cNvPicPr>
          <p:nvPr/>
        </p:nvPicPr>
        <p:blipFill>
          <a:blip r:embed="rId2" cstate="print"/>
          <a:stretch>
            <a:fillRect/>
          </a:stretch>
        </p:blipFill>
        <p:spPr>
          <a:xfrm>
            <a:off x="0" y="6148230"/>
            <a:ext cx="1115615" cy="709770"/>
          </a:xfrm>
          <a:prstGeom prst="rect">
            <a:avLst/>
          </a:prstGeom>
        </p:spPr>
      </p:pic>
      <p:pic>
        <p:nvPicPr>
          <p:cNvPr id="6" name="Obraz 5" descr="art-pytkowski-kosztorys01.gif"/>
          <p:cNvPicPr>
            <a:picLocks noChangeAspect="1"/>
          </p:cNvPicPr>
          <p:nvPr/>
        </p:nvPicPr>
        <p:blipFill>
          <a:blip r:embed="rId3" cstate="print"/>
          <a:stretch>
            <a:fillRect/>
          </a:stretch>
        </p:blipFill>
        <p:spPr>
          <a:xfrm>
            <a:off x="3851920" y="2996952"/>
            <a:ext cx="4762500" cy="3419475"/>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1268760"/>
            <a:ext cx="8229600" cy="5112568"/>
          </a:xfrm>
        </p:spPr>
        <p:txBody>
          <a:bodyPr/>
          <a:lstStyle/>
          <a:p>
            <a:pPr>
              <a:buFont typeface="Wingdings" pitchFamily="2" charset="2"/>
              <a:buChar char="q"/>
            </a:pPr>
            <a:r>
              <a:rPr lang="pl-PL" sz="2000" dirty="0">
                <a:latin typeface="Cambria" pitchFamily="18" charset="0"/>
              </a:rPr>
              <a:t>opis zadań to szczegółowa charakterystyka zadań realizowanej operacji, wymienionych  w zestawieniu rzeczowo-finansowym operacji,</a:t>
            </a:r>
          </a:p>
          <a:p>
            <a:pPr>
              <a:buFont typeface="Wingdings" pitchFamily="2" charset="2"/>
              <a:buChar char="q"/>
            </a:pPr>
            <a:endParaRPr lang="pl-PL" sz="2000" dirty="0">
              <a:latin typeface="Cambria" pitchFamily="18" charset="0"/>
            </a:endParaRPr>
          </a:p>
          <a:p>
            <a:pPr>
              <a:buFont typeface="Wingdings" pitchFamily="2" charset="2"/>
              <a:buChar char="q"/>
            </a:pPr>
            <a:r>
              <a:rPr lang="pl-PL" sz="2000" dirty="0">
                <a:latin typeface="Cambria" pitchFamily="18" charset="0"/>
              </a:rPr>
              <a:t>konieczne jest stosowanie zasad konkurencyjności wydatków.</a:t>
            </a:r>
          </a:p>
          <a:p>
            <a:pPr>
              <a:buNone/>
            </a:pPr>
            <a:endParaRPr lang="pl-PL" dirty="0">
              <a:latin typeface="Cambria" pitchFamily="18" charset="0"/>
            </a:endParaRPr>
          </a:p>
          <a:p>
            <a:pPr>
              <a:buNone/>
            </a:pPr>
            <a:r>
              <a:rPr lang="pl-PL" sz="1400" dirty="0">
                <a:latin typeface="Cambria" pitchFamily="18" charset="0"/>
              </a:rPr>
              <a:t>Uwaga! </a:t>
            </a:r>
          </a:p>
          <a:p>
            <a:pPr>
              <a:buNone/>
            </a:pPr>
            <a:r>
              <a:rPr lang="pl-PL" sz="1400" dirty="0">
                <a:latin typeface="Cambria" pitchFamily="18" charset="0"/>
              </a:rPr>
              <a:t>W materiałach krótka ściągawka jak stosować powyższą zasadę </a:t>
            </a:r>
            <a:r>
              <a:rPr lang="pl-PL" sz="1400" dirty="0">
                <a:latin typeface="Cambria" pitchFamily="18" charset="0"/>
                <a:sym typeface="Wingdings" pitchFamily="2" charset="2"/>
              </a:rPr>
              <a:t> </a:t>
            </a:r>
          </a:p>
          <a:p>
            <a:pPr>
              <a:buNone/>
            </a:pPr>
            <a:endParaRPr lang="pl-PL" sz="1400" dirty="0">
              <a:latin typeface="Cambria" pitchFamily="18" charset="0"/>
              <a:sym typeface="Wingdings" pitchFamily="2" charset="2"/>
            </a:endParaRPr>
          </a:p>
          <a:p>
            <a:pPr>
              <a:buNone/>
            </a:pPr>
            <a:r>
              <a:rPr lang="pl-PL" sz="1800" dirty="0">
                <a:latin typeface="Cambria" pitchFamily="18" charset="0"/>
              </a:rPr>
              <a:t>	Opis zadań stanowi szczegółową charakterystykę zadań (grup zadań) realizowanej operacji, wymienionych w Zestawieniu rzeczowo – finansowym operacji (sekcja V wniosku). </a:t>
            </a:r>
          </a:p>
          <a:p>
            <a:pPr>
              <a:buNone/>
            </a:pPr>
            <a:endParaRPr lang="pl-PL" sz="1400" dirty="0">
              <a:latin typeface="Cambria" pitchFamily="18" charset="0"/>
            </a:endParaRPr>
          </a:p>
        </p:txBody>
      </p:sp>
      <p:sp>
        <p:nvSpPr>
          <p:cNvPr id="3" name="Tytuł 2"/>
          <p:cNvSpPr>
            <a:spLocks noGrp="1"/>
          </p:cNvSpPr>
          <p:nvPr>
            <p:ph type="title"/>
          </p:nvPr>
        </p:nvSpPr>
        <p:spPr>
          <a:xfrm>
            <a:off x="323528" y="116632"/>
            <a:ext cx="8229600" cy="1143000"/>
          </a:xfrm>
        </p:spPr>
        <p:txBody>
          <a:bodyPr>
            <a:normAutofit/>
          </a:bodyPr>
          <a:lstStyle/>
          <a:p>
            <a:r>
              <a:rPr lang="pl-PL" sz="3200" dirty="0">
                <a:latin typeface="Cambria" pitchFamily="18" charset="0"/>
              </a:rPr>
              <a:t>Opis zadań</a:t>
            </a:r>
          </a:p>
        </p:txBody>
      </p:sp>
      <p:pic>
        <p:nvPicPr>
          <p:cNvPr id="4" name="Obraz 3" descr="Logo bez tła - GP - Samo JPG.gif"/>
          <p:cNvPicPr>
            <a:picLocks noChangeAspect="1"/>
          </p:cNvPicPr>
          <p:nvPr/>
        </p:nvPicPr>
        <p:blipFill>
          <a:blip r:embed="rId2" cstate="print"/>
          <a:stretch>
            <a:fillRect/>
          </a:stretch>
        </p:blipFill>
        <p:spPr>
          <a:xfrm>
            <a:off x="0" y="6213660"/>
            <a:ext cx="1012773" cy="64434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1481329"/>
            <a:ext cx="8291264" cy="3459839"/>
          </a:xfrm>
        </p:spPr>
        <p:txBody>
          <a:bodyPr>
            <a:normAutofit fontScale="85000" lnSpcReduction="20000"/>
          </a:bodyPr>
          <a:lstStyle/>
          <a:p>
            <a:pPr algn="ctr">
              <a:buNone/>
            </a:pPr>
            <a:endParaRPr lang="pl-PL" sz="2800" i="1" dirty="0"/>
          </a:p>
          <a:p>
            <a:pPr>
              <a:buFont typeface="Wingdings" pitchFamily="2" charset="2"/>
              <a:buChar char="q"/>
            </a:pPr>
            <a:r>
              <a:rPr lang="pl-PL" sz="2400" dirty="0">
                <a:latin typeface="Cambria" pitchFamily="18" charset="0"/>
              </a:rPr>
              <a:t>W przypadku, gdy w Zestawieniu rzeczowo-finansowym operacji zakres rzeczowy został sformułowany w sposób ogólny </a:t>
            </a:r>
            <a:r>
              <a:rPr lang="pl-PL" sz="2400" i="1" dirty="0">
                <a:latin typeface="Cambria" pitchFamily="18" charset="0"/>
              </a:rPr>
              <a:t>np. „zakup zestawu komputerowego, </a:t>
            </a:r>
            <a:r>
              <a:rPr lang="pl-PL" sz="2400" dirty="0">
                <a:latin typeface="Cambria" pitchFamily="18" charset="0"/>
              </a:rPr>
              <a:t>niezbędne jest doprecyzowanie w formie katalogu zamkniętego, co składa się na wskazany w Zestawieniu rzeczowo-finansowym operacji zestaw (niedopuszczalne jest stosowanie sformułowań typu „np., „m.in., „i inne). </a:t>
            </a:r>
          </a:p>
          <a:p>
            <a:pPr>
              <a:buFont typeface="Wingdings" pitchFamily="2" charset="2"/>
              <a:buChar char="q"/>
            </a:pPr>
            <a:endParaRPr lang="pl-PL" sz="2400" dirty="0">
              <a:latin typeface="Cambria" pitchFamily="18" charset="0"/>
            </a:endParaRPr>
          </a:p>
          <a:p>
            <a:pPr>
              <a:buFont typeface="Wingdings" pitchFamily="2" charset="2"/>
              <a:buChar char="q"/>
            </a:pPr>
            <a:r>
              <a:rPr lang="pl-PL" sz="2400" dirty="0">
                <a:latin typeface="Cambria" pitchFamily="18" charset="0"/>
              </a:rPr>
              <a:t>W tej części powinny się również znaleźć parametry charakteryzujące dany element zadania. Parametrem w przypadku zakupywanych urządzeń jest np. wydajność/ moc/ dodatkowe wyposażenie/ warunki gwarancji itd.</a:t>
            </a:r>
          </a:p>
          <a:p>
            <a:endParaRPr lang="pl-PL" dirty="0"/>
          </a:p>
        </p:txBody>
      </p:sp>
      <p:sp>
        <p:nvSpPr>
          <p:cNvPr id="3" name="Tytuł 2"/>
          <p:cNvSpPr>
            <a:spLocks noGrp="1"/>
          </p:cNvSpPr>
          <p:nvPr>
            <p:ph type="title"/>
          </p:nvPr>
        </p:nvSpPr>
        <p:spPr/>
        <p:txBody>
          <a:bodyPr>
            <a:normAutofit/>
          </a:bodyPr>
          <a:lstStyle/>
          <a:p>
            <a:r>
              <a:rPr lang="pl-PL" sz="3600" dirty="0">
                <a:latin typeface="Cambria" pitchFamily="18" charset="0"/>
              </a:rPr>
              <a:t>Opis zadań </a:t>
            </a:r>
          </a:p>
        </p:txBody>
      </p:sp>
      <p:pic>
        <p:nvPicPr>
          <p:cNvPr id="4" name="Obraz 3" descr="Logo bez tła - GP - Samo JPG.gif"/>
          <p:cNvPicPr>
            <a:picLocks noChangeAspect="1"/>
          </p:cNvPicPr>
          <p:nvPr/>
        </p:nvPicPr>
        <p:blipFill>
          <a:blip r:embed="rId2" cstate="print"/>
          <a:stretch>
            <a:fillRect/>
          </a:stretch>
        </p:blipFill>
        <p:spPr>
          <a:xfrm>
            <a:off x="0" y="6213660"/>
            <a:ext cx="1012773" cy="64434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251520" y="1268760"/>
            <a:ext cx="8697144" cy="5260040"/>
          </a:xfrm>
        </p:spPr>
        <p:txBody>
          <a:bodyPr>
            <a:noAutofit/>
          </a:bodyPr>
          <a:lstStyle/>
          <a:p>
            <a:pPr>
              <a:buNone/>
            </a:pPr>
            <a:r>
              <a:rPr lang="pl-PL" sz="1800" dirty="0">
                <a:latin typeface="Cambria" pitchFamily="18" charset="0"/>
              </a:rPr>
              <a:t>W kolumnie </a:t>
            </a:r>
            <a:r>
              <a:rPr lang="pl-PL" sz="1800" i="1" dirty="0">
                <a:latin typeface="Cambria" pitchFamily="18" charset="0"/>
              </a:rPr>
              <a:t>Uzasadnienie/Uwagi należy podać źródło ceny przyjętej w odniesieniu do danego zadania oraz wskazać informacje: </a:t>
            </a:r>
          </a:p>
          <a:p>
            <a:pPr>
              <a:buNone/>
            </a:pPr>
            <a:endParaRPr lang="pl-PL" sz="1800" i="1" dirty="0">
              <a:latin typeface="Cambria" pitchFamily="18" charset="0"/>
            </a:endParaRPr>
          </a:p>
          <a:p>
            <a:pPr>
              <a:buNone/>
            </a:pPr>
            <a:r>
              <a:rPr lang="pl-PL" sz="1800" dirty="0">
                <a:latin typeface="Cambria" pitchFamily="18" charset="0"/>
              </a:rPr>
              <a:t>a) uzasadniające poniesienie danego kosztu  pozwalające zbadać jego racjonalność</a:t>
            </a:r>
          </a:p>
          <a:p>
            <a:pPr>
              <a:buNone/>
            </a:pPr>
            <a:endParaRPr lang="pl-PL" sz="1800" dirty="0">
              <a:latin typeface="Cambria" pitchFamily="18" charset="0"/>
            </a:endParaRPr>
          </a:p>
          <a:p>
            <a:pPr>
              <a:buNone/>
            </a:pPr>
            <a:r>
              <a:rPr lang="pl-PL" sz="1800" dirty="0">
                <a:latin typeface="Cambria" pitchFamily="18" charset="0"/>
              </a:rPr>
              <a:t>b) uzasadniające jego wysokość,</a:t>
            </a:r>
          </a:p>
          <a:p>
            <a:pPr>
              <a:buNone/>
            </a:pPr>
            <a:endParaRPr lang="pl-PL" sz="1800" dirty="0">
              <a:latin typeface="Cambria" pitchFamily="18" charset="0"/>
            </a:endParaRPr>
          </a:p>
          <a:p>
            <a:pPr>
              <a:buNone/>
            </a:pPr>
            <a:r>
              <a:rPr lang="pl-PL" sz="1800" dirty="0">
                <a:latin typeface="Cambria" pitchFamily="18" charset="0"/>
              </a:rPr>
              <a:t>c) pozwalające sprawdzić, że nie zostały przekroczone limity wskazane w rozporządzeniu (w przypadku kosztów ogólnych).</a:t>
            </a:r>
          </a:p>
          <a:p>
            <a:pPr>
              <a:buNone/>
            </a:pPr>
            <a:endParaRPr lang="pl-PL" sz="1800" dirty="0">
              <a:latin typeface="Cambria" pitchFamily="18" charset="0"/>
            </a:endParaRPr>
          </a:p>
          <a:p>
            <a:pPr>
              <a:buNone/>
            </a:pPr>
            <a:r>
              <a:rPr lang="pl-PL" sz="1800" dirty="0">
                <a:latin typeface="Cambria" pitchFamily="18" charset="0"/>
              </a:rPr>
              <a:t>	Możliwe jest również dołączenie kopii dokumentów uzasadniających przyjęty poziom cen dla danego zadania (np. wydruki z Internetu, oferty sprzedawców, itd.). Załączenie tych dokumentów znacznie przyspieszy weryfikację racjonalności planowanych do poniesienia kosztów.</a:t>
            </a:r>
          </a:p>
          <a:p>
            <a:pPr>
              <a:buNone/>
            </a:pPr>
            <a:r>
              <a:rPr lang="pl-PL" sz="1800" dirty="0">
                <a:latin typeface="Cambria" pitchFamily="18" charset="0"/>
              </a:rPr>
              <a:t>	Dokumenty powyższe powinny być parafowane przez wnioskodawcę! </a:t>
            </a:r>
          </a:p>
        </p:txBody>
      </p:sp>
      <p:sp>
        <p:nvSpPr>
          <p:cNvPr id="3" name="Tytuł 2"/>
          <p:cNvSpPr>
            <a:spLocks noGrp="1"/>
          </p:cNvSpPr>
          <p:nvPr>
            <p:ph type="title"/>
          </p:nvPr>
        </p:nvSpPr>
        <p:spPr>
          <a:xfrm>
            <a:off x="0" y="0"/>
            <a:ext cx="8229600" cy="1143000"/>
          </a:xfrm>
        </p:spPr>
        <p:txBody>
          <a:bodyPr>
            <a:normAutofit/>
          </a:bodyPr>
          <a:lstStyle/>
          <a:p>
            <a:r>
              <a:rPr lang="pl-PL" sz="2800" dirty="0">
                <a:latin typeface="Cambria" pitchFamily="18" charset="0"/>
              </a:rPr>
              <a:t>Opis zadań  uzasadnienie / </a:t>
            </a:r>
            <a:r>
              <a:rPr lang="pl-PL" sz="2800" dirty="0" err="1">
                <a:latin typeface="Cambria" pitchFamily="18" charset="0"/>
              </a:rPr>
              <a:t>uzasadnienie</a:t>
            </a:r>
            <a:r>
              <a:rPr lang="pl-PL" sz="2800" dirty="0">
                <a:latin typeface="Cambria" pitchFamily="18" charset="0"/>
              </a:rPr>
              <a:t>/uwagi</a:t>
            </a:r>
          </a:p>
        </p:txBody>
      </p:sp>
      <p:pic>
        <p:nvPicPr>
          <p:cNvPr id="4" name="Obraz 3" descr="Logo bez tła - GP - Samo JPG.gif"/>
          <p:cNvPicPr>
            <a:picLocks noChangeAspect="1"/>
          </p:cNvPicPr>
          <p:nvPr/>
        </p:nvPicPr>
        <p:blipFill>
          <a:blip r:embed="rId2" cstate="print"/>
          <a:stretch>
            <a:fillRect/>
          </a:stretch>
        </p:blipFill>
        <p:spPr>
          <a:xfrm>
            <a:off x="0" y="6213660"/>
            <a:ext cx="1012773" cy="64434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0" y="836712"/>
            <a:ext cx="8892480" cy="5832648"/>
          </a:xfrm>
        </p:spPr>
        <p:txBody>
          <a:bodyPr>
            <a:normAutofit fontScale="77500" lnSpcReduction="20000"/>
          </a:bodyPr>
          <a:lstStyle/>
          <a:p>
            <a:pPr>
              <a:buFont typeface="Wingdings" pitchFamily="2" charset="2"/>
              <a:buChar char="q"/>
            </a:pPr>
            <a:r>
              <a:rPr lang="pl-PL" sz="2300" dirty="0">
                <a:latin typeface="Cambria" pitchFamily="18" charset="0"/>
              </a:rPr>
              <a:t>Wniosek o wpis do ewidencji producentów lub decyzja o wpisie producenta do ewidencji producentów </a:t>
            </a:r>
          </a:p>
          <a:p>
            <a:pPr>
              <a:buFont typeface="Wingdings" pitchFamily="2" charset="2"/>
              <a:buChar char="q"/>
            </a:pPr>
            <a:endParaRPr lang="pl-PL" sz="2900" dirty="0">
              <a:latin typeface="Cambria" pitchFamily="18" charset="0"/>
            </a:endParaRPr>
          </a:p>
          <a:p>
            <a:pPr algn="ctr">
              <a:buNone/>
            </a:pPr>
            <a:r>
              <a:rPr lang="pl-PL" sz="2300" dirty="0">
                <a:latin typeface="Cambria" pitchFamily="18" charset="0"/>
              </a:rPr>
              <a:t>Uwaga ! </a:t>
            </a:r>
          </a:p>
          <a:p>
            <a:pPr marL="0" indent="0" algn="ctr">
              <a:buNone/>
              <a:defRPr/>
            </a:pPr>
            <a:r>
              <a:rPr lang="pl-PL" sz="2300" i="1" dirty="0">
                <a:latin typeface="Cambria" pitchFamily="18" charset="0"/>
                <a:cs typeface="Times New Roman" pitchFamily="18" charset="0"/>
              </a:rPr>
              <a:t>Każdy kto chce ubiegać się o środki w ramach Leadera musi otrzymać </a:t>
            </a:r>
          </a:p>
          <a:p>
            <a:pPr marL="0" indent="0" algn="ctr">
              <a:buNone/>
              <a:defRPr/>
            </a:pPr>
            <a:r>
              <a:rPr lang="pl-PL" sz="2300" i="1" u="sng" dirty="0">
                <a:latin typeface="Cambria" pitchFamily="18" charset="0"/>
                <a:cs typeface="Times New Roman" pitchFamily="18" charset="0"/>
              </a:rPr>
              <a:t>numer identyfikacyjny producenta</a:t>
            </a:r>
          </a:p>
          <a:p>
            <a:pPr marL="0" indent="0" algn="ctr">
              <a:buNone/>
              <a:defRPr/>
            </a:pPr>
            <a:endParaRPr lang="pl-PL" sz="2300" i="1" dirty="0">
              <a:solidFill>
                <a:srgbClr val="FF0000"/>
              </a:solidFill>
              <a:latin typeface="Cambria" pitchFamily="18" charset="0"/>
              <a:cs typeface="Times New Roman" pitchFamily="18" charset="0"/>
            </a:endParaRPr>
          </a:p>
          <a:p>
            <a:pPr marL="0" indent="0" algn="ctr">
              <a:buNone/>
              <a:defRPr/>
            </a:pPr>
            <a:r>
              <a:rPr lang="pl-PL" sz="2300" dirty="0">
                <a:latin typeface="Cambria" pitchFamily="18" charset="0"/>
                <a:cs typeface="Times New Roman" pitchFamily="18" charset="0"/>
              </a:rPr>
              <a:t>Numer ten otrzymuje się w agencjach restrukturyzacji i modernizacji rolnictwa                        w oddziałach powiatowych. </a:t>
            </a:r>
          </a:p>
          <a:p>
            <a:pPr marL="0" indent="0" algn="ctr">
              <a:buNone/>
              <a:defRPr/>
            </a:pPr>
            <a:endParaRPr lang="pl-PL" sz="2300" dirty="0">
              <a:latin typeface="Cambria" pitchFamily="18" charset="0"/>
              <a:cs typeface="Times New Roman" pitchFamily="18" charset="0"/>
            </a:endParaRPr>
          </a:p>
          <a:p>
            <a:pPr marL="0" indent="0" algn="ctr">
              <a:buNone/>
              <a:defRPr/>
            </a:pPr>
            <a:r>
              <a:rPr lang="pl-PL" sz="2300" dirty="0">
                <a:latin typeface="Cambria" pitchFamily="18" charset="0"/>
                <a:cs typeface="Times New Roman" pitchFamily="18" charset="0"/>
              </a:rPr>
              <a:t>W powiecie oleskim </a:t>
            </a:r>
            <a:r>
              <a:rPr lang="pl-PL" sz="2300" dirty="0" err="1">
                <a:latin typeface="Cambria" pitchFamily="18" charset="0"/>
                <a:cs typeface="Times New Roman" pitchFamily="18" charset="0"/>
              </a:rPr>
              <a:t>ARiMR</a:t>
            </a:r>
            <a:r>
              <a:rPr lang="pl-PL" sz="2300" dirty="0">
                <a:latin typeface="Cambria" pitchFamily="18" charset="0"/>
                <a:cs typeface="Times New Roman" pitchFamily="18" charset="0"/>
              </a:rPr>
              <a:t> mieści się w Oleśnie </a:t>
            </a:r>
          </a:p>
          <a:p>
            <a:pPr marL="0" indent="0" algn="ctr">
              <a:buNone/>
              <a:defRPr/>
            </a:pPr>
            <a:r>
              <a:rPr lang="pl-PL" sz="2300" dirty="0">
                <a:latin typeface="Cambria" pitchFamily="18" charset="0"/>
                <a:cs typeface="Times New Roman" pitchFamily="18" charset="0"/>
              </a:rPr>
              <a:t>przy ul. Powstańców Śląskich 14.</a:t>
            </a:r>
          </a:p>
          <a:p>
            <a:pPr marL="0" indent="0" algn="ctr">
              <a:buNone/>
              <a:defRPr/>
            </a:pPr>
            <a:endParaRPr lang="pl-PL" sz="2300" dirty="0">
              <a:latin typeface="Cambria" pitchFamily="18" charset="0"/>
              <a:cs typeface="Times New Roman" pitchFamily="18" charset="0"/>
            </a:endParaRPr>
          </a:p>
          <a:p>
            <a:pPr algn="just">
              <a:buNone/>
              <a:defRPr/>
            </a:pPr>
            <a:r>
              <a:rPr lang="pl-PL" sz="2100" dirty="0">
                <a:latin typeface="Cambria" pitchFamily="18" charset="0"/>
                <a:cs typeface="Times New Roman" pitchFamily="18" charset="0"/>
              </a:rPr>
              <a:t>	W przypadku, gdy podmiotem ubiegającym  jest małżonek rolnika lub współposiadacz gospodarstwa rolnego, którzy wyrazili pisemną zgodę na nadanie numeru identyfikacyjnego ich małżonkowi lub współposiadaczowi, w polu tym należy wpisać numer identyfikacyjny nadany temu małżonkowi/współposiadaczowi i nie należy występować o nadanie nowego numeru.</a:t>
            </a:r>
          </a:p>
          <a:p>
            <a:pPr algn="just">
              <a:buNone/>
              <a:defRPr/>
            </a:pPr>
            <a:r>
              <a:rPr lang="pl-PL" sz="2100" dirty="0">
                <a:latin typeface="Cambria" pitchFamily="18" charset="0"/>
                <a:cs typeface="Times New Roman" pitchFamily="18" charset="0"/>
              </a:rPr>
              <a:t>	W sytuacji, gdy numer identyfikacyjny został nadany jednemu z małżonków w związku                        z prowadzonym gospodarstwem rolnym, drugi małżonek, który planuje realizację operacji               w związku z prowadzoną działalnością gospodarczą odrębną od rolniczej, posługuje się     numerem nadanym małżonkowi</a:t>
            </a:r>
            <a:r>
              <a:rPr lang="pl-PL" sz="2100" dirty="0">
                <a:latin typeface="+mj-lt"/>
                <a:cs typeface="Times New Roman" pitchFamily="18" charset="0"/>
              </a:rPr>
              <a:t>.</a:t>
            </a:r>
          </a:p>
        </p:txBody>
      </p:sp>
      <p:sp>
        <p:nvSpPr>
          <p:cNvPr id="3" name="Tytuł 2"/>
          <p:cNvSpPr>
            <a:spLocks noGrp="1"/>
          </p:cNvSpPr>
          <p:nvPr>
            <p:ph type="title"/>
          </p:nvPr>
        </p:nvSpPr>
        <p:spPr>
          <a:xfrm>
            <a:off x="107504" y="0"/>
            <a:ext cx="8229600" cy="908720"/>
          </a:xfrm>
        </p:spPr>
        <p:txBody>
          <a:bodyPr>
            <a:normAutofit/>
          </a:bodyPr>
          <a:lstStyle/>
          <a:p>
            <a:r>
              <a:rPr lang="pl-PL" sz="3200" dirty="0">
                <a:latin typeface="Cambria" pitchFamily="18" charset="0"/>
              </a:rPr>
              <a:t>Załączniki </a:t>
            </a:r>
          </a:p>
        </p:txBody>
      </p:sp>
      <p:pic>
        <p:nvPicPr>
          <p:cNvPr id="4" name="Obraz 3" descr="attachment_1_news_thumb_normal.png"/>
          <p:cNvPicPr>
            <a:picLocks noChangeAspect="1"/>
          </p:cNvPicPr>
          <p:nvPr/>
        </p:nvPicPr>
        <p:blipFill>
          <a:blip r:embed="rId2" cstate="print"/>
          <a:stretch>
            <a:fillRect/>
          </a:stretch>
        </p:blipFill>
        <p:spPr>
          <a:xfrm>
            <a:off x="7880226" y="0"/>
            <a:ext cx="1263774" cy="1263774"/>
          </a:xfrm>
          <a:prstGeom prst="rect">
            <a:avLst/>
          </a:prstGeom>
        </p:spPr>
      </p:pic>
      <p:pic>
        <p:nvPicPr>
          <p:cNvPr id="5" name="Obraz 4" descr="Logo bez tła - GP - Samo JPG.gif"/>
          <p:cNvPicPr>
            <a:picLocks noChangeAspect="1"/>
          </p:cNvPicPr>
          <p:nvPr/>
        </p:nvPicPr>
        <p:blipFill>
          <a:blip r:embed="rId3" cstate="print"/>
          <a:stretch>
            <a:fillRect/>
          </a:stretch>
        </p:blipFill>
        <p:spPr>
          <a:xfrm>
            <a:off x="0" y="6213660"/>
            <a:ext cx="1012773" cy="64434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1481328"/>
            <a:ext cx="8229600" cy="4179920"/>
          </a:xfrm>
        </p:spPr>
        <p:txBody>
          <a:bodyPr>
            <a:normAutofit fontScale="92500" lnSpcReduction="10000"/>
          </a:bodyPr>
          <a:lstStyle/>
          <a:p>
            <a:pPr>
              <a:buFont typeface="Wingdings" pitchFamily="2" charset="2"/>
              <a:buChar char="q"/>
            </a:pPr>
            <a:r>
              <a:rPr lang="pl-PL" sz="2100" dirty="0"/>
              <a:t> </a:t>
            </a:r>
            <a:r>
              <a:rPr lang="pl-PL" sz="1900" dirty="0">
                <a:latin typeface="Cambria" pitchFamily="18" charset="0"/>
              </a:rPr>
              <a:t>dokument potwierdzający tytuł prawny do nieruchomości, na której realizowana będzie operacja (w przypadku gdy operacja jest trwale związana           z nieruchomością), </a:t>
            </a:r>
          </a:p>
          <a:p>
            <a:pPr>
              <a:buNone/>
            </a:pPr>
            <a:r>
              <a:rPr lang="pl-PL" sz="1900" dirty="0">
                <a:latin typeface="Cambria" pitchFamily="18" charset="0"/>
              </a:rPr>
              <a:t>	Takim dokumentem może być: odpis z ksiąg wieczystych (chyba, że nr działki widnieje w elektronicznej przeglądarce ksiąg wieczystych), wypis z rejestru gruntów, odpis aktu notarialnego, umowa dzierżawy etc.</a:t>
            </a:r>
          </a:p>
          <a:p>
            <a:pPr algn="ctr">
              <a:buNone/>
            </a:pPr>
            <a:endParaRPr lang="pl-PL" sz="1900" dirty="0">
              <a:solidFill>
                <a:srgbClr val="FF0000"/>
              </a:solidFill>
              <a:latin typeface="Cambria" pitchFamily="18" charset="0"/>
            </a:endParaRPr>
          </a:p>
          <a:p>
            <a:pPr>
              <a:buNone/>
            </a:pPr>
            <a:r>
              <a:rPr lang="pl-PL" sz="1900" dirty="0">
                <a:latin typeface="Cambria" pitchFamily="18" charset="0"/>
              </a:rPr>
              <a:t>Uwaga!</a:t>
            </a:r>
          </a:p>
          <a:p>
            <a:pPr>
              <a:buNone/>
            </a:pPr>
            <a:r>
              <a:rPr lang="pl-PL" sz="1900" dirty="0">
                <a:latin typeface="Cambria" pitchFamily="18" charset="0"/>
              </a:rPr>
              <a:t>W przypadku posiadania zależnego należy załączyć również: </a:t>
            </a:r>
          </a:p>
          <a:p>
            <a:pPr>
              <a:buNone/>
            </a:pPr>
            <a:endParaRPr lang="pl-PL" sz="1900" u="sng" dirty="0">
              <a:latin typeface="Cambria" pitchFamily="18" charset="0"/>
            </a:endParaRPr>
          </a:p>
          <a:p>
            <a:pPr>
              <a:buNone/>
            </a:pPr>
            <a:r>
              <a:rPr lang="pl-PL" sz="1900" u="sng" dirty="0">
                <a:latin typeface="Cambria" pitchFamily="18" charset="0"/>
              </a:rPr>
              <a:t>	Oświadczenie właściciela(i) lub współwłaściciela(i) nieruchomości, że wyraża(ją) on(i) zgodę na realizację operacji bezpośrednio związanej z nieruchomością, jeżeli operacja realizowana jest na nieruchomości będącej            w posiadaniu zależnym, lub będącej przedmiotem współwłasności – oryginał sporządzony na formularzu udostępnionym przez UM. </a:t>
            </a:r>
          </a:p>
          <a:p>
            <a:endParaRPr lang="pl-PL" sz="2900" dirty="0">
              <a:latin typeface="Cambria" pitchFamily="18" charset="0"/>
            </a:endParaRPr>
          </a:p>
        </p:txBody>
      </p:sp>
      <p:sp>
        <p:nvSpPr>
          <p:cNvPr id="3" name="Tytuł 2"/>
          <p:cNvSpPr>
            <a:spLocks noGrp="1"/>
          </p:cNvSpPr>
          <p:nvPr>
            <p:ph type="title"/>
          </p:nvPr>
        </p:nvSpPr>
        <p:spPr/>
        <p:txBody>
          <a:bodyPr>
            <a:normAutofit/>
          </a:bodyPr>
          <a:lstStyle/>
          <a:p>
            <a:r>
              <a:rPr lang="pl-PL" sz="3600" dirty="0">
                <a:latin typeface="Cambria" pitchFamily="18" charset="0"/>
              </a:rPr>
              <a:t>Załączniki </a:t>
            </a:r>
            <a:r>
              <a:rPr lang="pl-PL" sz="3600" dirty="0" err="1">
                <a:latin typeface="Cambria" pitchFamily="18" charset="0"/>
              </a:rPr>
              <a:t>cd</a:t>
            </a:r>
            <a:r>
              <a:rPr lang="pl-PL" sz="3600" dirty="0">
                <a:latin typeface="Cambria" pitchFamily="18" charset="0"/>
              </a:rPr>
              <a:t>.</a:t>
            </a:r>
          </a:p>
        </p:txBody>
      </p:sp>
      <p:pic>
        <p:nvPicPr>
          <p:cNvPr id="4" name="Obraz 3" descr="attachment_1_news_thumb_normal.png"/>
          <p:cNvPicPr>
            <a:picLocks noChangeAspect="1"/>
          </p:cNvPicPr>
          <p:nvPr/>
        </p:nvPicPr>
        <p:blipFill>
          <a:blip r:embed="rId2" cstate="print"/>
          <a:stretch>
            <a:fillRect/>
          </a:stretch>
        </p:blipFill>
        <p:spPr>
          <a:xfrm>
            <a:off x="7740352" y="0"/>
            <a:ext cx="1263774" cy="1263774"/>
          </a:xfrm>
          <a:prstGeom prst="rect">
            <a:avLst/>
          </a:prstGeom>
        </p:spPr>
      </p:pic>
      <p:pic>
        <p:nvPicPr>
          <p:cNvPr id="5" name="Obraz 4" descr="Logo bez tła - GP - Samo JPG.gif"/>
          <p:cNvPicPr>
            <a:picLocks noChangeAspect="1"/>
          </p:cNvPicPr>
          <p:nvPr/>
        </p:nvPicPr>
        <p:blipFill>
          <a:blip r:embed="rId3" cstate="print"/>
          <a:stretch>
            <a:fillRect/>
          </a:stretch>
        </p:blipFill>
        <p:spPr>
          <a:xfrm>
            <a:off x="0" y="6213660"/>
            <a:ext cx="1012773" cy="64434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1196752"/>
            <a:ext cx="8229600" cy="5400600"/>
          </a:xfrm>
        </p:spPr>
        <p:txBody>
          <a:bodyPr>
            <a:normAutofit fontScale="77500" lnSpcReduction="20000"/>
          </a:bodyPr>
          <a:lstStyle/>
          <a:p>
            <a:pPr>
              <a:buFont typeface="Wingdings" pitchFamily="2" charset="2"/>
              <a:buChar char="q"/>
            </a:pPr>
            <a:r>
              <a:rPr lang="pl-PL" sz="2600" dirty="0">
                <a:latin typeface="Cambria" pitchFamily="18" charset="0"/>
              </a:rPr>
              <a:t>Biznesplan – załącznik obowiązkowy przy podejmowaniu oraz rozwijaniu działalności gospodarczej - sporządzany na formularzu udostępnionym przez UM</a:t>
            </a:r>
          </a:p>
          <a:p>
            <a:pPr>
              <a:buNone/>
            </a:pPr>
            <a:endParaRPr lang="pl-PL" sz="2600" dirty="0">
              <a:latin typeface="Cambria" pitchFamily="18" charset="0"/>
            </a:endParaRPr>
          </a:p>
          <a:p>
            <a:pPr>
              <a:buNone/>
            </a:pPr>
            <a:r>
              <a:rPr lang="pl-PL" sz="2600" u="sng" dirty="0">
                <a:latin typeface="Cambria" pitchFamily="18" charset="0"/>
              </a:rPr>
              <a:t>Biznesplan musi być racjonalny i uzasadniony zakresem operacji a suma kosztów planowanych do poniesienia w ramach tej operacji, ustalona                                           z uwzględnieniem wartości rynkowej tych kosztów</a:t>
            </a:r>
          </a:p>
          <a:p>
            <a:pPr algn="ctr">
              <a:buNone/>
            </a:pPr>
            <a:r>
              <a:rPr lang="pl-PL" sz="2600" dirty="0">
                <a:latin typeface="Cambria" pitchFamily="18" charset="0"/>
              </a:rPr>
              <a:t> </a:t>
            </a:r>
          </a:p>
          <a:p>
            <a:pPr>
              <a:buNone/>
            </a:pPr>
            <a:r>
              <a:rPr lang="pl-PL" sz="2300" b="1" dirty="0">
                <a:latin typeface="Cambria" pitchFamily="18" charset="0"/>
              </a:rPr>
              <a:t>Informacje niezbędne w biznesplanie:</a:t>
            </a:r>
            <a:endParaRPr lang="pl-PL" sz="2300" dirty="0">
              <a:latin typeface="Cambria" pitchFamily="18" charset="0"/>
            </a:endParaRPr>
          </a:p>
          <a:p>
            <a:pPr>
              <a:buNone/>
            </a:pPr>
            <a:r>
              <a:rPr lang="pl-PL" sz="2300" dirty="0">
                <a:latin typeface="Cambria" pitchFamily="18" charset="0"/>
              </a:rPr>
              <a:t>1) opis wyjściowej sytuacji ekonomicznej podmiotu ubiegającego się                                 o przyznanie pomocy;</a:t>
            </a:r>
          </a:p>
          <a:p>
            <a:pPr>
              <a:buNone/>
            </a:pPr>
            <a:r>
              <a:rPr lang="pl-PL" sz="2300" dirty="0">
                <a:latin typeface="Cambria" pitchFamily="18" charset="0"/>
              </a:rPr>
              <a:t>2) wskazanie celów pośrednich i końcowych w tym zakładany ilościowy                             i wartościowy poziom sprzedaży produktów i usług;</a:t>
            </a:r>
          </a:p>
          <a:p>
            <a:pPr>
              <a:buNone/>
            </a:pPr>
            <a:r>
              <a:rPr lang="pl-PL" sz="2300" dirty="0">
                <a:latin typeface="Cambria" pitchFamily="18" charset="0"/>
              </a:rPr>
              <a:t>3) informacje dotyczące zasobów lub kwalifikacji posiadanych przez podmiot ubiegający się o przyznanie pomocy niezbędnych ze względu na przedmiot operacji, którą zamierza realizować;</a:t>
            </a:r>
          </a:p>
          <a:p>
            <a:pPr>
              <a:buNone/>
            </a:pPr>
            <a:r>
              <a:rPr lang="pl-PL" sz="2300" dirty="0">
                <a:latin typeface="Cambria" pitchFamily="18" charset="0"/>
              </a:rPr>
              <a:t>4) wskazanie planowanych do utworzenia miejsc pracy;</a:t>
            </a:r>
          </a:p>
          <a:p>
            <a:pPr>
              <a:buNone/>
            </a:pPr>
            <a:r>
              <a:rPr lang="pl-PL" sz="2300" dirty="0">
                <a:latin typeface="Cambria" pitchFamily="18" charset="0"/>
              </a:rPr>
              <a:t>5) planowany zakres działań niezbędnych do osiągnięcia celów pośrednich i końcowych.</a:t>
            </a:r>
          </a:p>
          <a:p>
            <a:endParaRPr lang="pl-PL" dirty="0"/>
          </a:p>
          <a:p>
            <a:pPr algn="ctr">
              <a:buFont typeface="Courier New" pitchFamily="49" charset="0"/>
              <a:buChar char="o"/>
            </a:pPr>
            <a:endParaRPr lang="pl-PL" dirty="0"/>
          </a:p>
        </p:txBody>
      </p:sp>
      <p:sp>
        <p:nvSpPr>
          <p:cNvPr id="3" name="Tytuł 2"/>
          <p:cNvSpPr>
            <a:spLocks noGrp="1"/>
          </p:cNvSpPr>
          <p:nvPr>
            <p:ph type="title"/>
          </p:nvPr>
        </p:nvSpPr>
        <p:spPr>
          <a:xfrm>
            <a:off x="0" y="0"/>
            <a:ext cx="8229600" cy="1143000"/>
          </a:xfrm>
        </p:spPr>
        <p:txBody>
          <a:bodyPr>
            <a:normAutofit/>
          </a:bodyPr>
          <a:lstStyle/>
          <a:p>
            <a:r>
              <a:rPr lang="pl-PL" sz="3600" dirty="0">
                <a:latin typeface="Cambria" pitchFamily="18" charset="0"/>
              </a:rPr>
              <a:t>Załączniki </a:t>
            </a:r>
            <a:r>
              <a:rPr lang="pl-PL" sz="3600" dirty="0" err="1">
                <a:latin typeface="Cambria" pitchFamily="18" charset="0"/>
              </a:rPr>
              <a:t>cd</a:t>
            </a:r>
            <a:r>
              <a:rPr lang="pl-PL" sz="3600" dirty="0">
                <a:latin typeface="Cambria" pitchFamily="18" charset="0"/>
              </a:rPr>
              <a:t>.</a:t>
            </a:r>
          </a:p>
        </p:txBody>
      </p:sp>
      <p:pic>
        <p:nvPicPr>
          <p:cNvPr id="4" name="Obraz 3" descr="attachment_1_news_thumb_normal.png"/>
          <p:cNvPicPr>
            <a:picLocks noChangeAspect="1"/>
          </p:cNvPicPr>
          <p:nvPr/>
        </p:nvPicPr>
        <p:blipFill>
          <a:blip r:embed="rId2" cstate="print"/>
          <a:stretch>
            <a:fillRect/>
          </a:stretch>
        </p:blipFill>
        <p:spPr>
          <a:xfrm>
            <a:off x="7740352" y="0"/>
            <a:ext cx="1263774" cy="1263774"/>
          </a:xfrm>
          <a:prstGeom prst="rect">
            <a:avLst/>
          </a:prstGeom>
        </p:spPr>
      </p:pic>
      <p:pic>
        <p:nvPicPr>
          <p:cNvPr id="5" name="Obraz 4" descr="Logo bez tła - GP - Samo JPG.gif"/>
          <p:cNvPicPr>
            <a:picLocks noChangeAspect="1"/>
          </p:cNvPicPr>
          <p:nvPr/>
        </p:nvPicPr>
        <p:blipFill>
          <a:blip r:embed="rId3" cstate="print"/>
          <a:stretch>
            <a:fillRect/>
          </a:stretch>
        </p:blipFill>
        <p:spPr>
          <a:xfrm>
            <a:off x="0" y="6213660"/>
            <a:ext cx="1012773" cy="644340"/>
          </a:xfrm>
          <a:prstGeom prst="rect">
            <a:avLst/>
          </a:prstGeom>
        </p:spPr>
      </p:pic>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normAutofit/>
          </a:bodyPr>
          <a:lstStyle/>
          <a:p>
            <a:pPr>
              <a:buFont typeface="Wingdings" pitchFamily="2" charset="2"/>
              <a:buChar char="q"/>
            </a:pPr>
            <a:r>
              <a:rPr lang="pl-PL" sz="1800" dirty="0">
                <a:latin typeface="Cambria" pitchFamily="18" charset="0"/>
              </a:rPr>
              <a:t>Dokumenty potwierdzające, że podmiot ubiegający się o przyznanie pomocy: </a:t>
            </a:r>
          </a:p>
          <a:p>
            <a:pPr>
              <a:buNone/>
            </a:pPr>
            <a:r>
              <a:rPr lang="pl-PL" sz="1800" dirty="0">
                <a:latin typeface="Cambria" pitchFamily="18" charset="0"/>
              </a:rPr>
              <a:t>a) posiada doświadczenie w realizacji projektów o charakterze podobnym do operacji, którą zamierza realizować kopia albo </a:t>
            </a:r>
          </a:p>
          <a:p>
            <a:pPr>
              <a:buNone/>
            </a:pPr>
            <a:r>
              <a:rPr lang="pl-PL" sz="1800" dirty="0">
                <a:latin typeface="Cambria" pitchFamily="18" charset="0"/>
              </a:rPr>
              <a:t>b) posiada zasoby odpowiednie do przedmiotu operacji, którą zamierza realizować – kopia albo </a:t>
            </a:r>
          </a:p>
          <a:p>
            <a:pPr>
              <a:buNone/>
            </a:pPr>
            <a:r>
              <a:rPr lang="pl-PL" sz="1800" dirty="0">
                <a:latin typeface="Cambria" pitchFamily="18" charset="0"/>
              </a:rPr>
              <a:t>c) posiada kwalifikacje odpowiednie do przedmiotu operacji, którą zamierza realizować, jeżeli jest osoba fizyczną – kopia albo d. wykonuje działalność gospodarczą odpowiednią do przedmiotu operacji, którą zamierza realizować – kopia</a:t>
            </a:r>
          </a:p>
          <a:p>
            <a:pPr>
              <a:buNone/>
            </a:pPr>
            <a:endParaRPr lang="pl-PL" sz="1800" dirty="0">
              <a:latin typeface="Cambria" pitchFamily="18" charset="0"/>
            </a:endParaRPr>
          </a:p>
          <a:p>
            <a:pPr>
              <a:buFont typeface="Wingdings" pitchFamily="2" charset="2"/>
              <a:buChar char="q"/>
            </a:pPr>
            <a:r>
              <a:rPr lang="pl-PL" sz="1800" dirty="0">
                <a:latin typeface="Cambria" pitchFamily="18" charset="0"/>
              </a:rPr>
              <a:t>Dokumenty uzasadniające przyjęty poziom cen dla danego zadania.</a:t>
            </a:r>
          </a:p>
          <a:p>
            <a:pPr>
              <a:buNone/>
            </a:pPr>
            <a:r>
              <a:rPr lang="pl-PL" sz="1800" dirty="0">
                <a:latin typeface="Cambria" pitchFamily="18" charset="0"/>
              </a:rPr>
              <a:t>	Wszelkie dokumenty stanowiące wydruki ze stron internetowych, broszury, katalogi powinny być parafowane przez podmiot ubiegający się o przyznanie pomocy</a:t>
            </a:r>
            <a:r>
              <a:rPr lang="pl-PL" sz="1400" dirty="0"/>
              <a:t>.</a:t>
            </a:r>
          </a:p>
        </p:txBody>
      </p:sp>
      <p:sp>
        <p:nvSpPr>
          <p:cNvPr id="3" name="Tytuł 2"/>
          <p:cNvSpPr>
            <a:spLocks noGrp="1"/>
          </p:cNvSpPr>
          <p:nvPr>
            <p:ph type="title"/>
          </p:nvPr>
        </p:nvSpPr>
        <p:spPr/>
        <p:txBody>
          <a:bodyPr/>
          <a:lstStyle/>
          <a:p>
            <a:r>
              <a:rPr lang="pl-PL" dirty="0">
                <a:latin typeface="Cambria" pitchFamily="18" charset="0"/>
              </a:rPr>
              <a:t>Załączniki </a:t>
            </a:r>
            <a:r>
              <a:rPr lang="pl-PL" dirty="0" err="1">
                <a:latin typeface="Cambria" pitchFamily="18" charset="0"/>
              </a:rPr>
              <a:t>cd</a:t>
            </a:r>
            <a:r>
              <a:rPr lang="pl-PL" dirty="0">
                <a:latin typeface="Cambria" pitchFamily="18" charset="0"/>
              </a:rPr>
              <a:t>.</a:t>
            </a:r>
          </a:p>
        </p:txBody>
      </p:sp>
      <p:pic>
        <p:nvPicPr>
          <p:cNvPr id="4" name="Obraz 3" descr="Logo bez tła - GP - Samo JPG.gif"/>
          <p:cNvPicPr>
            <a:picLocks noChangeAspect="1"/>
          </p:cNvPicPr>
          <p:nvPr/>
        </p:nvPicPr>
        <p:blipFill>
          <a:blip r:embed="rId2" cstate="print"/>
          <a:stretch>
            <a:fillRect/>
          </a:stretch>
        </p:blipFill>
        <p:spPr>
          <a:xfrm>
            <a:off x="0" y="6213660"/>
            <a:ext cx="1012773" cy="644340"/>
          </a:xfrm>
          <a:prstGeom prst="rect">
            <a:avLst/>
          </a:prstGeom>
        </p:spPr>
      </p:pic>
      <p:pic>
        <p:nvPicPr>
          <p:cNvPr id="5" name="Obraz 4" descr="attachment_1_news_thumb_normal.png"/>
          <p:cNvPicPr>
            <a:picLocks noChangeAspect="1"/>
          </p:cNvPicPr>
          <p:nvPr/>
        </p:nvPicPr>
        <p:blipFill>
          <a:blip r:embed="rId3" cstate="print"/>
          <a:stretch>
            <a:fillRect/>
          </a:stretch>
        </p:blipFill>
        <p:spPr>
          <a:xfrm>
            <a:off x="7740352" y="188640"/>
            <a:ext cx="1263774" cy="1263774"/>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normAutofit/>
          </a:bodyPr>
          <a:lstStyle/>
          <a:p>
            <a:pPr>
              <a:buFont typeface="Wingdings" pitchFamily="2" charset="2"/>
              <a:buChar char="q"/>
            </a:pPr>
            <a:r>
              <a:rPr lang="pl-PL" sz="2000" dirty="0">
                <a:latin typeface="Cambria" pitchFamily="18" charset="0"/>
              </a:rPr>
              <a:t>Załączniki dotyczące robót budowlanych:</a:t>
            </a:r>
          </a:p>
          <a:p>
            <a:pPr lvl="1">
              <a:buFont typeface="Courier New" pitchFamily="49" charset="0"/>
              <a:buChar char="o"/>
            </a:pPr>
            <a:r>
              <a:rPr lang="pl-PL" sz="1800" dirty="0">
                <a:latin typeface="Cambria" pitchFamily="18" charset="0"/>
              </a:rPr>
              <a:t>Kosztorys inwestorski</a:t>
            </a:r>
          </a:p>
          <a:p>
            <a:pPr>
              <a:buFont typeface="Courier New" pitchFamily="49" charset="0"/>
              <a:buChar char="o"/>
            </a:pPr>
            <a:endParaRPr lang="pl-PL" sz="2000" dirty="0">
              <a:latin typeface="Cambria" pitchFamily="18" charset="0"/>
            </a:endParaRPr>
          </a:p>
          <a:p>
            <a:pPr>
              <a:buNone/>
            </a:pPr>
            <a:r>
              <a:rPr lang="pl-PL" sz="1800" u="sng" dirty="0">
                <a:latin typeface="Cambria" pitchFamily="18" charset="0"/>
              </a:rPr>
              <a:t>Kosztorys inwestorski jest kalkulacją kosztów wykonania robót budowlanych.</a:t>
            </a:r>
            <a:endParaRPr lang="pl-PL" sz="1800" b="1" i="1" u="sng" baseline="30000" dirty="0">
              <a:latin typeface="Cambria" pitchFamily="18" charset="0"/>
            </a:endParaRPr>
          </a:p>
          <a:p>
            <a:pPr>
              <a:buNone/>
            </a:pPr>
            <a:endParaRPr lang="pl-PL" sz="2000" dirty="0">
              <a:latin typeface="Cambria" pitchFamily="18" charset="0"/>
            </a:endParaRPr>
          </a:p>
          <a:p>
            <a:pPr lvl="1">
              <a:buFont typeface="Courier New" pitchFamily="49" charset="0"/>
              <a:buChar char="o"/>
            </a:pPr>
            <a:r>
              <a:rPr lang="pl-PL" sz="1800" dirty="0">
                <a:latin typeface="Cambria" pitchFamily="18" charset="0"/>
              </a:rPr>
              <a:t>Mapy lub szkice sytuacyjne oraz rysunki charakterystyczne dot. umiejscowienia operacji</a:t>
            </a:r>
          </a:p>
          <a:p>
            <a:pPr>
              <a:buFont typeface="Courier New" pitchFamily="49" charset="0"/>
              <a:buChar char="o"/>
            </a:pPr>
            <a:endParaRPr lang="pl-PL" sz="2000" dirty="0">
              <a:latin typeface="Cambria" pitchFamily="18" charset="0"/>
            </a:endParaRPr>
          </a:p>
          <a:p>
            <a:pPr>
              <a:buNone/>
            </a:pPr>
            <a:r>
              <a:rPr lang="pl-PL" sz="1800" dirty="0">
                <a:latin typeface="Cambria" pitchFamily="18" charset="0"/>
              </a:rPr>
              <a:t>	W przypadku gdy nie załączamy projektu budowlanego.  Mogą to być samodzielne rysunki.</a:t>
            </a:r>
          </a:p>
        </p:txBody>
      </p:sp>
      <p:sp>
        <p:nvSpPr>
          <p:cNvPr id="3" name="Tytuł 2"/>
          <p:cNvSpPr>
            <a:spLocks noGrp="1"/>
          </p:cNvSpPr>
          <p:nvPr>
            <p:ph type="title"/>
          </p:nvPr>
        </p:nvSpPr>
        <p:spPr/>
        <p:txBody>
          <a:bodyPr/>
          <a:lstStyle/>
          <a:p>
            <a:r>
              <a:rPr lang="pl-PL" dirty="0">
                <a:latin typeface="Cambria" pitchFamily="18" charset="0"/>
              </a:rPr>
              <a:t>Załączniki </a:t>
            </a:r>
            <a:r>
              <a:rPr lang="pl-PL" dirty="0" err="1">
                <a:latin typeface="Cambria" pitchFamily="18" charset="0"/>
              </a:rPr>
              <a:t>cd</a:t>
            </a:r>
            <a:r>
              <a:rPr lang="pl-PL" dirty="0">
                <a:latin typeface="Cambria" pitchFamily="18" charset="0"/>
              </a:rPr>
              <a:t>.</a:t>
            </a:r>
          </a:p>
        </p:txBody>
      </p:sp>
      <p:pic>
        <p:nvPicPr>
          <p:cNvPr id="4" name="Obraz 3" descr="attachment_1_news_thumb_normal.png"/>
          <p:cNvPicPr>
            <a:picLocks noChangeAspect="1"/>
          </p:cNvPicPr>
          <p:nvPr/>
        </p:nvPicPr>
        <p:blipFill>
          <a:blip r:embed="rId2" cstate="print"/>
          <a:stretch>
            <a:fillRect/>
          </a:stretch>
        </p:blipFill>
        <p:spPr>
          <a:xfrm>
            <a:off x="7740352" y="0"/>
            <a:ext cx="1263774" cy="1263774"/>
          </a:xfrm>
          <a:prstGeom prst="rect">
            <a:avLst/>
          </a:prstGeom>
        </p:spPr>
      </p:pic>
      <p:pic>
        <p:nvPicPr>
          <p:cNvPr id="5" name="Obraz 4" descr="Logo bez tła - GP - Samo JPG.gif"/>
          <p:cNvPicPr>
            <a:picLocks noChangeAspect="1"/>
          </p:cNvPicPr>
          <p:nvPr/>
        </p:nvPicPr>
        <p:blipFill>
          <a:blip r:embed="rId3" cstate="print"/>
          <a:stretch>
            <a:fillRect/>
          </a:stretch>
        </p:blipFill>
        <p:spPr>
          <a:xfrm>
            <a:off x="0" y="6213660"/>
            <a:ext cx="1012773" cy="64434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323528" y="1484784"/>
            <a:ext cx="8686800" cy="4611968"/>
          </a:xfrm>
        </p:spPr>
        <p:txBody>
          <a:bodyPr>
            <a:normAutofit fontScale="92500"/>
          </a:bodyPr>
          <a:lstStyle/>
          <a:p>
            <a:pPr>
              <a:buNone/>
            </a:pPr>
            <a:r>
              <a:rPr lang="pl-PL" sz="1800" dirty="0">
                <a:latin typeface="Cambria" pitchFamily="18" charset="0"/>
                <a:cs typeface="Tahoma" pitchFamily="34" charset="0"/>
              </a:rPr>
              <a:t>Zgodnie z ogłoszeniem o naborze do wniosku należy dołączyć następujące dokumenty:</a:t>
            </a:r>
          </a:p>
          <a:p>
            <a:pPr>
              <a:buNone/>
            </a:pPr>
            <a:endParaRPr lang="pl-PL" sz="1800" dirty="0">
              <a:latin typeface="Cambria" pitchFamily="18" charset="0"/>
              <a:cs typeface="Tahoma" pitchFamily="34" charset="0"/>
            </a:endParaRPr>
          </a:p>
          <a:p>
            <a:pPr>
              <a:buNone/>
            </a:pPr>
            <a:r>
              <a:rPr lang="pl-PL" sz="1800" dirty="0">
                <a:latin typeface="Cambria" pitchFamily="18" charset="0"/>
                <a:cs typeface="Tahoma" pitchFamily="34" charset="0"/>
              </a:rPr>
              <a:t>1) fiszkę projektową, zawierającą opis operacji oraz uzasadnienie planowanych wydatków;</a:t>
            </a:r>
          </a:p>
          <a:p>
            <a:pPr>
              <a:buNone/>
            </a:pPr>
            <a:endParaRPr lang="pl-PL" sz="1800" dirty="0">
              <a:latin typeface="Cambria" pitchFamily="18" charset="0"/>
              <a:cs typeface="Tahoma" pitchFamily="34" charset="0"/>
            </a:endParaRPr>
          </a:p>
          <a:p>
            <a:pPr>
              <a:buNone/>
            </a:pPr>
            <a:r>
              <a:rPr lang="pl-PL" sz="1800" dirty="0">
                <a:latin typeface="Cambria" pitchFamily="18" charset="0"/>
                <a:cs typeface="Tahoma" pitchFamily="34" charset="0"/>
              </a:rPr>
              <a:t>2) dokumenty </a:t>
            </a:r>
            <a:r>
              <a:rPr lang="pl-PL" sz="1800" b="1" i="1" dirty="0">
                <a:latin typeface="Cambria" pitchFamily="18" charset="0"/>
                <a:cs typeface="Tahoma" pitchFamily="34" charset="0"/>
              </a:rPr>
              <a:t>(jeżeli są wymagane</a:t>
            </a:r>
            <a:r>
              <a:rPr lang="pl-PL" sz="1800" dirty="0">
                <a:latin typeface="Cambria" pitchFamily="18" charset="0"/>
                <a:cs typeface="Tahoma" pitchFamily="34" charset="0"/>
              </a:rPr>
              <a:t>) niezbędne do potwierdzenia spełniania określonych</a:t>
            </a:r>
            <a:r>
              <a:rPr lang="pl-PL" sz="1800" b="1" i="1" dirty="0">
                <a:latin typeface="Cambria" pitchFamily="18" charset="0"/>
                <a:cs typeface="Tahoma" pitchFamily="34" charset="0"/>
              </a:rPr>
              <a:t> </a:t>
            </a:r>
            <a:r>
              <a:rPr lang="pl-PL" sz="1800" dirty="0">
                <a:latin typeface="Cambria" pitchFamily="18" charset="0"/>
                <a:cs typeface="Tahoma" pitchFamily="34" charset="0"/>
              </a:rPr>
              <a:t>kryteriów wyboru operacji;</a:t>
            </a:r>
          </a:p>
          <a:p>
            <a:pPr>
              <a:buNone/>
            </a:pPr>
            <a:endParaRPr lang="pl-PL" sz="1800" dirty="0">
              <a:latin typeface="Cambria" pitchFamily="18" charset="0"/>
              <a:cs typeface="Tahoma" pitchFamily="34" charset="0"/>
            </a:endParaRPr>
          </a:p>
          <a:p>
            <a:pPr>
              <a:buNone/>
            </a:pPr>
            <a:r>
              <a:rPr lang="pl-PL" sz="1800" dirty="0">
                <a:latin typeface="Cambria" pitchFamily="18" charset="0"/>
                <a:cs typeface="Tahoma" pitchFamily="34" charset="0"/>
              </a:rPr>
              <a:t>Np. dla kryterium</a:t>
            </a:r>
          </a:p>
          <a:p>
            <a:pPr>
              <a:buNone/>
            </a:pPr>
            <a:r>
              <a:rPr lang="pl-PL" sz="1800" dirty="0">
                <a:latin typeface="Cambria" pitchFamily="18" charset="0"/>
                <a:cs typeface="Tahoma" pitchFamily="34" charset="0"/>
              </a:rPr>
              <a:t> 	Operacja dotyczy obiektów zabytkowych poddanych pracom konserwatorskim lub restauratorskim wymagany jest dokument potwierdzający wpis zabytku do rejestru zabytków lub ewidencji zabytków wydany przez organ prowadzący rejestr lub daną ewidencję zabytków, zgodnie z ustawą z dnia 23 lipca 2003 r. o ochronie zabytków                               i opiece nad zabytkami (Dz. U. Nr 162, poz. 1568, z późn. zm.)</a:t>
            </a:r>
            <a:r>
              <a:rPr lang="pl-PL" sz="1300" dirty="0">
                <a:latin typeface="Cambria" pitchFamily="18" charset="0"/>
                <a:cs typeface="Tahoma" pitchFamily="34" charset="0"/>
              </a:rPr>
              <a:t>– informacja zawarta w ogłoszeniu. </a:t>
            </a:r>
          </a:p>
          <a:p>
            <a:pPr>
              <a:buNone/>
            </a:pPr>
            <a:endParaRPr lang="pl-PL" sz="1800" dirty="0">
              <a:latin typeface="Cambria" pitchFamily="18" charset="0"/>
              <a:cs typeface="Tahoma" pitchFamily="34" charset="0"/>
            </a:endParaRPr>
          </a:p>
          <a:p>
            <a:pPr>
              <a:buNone/>
            </a:pPr>
            <a:r>
              <a:rPr lang="pl-PL" sz="1800" dirty="0">
                <a:latin typeface="Cambria" pitchFamily="18" charset="0"/>
                <a:cs typeface="Tahoma" pitchFamily="34" charset="0"/>
              </a:rPr>
              <a:t>3) załączniki do wniosku o przyznanie pomocy.</a:t>
            </a:r>
          </a:p>
        </p:txBody>
      </p:sp>
      <p:sp>
        <p:nvSpPr>
          <p:cNvPr id="3" name="Tytuł 2"/>
          <p:cNvSpPr>
            <a:spLocks noGrp="1"/>
          </p:cNvSpPr>
          <p:nvPr>
            <p:ph type="title"/>
          </p:nvPr>
        </p:nvSpPr>
        <p:spPr>
          <a:xfrm>
            <a:off x="467544" y="476672"/>
            <a:ext cx="8229600" cy="1143000"/>
          </a:xfrm>
        </p:spPr>
        <p:txBody>
          <a:bodyPr>
            <a:normAutofit fontScale="90000"/>
          </a:bodyPr>
          <a:lstStyle/>
          <a:p>
            <a:r>
              <a:rPr lang="pl-PL" sz="2700" dirty="0">
                <a:latin typeface="Cambria" pitchFamily="18" charset="0"/>
              </a:rPr>
              <a:t>Informacja o wymaganych dokumentach,</a:t>
            </a:r>
            <a:br>
              <a:rPr lang="pl-PL" sz="2700" dirty="0">
                <a:latin typeface="Cambria" pitchFamily="18" charset="0"/>
              </a:rPr>
            </a:br>
            <a:r>
              <a:rPr lang="pl-PL" sz="2700" dirty="0">
                <a:latin typeface="Cambria" pitchFamily="18" charset="0"/>
              </a:rPr>
              <a:t>potwierdzających spełnienie warunków</a:t>
            </a:r>
            <a:br>
              <a:rPr lang="pl-PL" sz="2700" dirty="0">
                <a:latin typeface="Cambria" pitchFamily="18" charset="0"/>
              </a:rPr>
            </a:br>
            <a:r>
              <a:rPr lang="pl-PL" sz="2700" dirty="0">
                <a:latin typeface="Cambria" pitchFamily="18" charset="0"/>
              </a:rPr>
              <a:t>przyznania pomocy oraz kryteriów wyboru operacji</a:t>
            </a:r>
            <a:br>
              <a:rPr lang="pl-PL" dirty="0"/>
            </a:br>
            <a:endParaRPr lang="pl-PL"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lstStyle/>
          <a:p>
            <a:pPr>
              <a:buNone/>
            </a:pPr>
            <a:endParaRPr lang="pl-PL" dirty="0"/>
          </a:p>
          <a:p>
            <a:pPr>
              <a:buNone/>
            </a:pPr>
            <a:endParaRPr lang="pl-PL" dirty="0"/>
          </a:p>
          <a:p>
            <a:pPr>
              <a:buNone/>
            </a:pPr>
            <a:endParaRPr lang="pl-PL" dirty="0"/>
          </a:p>
          <a:p>
            <a:pPr algn="ctr">
              <a:buNone/>
            </a:pPr>
            <a:endParaRPr lang="pl-PL" dirty="0"/>
          </a:p>
          <a:p>
            <a:pPr algn="ctr">
              <a:buNone/>
            </a:pPr>
            <a:r>
              <a:rPr lang="pl-PL" sz="2400" dirty="0">
                <a:latin typeface="Cambria" pitchFamily="18" charset="0"/>
              </a:rPr>
              <a:t>Podpowiedzi w jaki sposób wypełniać kosztorys inwestorski  posiadają Państwo w materiałach szkoleniowych. </a:t>
            </a:r>
          </a:p>
        </p:txBody>
      </p:sp>
      <p:sp>
        <p:nvSpPr>
          <p:cNvPr id="3" name="Tytuł 2"/>
          <p:cNvSpPr>
            <a:spLocks noGrp="1"/>
          </p:cNvSpPr>
          <p:nvPr>
            <p:ph type="title"/>
          </p:nvPr>
        </p:nvSpPr>
        <p:spPr/>
        <p:txBody>
          <a:bodyPr/>
          <a:lstStyle/>
          <a:p>
            <a:endParaRPr lang="pl-PL"/>
          </a:p>
        </p:txBody>
      </p:sp>
      <p:pic>
        <p:nvPicPr>
          <p:cNvPr id="4" name="Obraz 3" descr="wiadmość.jpeg"/>
          <p:cNvPicPr>
            <a:picLocks noChangeAspect="1"/>
          </p:cNvPicPr>
          <p:nvPr/>
        </p:nvPicPr>
        <p:blipFill>
          <a:blip r:embed="rId2" cstate="print"/>
          <a:stretch>
            <a:fillRect/>
          </a:stretch>
        </p:blipFill>
        <p:spPr>
          <a:xfrm>
            <a:off x="2771800" y="188640"/>
            <a:ext cx="3509123" cy="3153769"/>
          </a:xfrm>
          <a:prstGeom prst="rect">
            <a:avLst/>
          </a:prstGeom>
        </p:spPr>
      </p:pic>
      <p:pic>
        <p:nvPicPr>
          <p:cNvPr id="5" name="Obraz 4" descr="Logo bez tła - GP - Samo JPG.gif"/>
          <p:cNvPicPr>
            <a:picLocks noChangeAspect="1"/>
          </p:cNvPicPr>
          <p:nvPr/>
        </p:nvPicPr>
        <p:blipFill>
          <a:blip r:embed="rId3" cstate="print"/>
          <a:stretch>
            <a:fillRect/>
          </a:stretch>
        </p:blipFill>
        <p:spPr>
          <a:xfrm>
            <a:off x="0" y="6213660"/>
            <a:ext cx="1012773" cy="64434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ymbol zastępczy zawartości 3"/>
          <p:cNvGraphicFramePr>
            <a:graphicFrameLocks noGrp="1"/>
          </p:cNvGraphicFramePr>
          <p:nvPr>
            <p:ph idx="1"/>
          </p:nvPr>
        </p:nvGraphicFramePr>
        <p:xfrm>
          <a:off x="179513" y="620688"/>
          <a:ext cx="8784975" cy="5261560"/>
        </p:xfrm>
        <a:graphic>
          <a:graphicData uri="http://schemas.openxmlformats.org/drawingml/2006/table">
            <a:tbl>
              <a:tblPr firstRow="1" bandRow="1">
                <a:tableStyleId>{5C22544A-7EE6-4342-B048-85BDC9FD1C3A}</a:tableStyleId>
              </a:tblPr>
              <a:tblGrid>
                <a:gridCol w="1756995">
                  <a:extLst>
                    <a:ext uri="{9D8B030D-6E8A-4147-A177-3AD203B41FA5}">
                      <a16:colId xmlns:a16="http://schemas.microsoft.com/office/drawing/2014/main" val="20000"/>
                    </a:ext>
                  </a:extLst>
                </a:gridCol>
                <a:gridCol w="1756995">
                  <a:extLst>
                    <a:ext uri="{9D8B030D-6E8A-4147-A177-3AD203B41FA5}">
                      <a16:colId xmlns:a16="http://schemas.microsoft.com/office/drawing/2014/main" val="20001"/>
                    </a:ext>
                  </a:extLst>
                </a:gridCol>
                <a:gridCol w="1756995">
                  <a:extLst>
                    <a:ext uri="{9D8B030D-6E8A-4147-A177-3AD203B41FA5}">
                      <a16:colId xmlns:a16="http://schemas.microsoft.com/office/drawing/2014/main" val="20002"/>
                    </a:ext>
                  </a:extLst>
                </a:gridCol>
                <a:gridCol w="1756995">
                  <a:extLst>
                    <a:ext uri="{9D8B030D-6E8A-4147-A177-3AD203B41FA5}">
                      <a16:colId xmlns:a16="http://schemas.microsoft.com/office/drawing/2014/main" val="20003"/>
                    </a:ext>
                  </a:extLst>
                </a:gridCol>
                <a:gridCol w="1756995">
                  <a:extLst>
                    <a:ext uri="{9D8B030D-6E8A-4147-A177-3AD203B41FA5}">
                      <a16:colId xmlns:a16="http://schemas.microsoft.com/office/drawing/2014/main" val="20004"/>
                    </a:ext>
                  </a:extLst>
                </a:gridCol>
              </a:tblGrid>
              <a:tr h="262528">
                <a:tc>
                  <a:txBody>
                    <a:bodyPr/>
                    <a:lstStyle/>
                    <a:p>
                      <a:pPr algn="ctr">
                        <a:lnSpc>
                          <a:spcPct val="115000"/>
                        </a:lnSpc>
                        <a:spcAft>
                          <a:spcPts val="0"/>
                        </a:spcAft>
                      </a:pPr>
                      <a:r>
                        <a:rPr lang="pl-PL" sz="900" b="1" dirty="0">
                          <a:latin typeface="Cambria"/>
                          <a:ea typeface="Calibri"/>
                          <a:cs typeface="Times New Roman"/>
                        </a:rPr>
                        <a:t>Nazwa kryterium</a:t>
                      </a:r>
                      <a:endParaRPr lang="pl-PL" sz="1100" dirty="0">
                        <a:latin typeface="Calibri"/>
                        <a:ea typeface="Calibri"/>
                        <a:cs typeface="Times New Roman"/>
                      </a:endParaRPr>
                    </a:p>
                  </a:txBody>
                  <a:tcPr marL="68580" marR="68580" marT="0" marB="0"/>
                </a:tc>
                <a:tc>
                  <a:txBody>
                    <a:bodyPr/>
                    <a:lstStyle/>
                    <a:p>
                      <a:pPr algn="ctr">
                        <a:lnSpc>
                          <a:spcPct val="115000"/>
                        </a:lnSpc>
                        <a:spcAft>
                          <a:spcPts val="0"/>
                        </a:spcAft>
                      </a:pPr>
                      <a:r>
                        <a:rPr lang="pl-PL" sz="900" b="1">
                          <a:latin typeface="Cambria"/>
                          <a:ea typeface="Calibri"/>
                          <a:cs typeface="Times New Roman"/>
                        </a:rPr>
                        <a:t>Źródło informacji</a:t>
                      </a:r>
                      <a:endParaRPr lang="pl-PL" sz="1100">
                        <a:latin typeface="Calibri"/>
                        <a:ea typeface="Calibri"/>
                        <a:cs typeface="Times New Roman"/>
                      </a:endParaRPr>
                    </a:p>
                  </a:txBody>
                  <a:tcPr marL="68580" marR="68580" marT="0" marB="0"/>
                </a:tc>
                <a:tc>
                  <a:txBody>
                    <a:bodyPr/>
                    <a:lstStyle/>
                    <a:p>
                      <a:pPr algn="ctr">
                        <a:lnSpc>
                          <a:spcPct val="115000"/>
                        </a:lnSpc>
                        <a:spcAft>
                          <a:spcPts val="0"/>
                        </a:spcAft>
                      </a:pPr>
                      <a:r>
                        <a:rPr lang="pl-PL" sz="900" b="1">
                          <a:latin typeface="Cambria"/>
                          <a:ea typeface="Calibri"/>
                          <a:cs typeface="Times New Roman"/>
                        </a:rPr>
                        <a:t>Waga</a:t>
                      </a:r>
                      <a:endParaRPr lang="pl-PL" sz="1100">
                        <a:latin typeface="Calibri"/>
                        <a:ea typeface="Calibri"/>
                        <a:cs typeface="Times New Roman"/>
                      </a:endParaRPr>
                    </a:p>
                  </a:txBody>
                  <a:tcPr marL="68580" marR="68580" marT="0" marB="0"/>
                </a:tc>
                <a:tc>
                  <a:txBody>
                    <a:bodyPr/>
                    <a:lstStyle/>
                    <a:p>
                      <a:pPr algn="ctr">
                        <a:lnSpc>
                          <a:spcPct val="115000"/>
                        </a:lnSpc>
                        <a:spcAft>
                          <a:spcPts val="0"/>
                        </a:spcAft>
                      </a:pPr>
                      <a:r>
                        <a:rPr lang="pl-PL" sz="900" b="1">
                          <a:latin typeface="Cambria"/>
                          <a:ea typeface="Calibri"/>
                          <a:cs typeface="Times New Roman"/>
                        </a:rPr>
                        <a:t>Punktacja</a:t>
                      </a:r>
                      <a:endParaRPr lang="pl-PL" sz="1100">
                        <a:latin typeface="Calibri"/>
                        <a:ea typeface="Calibri"/>
                        <a:cs typeface="Times New Roman"/>
                      </a:endParaRPr>
                    </a:p>
                  </a:txBody>
                  <a:tcPr marL="68580" marR="68580" marT="0" marB="0"/>
                </a:tc>
                <a:tc>
                  <a:txBody>
                    <a:bodyPr/>
                    <a:lstStyle/>
                    <a:p>
                      <a:pPr algn="ctr">
                        <a:lnSpc>
                          <a:spcPct val="115000"/>
                        </a:lnSpc>
                        <a:spcAft>
                          <a:spcPts val="0"/>
                        </a:spcAft>
                      </a:pPr>
                      <a:r>
                        <a:rPr lang="pl-PL" sz="900" b="1" dirty="0">
                          <a:latin typeface="Cambria"/>
                          <a:ea typeface="Calibri"/>
                          <a:cs typeface="Times New Roman"/>
                        </a:rPr>
                        <a:t>Uwagi</a:t>
                      </a:r>
                      <a:endParaRPr lang="pl-PL" sz="1100" dirty="0">
                        <a:latin typeface="Calibri"/>
                        <a:ea typeface="Calibri"/>
                        <a:cs typeface="Times New Roman"/>
                      </a:endParaRPr>
                    </a:p>
                  </a:txBody>
                  <a:tcPr marL="68580" marR="68580" marT="0" marB="0"/>
                </a:tc>
                <a:extLst>
                  <a:ext uri="{0D108BD9-81ED-4DB2-BD59-A6C34878D82A}">
                    <a16:rowId xmlns:a16="http://schemas.microsoft.com/office/drawing/2014/main" val="10000"/>
                  </a:ext>
                </a:extLst>
              </a:tr>
              <a:tr h="262528">
                <a:tc gridSpan="5">
                  <a:txBody>
                    <a:bodyPr/>
                    <a:lstStyle/>
                    <a:p>
                      <a:pPr algn="l">
                        <a:lnSpc>
                          <a:spcPct val="115000"/>
                        </a:lnSpc>
                        <a:spcAft>
                          <a:spcPts val="0"/>
                        </a:spcAft>
                      </a:pPr>
                      <a:r>
                        <a:rPr lang="pl-PL" sz="900" b="1" dirty="0">
                          <a:solidFill>
                            <a:srgbClr val="000000"/>
                          </a:solidFill>
                          <a:latin typeface="Cambria"/>
                          <a:ea typeface="Calibri"/>
                          <a:cs typeface="Times New Roman"/>
                        </a:rPr>
                        <a:t>Przedsięwzięcie 1.2.1. Rozwój wielofunkcyjnej i nowoczesnej infrastruktury turystycznej, sportowo-rekreacyjnej i kulturalnej oraz miejsc spotkań</a:t>
                      </a:r>
                      <a:endParaRPr lang="pl-PL" sz="1100" dirty="0">
                        <a:latin typeface="Calibri"/>
                        <a:ea typeface="Calibri"/>
                        <a:cs typeface="Times New Roman"/>
                      </a:endParaRPr>
                    </a:p>
                  </a:txBody>
                  <a:tcPr marL="68580" marR="68580" marT="0"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0001"/>
                  </a:ext>
                </a:extLst>
              </a:tr>
              <a:tr h="768833">
                <a:tc>
                  <a:txBody>
                    <a:bodyPr/>
                    <a:lstStyle/>
                    <a:p>
                      <a:pPr algn="l">
                        <a:lnSpc>
                          <a:spcPct val="115000"/>
                        </a:lnSpc>
                        <a:spcAft>
                          <a:spcPts val="0"/>
                        </a:spcAft>
                      </a:pPr>
                      <a:r>
                        <a:rPr lang="pl-PL" sz="900" i="1">
                          <a:solidFill>
                            <a:srgbClr val="000000"/>
                          </a:solidFill>
                          <a:latin typeface="Cambria"/>
                          <a:ea typeface="Calibri"/>
                          <a:cs typeface="Times New Roman"/>
                        </a:rPr>
                        <a:t>Operacja realizowana w miejscowościach zamieszkałych przez mniej niż 5 tys. mieszkańców</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dirty="0">
                          <a:solidFill>
                            <a:srgbClr val="000000"/>
                          </a:solidFill>
                          <a:latin typeface="Cambria"/>
                          <a:ea typeface="Calibri"/>
                          <a:cs typeface="Times New Roman"/>
                        </a:rPr>
                        <a:t>Wniosek</a:t>
                      </a:r>
                      <a:endParaRPr lang="pl-PL" sz="1100" dirty="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2</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2 pkt – dotyczy</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1 pkt  – nie dotyczy</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endParaRPr lang="pl-PL" sz="900">
                        <a:solidFill>
                          <a:srgbClr val="000000"/>
                        </a:solidFill>
                        <a:latin typeface="Cambria"/>
                        <a:ea typeface="Calibri"/>
                        <a:cs typeface="Times New Roman"/>
                      </a:endParaRPr>
                    </a:p>
                  </a:txBody>
                  <a:tcPr marL="68580" marR="68580" marT="0" marB="0"/>
                </a:tc>
                <a:extLst>
                  <a:ext uri="{0D108BD9-81ED-4DB2-BD59-A6C34878D82A}">
                    <a16:rowId xmlns:a16="http://schemas.microsoft.com/office/drawing/2014/main" val="10002"/>
                  </a:ext>
                </a:extLst>
              </a:tr>
              <a:tr h="1293908">
                <a:tc>
                  <a:txBody>
                    <a:bodyPr/>
                    <a:lstStyle/>
                    <a:p>
                      <a:pPr algn="l">
                        <a:lnSpc>
                          <a:spcPct val="115000"/>
                        </a:lnSpc>
                        <a:spcAft>
                          <a:spcPts val="0"/>
                        </a:spcAft>
                      </a:pPr>
                      <a:r>
                        <a:rPr lang="pl-PL" sz="900" i="1">
                          <a:solidFill>
                            <a:srgbClr val="000000"/>
                          </a:solidFill>
                          <a:latin typeface="Cambria"/>
                          <a:ea typeface="Calibri"/>
                          <a:cs typeface="Times New Roman"/>
                        </a:rPr>
                        <a:t>W realizacji operacji zastosowano rozwiązania sprzyjające ochronie środowiska i przeciwdziałające zmianom klimatu</a:t>
                      </a:r>
                      <a:r>
                        <a:rPr lang="pl-PL" sz="900">
                          <a:solidFill>
                            <a:srgbClr val="000000"/>
                          </a:solidFill>
                          <a:latin typeface="Cambria"/>
                          <a:ea typeface="Calibri"/>
                          <a:cs typeface="Times New Roman"/>
                        </a:rPr>
                        <a:t> .</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Wniosek</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dirty="0">
                          <a:solidFill>
                            <a:srgbClr val="000000"/>
                          </a:solidFill>
                          <a:latin typeface="Cambria"/>
                          <a:ea typeface="Calibri"/>
                          <a:cs typeface="Times New Roman"/>
                        </a:rPr>
                        <a:t>2</a:t>
                      </a:r>
                      <a:endParaRPr lang="pl-PL" sz="1100" dirty="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2 pkt – dotyczy</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1 pkt  – nie dotyczy</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Rozwiązania sprzyjające ochronie środowiska i przeciwdziałające zmianom klimatu rozumiane jako rozwiązania mające wpływ na zmniejszenie emisji CO</a:t>
                      </a:r>
                      <a:r>
                        <a:rPr lang="pl-PL" sz="900" baseline="-25000">
                          <a:solidFill>
                            <a:srgbClr val="000000"/>
                          </a:solidFill>
                          <a:latin typeface="Cambria"/>
                          <a:ea typeface="Calibri"/>
                          <a:cs typeface="Times New Roman"/>
                        </a:rPr>
                        <a:t>2,  </a:t>
                      </a:r>
                      <a:r>
                        <a:rPr lang="pl-PL" sz="900">
                          <a:solidFill>
                            <a:srgbClr val="000000"/>
                          </a:solidFill>
                          <a:latin typeface="Cambria"/>
                          <a:ea typeface="Calibri"/>
                          <a:cs typeface="Times New Roman"/>
                        </a:rPr>
                        <a:t>energooszczędne  lub wykorzystujące odnawialne źródła energii. </a:t>
                      </a:r>
                      <a:endParaRPr lang="pl-PL" sz="1100">
                        <a:latin typeface="Calibri"/>
                        <a:ea typeface="Calibri"/>
                        <a:cs typeface="Times New Roman"/>
                      </a:endParaRPr>
                    </a:p>
                  </a:txBody>
                  <a:tcPr marL="68580" marR="68580" marT="0" marB="0"/>
                </a:tc>
                <a:extLst>
                  <a:ext uri="{0D108BD9-81ED-4DB2-BD59-A6C34878D82A}">
                    <a16:rowId xmlns:a16="http://schemas.microsoft.com/office/drawing/2014/main" val="10003"/>
                  </a:ext>
                </a:extLst>
              </a:tr>
              <a:tr h="768833">
                <a:tc>
                  <a:txBody>
                    <a:bodyPr/>
                    <a:lstStyle/>
                    <a:p>
                      <a:pPr algn="l">
                        <a:lnSpc>
                          <a:spcPct val="115000"/>
                        </a:lnSpc>
                        <a:spcAft>
                          <a:spcPts val="0"/>
                        </a:spcAft>
                      </a:pPr>
                      <a:r>
                        <a:rPr lang="pl-PL" sz="900">
                          <a:solidFill>
                            <a:srgbClr val="000000"/>
                          </a:solidFill>
                          <a:latin typeface="Cambria"/>
                          <a:ea typeface="Calibri"/>
                          <a:cs typeface="Times New Roman"/>
                        </a:rPr>
                        <a:t>Wysokość wnioskowanej dotacji</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Wniosek</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2</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3 pkt – mniej niż 100 000 PLN</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2 pkt – od 100 000 PLN do 200 000 PLN</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1 pkt – więcej niż 200 000 PLN</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endParaRPr lang="pl-PL" sz="900">
                        <a:solidFill>
                          <a:srgbClr val="000000"/>
                        </a:solidFill>
                        <a:latin typeface="Cambria"/>
                        <a:ea typeface="Calibri"/>
                        <a:cs typeface="Times New Roman"/>
                      </a:endParaRPr>
                    </a:p>
                  </a:txBody>
                  <a:tcPr marL="68580" marR="68580" marT="0" marB="0"/>
                </a:tc>
                <a:extLst>
                  <a:ext uri="{0D108BD9-81ED-4DB2-BD59-A6C34878D82A}">
                    <a16:rowId xmlns:a16="http://schemas.microsoft.com/office/drawing/2014/main" val="10004"/>
                  </a:ext>
                </a:extLst>
              </a:tr>
              <a:tr h="768833">
                <a:tc>
                  <a:txBody>
                    <a:bodyPr/>
                    <a:lstStyle/>
                    <a:p>
                      <a:pPr algn="l">
                        <a:lnSpc>
                          <a:spcPct val="115000"/>
                        </a:lnSpc>
                        <a:spcAft>
                          <a:spcPts val="0"/>
                        </a:spcAft>
                      </a:pPr>
                      <a:r>
                        <a:rPr lang="pl-PL" sz="900">
                          <a:solidFill>
                            <a:srgbClr val="000000"/>
                          </a:solidFill>
                          <a:latin typeface="Cambria"/>
                          <a:ea typeface="Calibri"/>
                          <a:cs typeface="Times New Roman"/>
                        </a:rPr>
                        <a:t>Operacja będzie realizowana przez wnioskodawcę z udziałem partnerów</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Wniosek i załączniki do wniosku</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3</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3 pkt – powyżej 2 partnerów </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2 pkt – 1-2 partnerów</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1 pkt – bez partnerów</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Partnerstwo w operacji rozumiane jako wkład finansowy,  rzeczowy lub nieodpłatna praca własna partnera/ów.</a:t>
                      </a:r>
                      <a:endParaRPr lang="pl-PL" sz="1100">
                        <a:latin typeface="Calibri"/>
                        <a:ea typeface="Calibri"/>
                        <a:cs typeface="Times New Roman"/>
                      </a:endParaRPr>
                    </a:p>
                  </a:txBody>
                  <a:tcPr marL="68580" marR="68580" marT="0" marB="0"/>
                </a:tc>
                <a:extLst>
                  <a:ext uri="{0D108BD9-81ED-4DB2-BD59-A6C34878D82A}">
                    <a16:rowId xmlns:a16="http://schemas.microsoft.com/office/drawing/2014/main" val="10005"/>
                  </a:ext>
                </a:extLst>
              </a:tr>
              <a:tr h="768833">
                <a:tc>
                  <a:txBody>
                    <a:bodyPr/>
                    <a:lstStyle/>
                    <a:p>
                      <a:pPr algn="l">
                        <a:lnSpc>
                          <a:spcPct val="115000"/>
                        </a:lnSpc>
                        <a:spcAft>
                          <a:spcPts val="0"/>
                        </a:spcAft>
                      </a:pPr>
                      <a:r>
                        <a:rPr lang="pl-PL" sz="900">
                          <a:solidFill>
                            <a:srgbClr val="000000"/>
                          </a:solidFill>
                          <a:latin typeface="Cambria"/>
                          <a:ea typeface="Calibri"/>
                          <a:cs typeface="Times New Roman"/>
                        </a:rPr>
                        <a:t>Wniosek konsultowany z Biurem LGD</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Wniosek Dokumenty własne Biura </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1</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3 pkt – udział w spotkaniu konsultacyjnym lub osobiście w biurze</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2 pkt – telefonicznie lub mailowo</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1 pkt  – nie dotyczy</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endParaRPr lang="pl-PL" sz="900">
                        <a:solidFill>
                          <a:srgbClr val="000000"/>
                        </a:solidFill>
                        <a:latin typeface="Cambria"/>
                        <a:ea typeface="Calibri"/>
                        <a:cs typeface="Times New Roman"/>
                      </a:endParaRPr>
                    </a:p>
                  </a:txBody>
                  <a:tcPr marL="68580" marR="68580" marT="0" marB="0"/>
                </a:tc>
                <a:extLst>
                  <a:ext uri="{0D108BD9-81ED-4DB2-BD59-A6C34878D82A}">
                    <a16:rowId xmlns:a16="http://schemas.microsoft.com/office/drawing/2014/main" val="10006"/>
                  </a:ext>
                </a:extLst>
              </a:tr>
              <a:tr h="201892">
                <a:tc gridSpan="5">
                  <a:txBody>
                    <a:bodyPr/>
                    <a:lstStyle/>
                    <a:p>
                      <a:pPr algn="ctr">
                        <a:lnSpc>
                          <a:spcPct val="115000"/>
                        </a:lnSpc>
                        <a:spcAft>
                          <a:spcPts val="0"/>
                        </a:spcAft>
                      </a:pPr>
                      <a:r>
                        <a:rPr lang="pl-PL" sz="900" b="1" dirty="0">
                          <a:solidFill>
                            <a:srgbClr val="000000"/>
                          </a:solidFill>
                          <a:latin typeface="Cambria"/>
                          <a:ea typeface="Calibri"/>
                          <a:cs typeface="Times New Roman"/>
                        </a:rPr>
                        <a:t>Maksymalna liczba punktów – 26 </a:t>
                      </a:r>
                      <a:r>
                        <a:rPr lang="pl-PL" sz="900" b="1" dirty="0" err="1">
                          <a:solidFill>
                            <a:srgbClr val="000000"/>
                          </a:solidFill>
                          <a:latin typeface="Cambria"/>
                          <a:ea typeface="Calibri"/>
                          <a:cs typeface="Times New Roman"/>
                        </a:rPr>
                        <a:t>pkt</a:t>
                      </a:r>
                      <a:endParaRPr lang="pl-PL" sz="1100" dirty="0">
                        <a:latin typeface="Calibri"/>
                        <a:ea typeface="Calibri"/>
                        <a:cs typeface="Times New Roman"/>
                      </a:endParaRPr>
                    </a:p>
                  </a:txBody>
                  <a:tcPr marL="68580" marR="68580" marT="0"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0007"/>
                  </a:ext>
                </a:extLst>
              </a:tr>
            </a:tbl>
          </a:graphicData>
        </a:graphic>
      </p:graphicFrame>
      <p:sp>
        <p:nvSpPr>
          <p:cNvPr id="3" name="Tytuł 2"/>
          <p:cNvSpPr>
            <a:spLocks noGrp="1"/>
          </p:cNvSpPr>
          <p:nvPr>
            <p:ph type="title"/>
          </p:nvPr>
        </p:nvSpPr>
        <p:spPr>
          <a:xfrm>
            <a:off x="107504" y="116632"/>
            <a:ext cx="6995120" cy="490066"/>
          </a:xfrm>
        </p:spPr>
        <p:txBody>
          <a:bodyPr>
            <a:normAutofit/>
          </a:bodyPr>
          <a:lstStyle/>
          <a:p>
            <a:r>
              <a:rPr lang="pl-PL" sz="1800" dirty="0">
                <a:latin typeface="Cambria" pitchFamily="18" charset="0"/>
              </a:rPr>
              <a:t>Lokalne kryteria wyboru</a:t>
            </a:r>
          </a:p>
        </p:txBody>
      </p:sp>
      <p:pic>
        <p:nvPicPr>
          <p:cNvPr id="5" name="Obraz 4" descr="Logo bez tła - GP - Samo JPG.gif"/>
          <p:cNvPicPr>
            <a:picLocks noChangeAspect="1"/>
          </p:cNvPicPr>
          <p:nvPr/>
        </p:nvPicPr>
        <p:blipFill>
          <a:blip r:embed="rId2" cstate="print"/>
          <a:stretch>
            <a:fillRect/>
          </a:stretch>
        </p:blipFill>
        <p:spPr>
          <a:xfrm>
            <a:off x="0" y="6213660"/>
            <a:ext cx="1012773" cy="64434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ymbol zastępczy zawartości 4"/>
          <p:cNvGraphicFramePr>
            <a:graphicFrameLocks noGrp="1"/>
          </p:cNvGraphicFramePr>
          <p:nvPr>
            <p:ph idx="1"/>
          </p:nvPr>
        </p:nvGraphicFramePr>
        <p:xfrm>
          <a:off x="179512" y="332656"/>
          <a:ext cx="8784974" cy="6401330"/>
        </p:xfrm>
        <a:graphic>
          <a:graphicData uri="http://schemas.openxmlformats.org/drawingml/2006/table">
            <a:tbl>
              <a:tblPr firstRow="1" bandRow="1">
                <a:tableStyleId>{5C22544A-7EE6-4342-B048-85BDC9FD1C3A}</a:tableStyleId>
              </a:tblPr>
              <a:tblGrid>
                <a:gridCol w="2520279">
                  <a:extLst>
                    <a:ext uri="{9D8B030D-6E8A-4147-A177-3AD203B41FA5}">
                      <a16:colId xmlns:a16="http://schemas.microsoft.com/office/drawing/2014/main" val="20000"/>
                    </a:ext>
                  </a:extLst>
                </a:gridCol>
                <a:gridCol w="576064">
                  <a:extLst>
                    <a:ext uri="{9D8B030D-6E8A-4147-A177-3AD203B41FA5}">
                      <a16:colId xmlns:a16="http://schemas.microsoft.com/office/drawing/2014/main" val="20001"/>
                    </a:ext>
                  </a:extLst>
                </a:gridCol>
                <a:gridCol w="288032">
                  <a:extLst>
                    <a:ext uri="{9D8B030D-6E8A-4147-A177-3AD203B41FA5}">
                      <a16:colId xmlns:a16="http://schemas.microsoft.com/office/drawing/2014/main" val="20002"/>
                    </a:ext>
                  </a:extLst>
                </a:gridCol>
                <a:gridCol w="1152128">
                  <a:extLst>
                    <a:ext uri="{9D8B030D-6E8A-4147-A177-3AD203B41FA5}">
                      <a16:colId xmlns:a16="http://schemas.microsoft.com/office/drawing/2014/main" val="20003"/>
                    </a:ext>
                  </a:extLst>
                </a:gridCol>
                <a:gridCol w="4248471">
                  <a:extLst>
                    <a:ext uri="{9D8B030D-6E8A-4147-A177-3AD203B41FA5}">
                      <a16:colId xmlns:a16="http://schemas.microsoft.com/office/drawing/2014/main" val="20004"/>
                    </a:ext>
                  </a:extLst>
                </a:gridCol>
              </a:tblGrid>
              <a:tr h="370840">
                <a:tc>
                  <a:txBody>
                    <a:bodyPr/>
                    <a:lstStyle/>
                    <a:p>
                      <a:pPr algn="ctr">
                        <a:lnSpc>
                          <a:spcPct val="115000"/>
                        </a:lnSpc>
                        <a:spcAft>
                          <a:spcPts val="0"/>
                        </a:spcAft>
                      </a:pPr>
                      <a:r>
                        <a:rPr lang="pl-PL" sz="900" b="1" dirty="0">
                          <a:latin typeface="Cambria"/>
                          <a:ea typeface="Calibri"/>
                          <a:cs typeface="Times New Roman"/>
                        </a:rPr>
                        <a:t>Nazwa kryterium</a:t>
                      </a:r>
                      <a:endParaRPr lang="pl-PL" sz="1100" dirty="0">
                        <a:latin typeface="Calibri"/>
                        <a:ea typeface="Calibri"/>
                        <a:cs typeface="Times New Roman"/>
                      </a:endParaRPr>
                    </a:p>
                  </a:txBody>
                  <a:tcPr marL="68580" marR="68580" marT="0" marB="0"/>
                </a:tc>
                <a:tc>
                  <a:txBody>
                    <a:bodyPr/>
                    <a:lstStyle/>
                    <a:p>
                      <a:pPr algn="ctr">
                        <a:lnSpc>
                          <a:spcPct val="115000"/>
                        </a:lnSpc>
                        <a:spcAft>
                          <a:spcPts val="0"/>
                        </a:spcAft>
                      </a:pPr>
                      <a:r>
                        <a:rPr lang="pl-PL" sz="900" b="1">
                          <a:latin typeface="Cambria"/>
                          <a:ea typeface="Calibri"/>
                          <a:cs typeface="Times New Roman"/>
                        </a:rPr>
                        <a:t>Źródło informacji</a:t>
                      </a:r>
                      <a:endParaRPr lang="pl-PL" sz="1100">
                        <a:latin typeface="Calibri"/>
                        <a:ea typeface="Calibri"/>
                        <a:cs typeface="Times New Roman"/>
                      </a:endParaRPr>
                    </a:p>
                  </a:txBody>
                  <a:tcPr marL="68580" marR="68580" marT="0" marB="0"/>
                </a:tc>
                <a:tc>
                  <a:txBody>
                    <a:bodyPr/>
                    <a:lstStyle/>
                    <a:p>
                      <a:pPr algn="ctr">
                        <a:lnSpc>
                          <a:spcPct val="115000"/>
                        </a:lnSpc>
                        <a:spcAft>
                          <a:spcPts val="0"/>
                        </a:spcAft>
                      </a:pPr>
                      <a:r>
                        <a:rPr lang="pl-PL" sz="900" b="1">
                          <a:latin typeface="Cambria"/>
                          <a:ea typeface="Calibri"/>
                          <a:cs typeface="Times New Roman"/>
                        </a:rPr>
                        <a:t>Waga</a:t>
                      </a:r>
                      <a:endParaRPr lang="pl-PL" sz="1100">
                        <a:latin typeface="Calibri"/>
                        <a:ea typeface="Calibri"/>
                        <a:cs typeface="Times New Roman"/>
                      </a:endParaRPr>
                    </a:p>
                  </a:txBody>
                  <a:tcPr marL="68580" marR="68580" marT="0" marB="0"/>
                </a:tc>
                <a:tc>
                  <a:txBody>
                    <a:bodyPr/>
                    <a:lstStyle/>
                    <a:p>
                      <a:pPr algn="ctr">
                        <a:lnSpc>
                          <a:spcPct val="115000"/>
                        </a:lnSpc>
                        <a:spcAft>
                          <a:spcPts val="0"/>
                        </a:spcAft>
                      </a:pPr>
                      <a:r>
                        <a:rPr lang="pl-PL" sz="900" b="1">
                          <a:latin typeface="Cambria"/>
                          <a:ea typeface="Calibri"/>
                          <a:cs typeface="Times New Roman"/>
                        </a:rPr>
                        <a:t>Punktacja</a:t>
                      </a:r>
                      <a:endParaRPr lang="pl-PL" sz="1100">
                        <a:latin typeface="Calibri"/>
                        <a:ea typeface="Calibri"/>
                        <a:cs typeface="Times New Roman"/>
                      </a:endParaRPr>
                    </a:p>
                  </a:txBody>
                  <a:tcPr marL="68580" marR="68580" marT="0" marB="0"/>
                </a:tc>
                <a:tc>
                  <a:txBody>
                    <a:bodyPr/>
                    <a:lstStyle/>
                    <a:p>
                      <a:pPr algn="ctr">
                        <a:lnSpc>
                          <a:spcPct val="115000"/>
                        </a:lnSpc>
                        <a:spcAft>
                          <a:spcPts val="0"/>
                        </a:spcAft>
                      </a:pPr>
                      <a:r>
                        <a:rPr lang="pl-PL" sz="900" b="1" dirty="0">
                          <a:latin typeface="Cambria"/>
                          <a:ea typeface="Calibri"/>
                          <a:cs typeface="Times New Roman"/>
                        </a:rPr>
                        <a:t>Uwagi</a:t>
                      </a:r>
                      <a:endParaRPr lang="pl-PL" sz="1100" dirty="0">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70840">
                <a:tc gridSpan="5">
                  <a:txBody>
                    <a:bodyPr/>
                    <a:lstStyle/>
                    <a:p>
                      <a:pPr algn="l">
                        <a:lnSpc>
                          <a:spcPct val="115000"/>
                        </a:lnSpc>
                        <a:spcAft>
                          <a:spcPts val="0"/>
                        </a:spcAft>
                      </a:pPr>
                      <a:r>
                        <a:rPr lang="pl-PL" sz="900" b="1" dirty="0">
                          <a:solidFill>
                            <a:srgbClr val="000000"/>
                          </a:solidFill>
                          <a:latin typeface="Cambria"/>
                          <a:ea typeface="Calibri"/>
                          <a:cs typeface="Times New Roman"/>
                        </a:rPr>
                        <a:t>Przedsięwzięcie 1.2.2. Poszerzenie oferty spędzania wolnego czasu oraz akcje informacyjne, edukacyjne i integracyjne, w tym związane z ochroną środowiska i zmianami klimatu</a:t>
                      </a:r>
                      <a:endParaRPr lang="pl-PL" sz="1100" dirty="0">
                        <a:latin typeface="Calibri"/>
                        <a:ea typeface="Calibri"/>
                        <a:cs typeface="Times New Roman"/>
                      </a:endParaRPr>
                    </a:p>
                  </a:txBody>
                  <a:tcPr marL="68580" marR="68580" marT="0"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0001"/>
                  </a:ext>
                </a:extLst>
              </a:tr>
              <a:tr h="370840">
                <a:tc>
                  <a:txBody>
                    <a:bodyPr/>
                    <a:lstStyle/>
                    <a:p>
                      <a:pPr algn="l">
                        <a:lnSpc>
                          <a:spcPct val="115000"/>
                        </a:lnSpc>
                        <a:spcAft>
                          <a:spcPts val="0"/>
                        </a:spcAft>
                      </a:pPr>
                      <a:r>
                        <a:rPr lang="pl-PL" sz="900" i="1">
                          <a:solidFill>
                            <a:srgbClr val="000000"/>
                          </a:solidFill>
                          <a:latin typeface="Cambria"/>
                          <a:ea typeface="Calibri"/>
                          <a:cs typeface="Times New Roman"/>
                        </a:rPr>
                        <a:t>Operacja jest skierowana do grup defaworyzowanych na rynku pracy/ zagrożonych wykluczeniem społecznym opisanych w LSR</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dirty="0">
                          <a:solidFill>
                            <a:srgbClr val="000000"/>
                          </a:solidFill>
                          <a:latin typeface="Cambria"/>
                          <a:ea typeface="Calibri"/>
                          <a:cs typeface="Times New Roman"/>
                        </a:rPr>
                        <a:t>Wniosek</a:t>
                      </a:r>
                      <a:endParaRPr lang="pl-PL" sz="1100" dirty="0">
                        <a:latin typeface="Calibri"/>
                        <a:ea typeface="Calibri"/>
                        <a:cs typeface="Times New Roman"/>
                      </a:endParaRPr>
                    </a:p>
                  </a:txBody>
                  <a:tcPr marL="68580" marR="68580" marT="0" marB="0"/>
                </a:tc>
                <a:tc>
                  <a:txBody>
                    <a:bodyPr/>
                    <a:lstStyle/>
                    <a:p>
                      <a:pPr algn="l">
                        <a:lnSpc>
                          <a:spcPct val="115000"/>
                        </a:lnSpc>
                        <a:spcAft>
                          <a:spcPts val="0"/>
                        </a:spcAft>
                      </a:pPr>
                      <a:r>
                        <a:rPr lang="pl-PL" sz="900" dirty="0">
                          <a:solidFill>
                            <a:srgbClr val="000000"/>
                          </a:solidFill>
                          <a:latin typeface="Cambria"/>
                          <a:ea typeface="Calibri"/>
                          <a:cs typeface="Times New Roman"/>
                        </a:rPr>
                        <a:t>2</a:t>
                      </a:r>
                      <a:endParaRPr lang="pl-PL" sz="1100" dirty="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2 pkt – dotyczy</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1 pkt  – nie dotyczy</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dirty="0">
                          <a:solidFill>
                            <a:srgbClr val="000000"/>
                          </a:solidFill>
                          <a:latin typeface="Cambria"/>
                          <a:ea typeface="Calibri"/>
                          <a:cs typeface="Times New Roman"/>
                        </a:rPr>
                        <a:t>Osoby </a:t>
                      </a:r>
                      <a:r>
                        <a:rPr lang="pl-PL" sz="900" dirty="0" err="1">
                          <a:solidFill>
                            <a:srgbClr val="000000"/>
                          </a:solidFill>
                          <a:latin typeface="Cambria"/>
                          <a:ea typeface="Calibri"/>
                          <a:cs typeface="Times New Roman"/>
                        </a:rPr>
                        <a:t>defaworyzowane</a:t>
                      </a:r>
                      <a:r>
                        <a:rPr lang="pl-PL" sz="900" dirty="0">
                          <a:solidFill>
                            <a:srgbClr val="000000"/>
                          </a:solidFill>
                          <a:latin typeface="Cambria"/>
                          <a:ea typeface="Calibri"/>
                          <a:cs typeface="Times New Roman"/>
                        </a:rPr>
                        <a:t> rozumiane jako osoby </a:t>
                      </a:r>
                      <a:r>
                        <a:rPr lang="pl-PL" sz="900" dirty="0" err="1">
                          <a:solidFill>
                            <a:srgbClr val="000000"/>
                          </a:solidFill>
                          <a:latin typeface="Cambria"/>
                          <a:ea typeface="Calibri"/>
                          <a:cs typeface="Times New Roman"/>
                        </a:rPr>
                        <a:t>defaworyzowane</a:t>
                      </a:r>
                      <a:r>
                        <a:rPr lang="pl-PL" sz="900" dirty="0">
                          <a:solidFill>
                            <a:srgbClr val="000000"/>
                          </a:solidFill>
                          <a:latin typeface="Cambria"/>
                          <a:ea typeface="Calibri"/>
                          <a:cs typeface="Times New Roman"/>
                        </a:rPr>
                        <a:t> na rynku pracy określone w LSR tj. bezrobotni do 25 lat oraz bezrobotni powyżej 50 lat. Grupy zagrożone wykluczeniem społecznym - seniorzy, niepełnosprawni.</a:t>
                      </a:r>
                      <a:endParaRPr lang="pl-PL" sz="1100" dirty="0">
                        <a:latin typeface="Calibri"/>
                        <a:ea typeface="Calibri"/>
                        <a:cs typeface="Times New Roman"/>
                      </a:endParaRPr>
                    </a:p>
                  </a:txBody>
                  <a:tcPr marL="68580" marR="68580" marT="0" marB="0"/>
                </a:tc>
                <a:extLst>
                  <a:ext uri="{0D108BD9-81ED-4DB2-BD59-A6C34878D82A}">
                    <a16:rowId xmlns:a16="http://schemas.microsoft.com/office/drawing/2014/main" val="10002"/>
                  </a:ext>
                </a:extLst>
              </a:tr>
              <a:tr h="370840">
                <a:tc>
                  <a:txBody>
                    <a:bodyPr/>
                    <a:lstStyle/>
                    <a:p>
                      <a:pPr algn="l">
                        <a:lnSpc>
                          <a:spcPct val="115000"/>
                        </a:lnSpc>
                        <a:spcAft>
                          <a:spcPts val="0"/>
                        </a:spcAft>
                      </a:pPr>
                      <a:r>
                        <a:rPr lang="pl-PL" sz="900" dirty="0">
                          <a:solidFill>
                            <a:srgbClr val="000000"/>
                          </a:solidFill>
                          <a:latin typeface="Cambria"/>
                          <a:ea typeface="Calibri"/>
                          <a:cs typeface="Times New Roman"/>
                        </a:rPr>
                        <a:t>Obszar oddziaływania operacji </a:t>
                      </a:r>
                      <a:endParaRPr lang="pl-PL" sz="1100" dirty="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Wniosek</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2</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1 pkt – miejscowość</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2 pkt – gmina</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3 pkt – obszar LGD</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dirty="0">
                          <a:solidFill>
                            <a:srgbClr val="000000"/>
                          </a:solidFill>
                          <a:latin typeface="Cambria"/>
                          <a:ea typeface="Calibri"/>
                          <a:cs typeface="Times New Roman"/>
                        </a:rPr>
                        <a:t>1 </a:t>
                      </a:r>
                      <a:r>
                        <a:rPr lang="pl-PL" sz="900" dirty="0" err="1">
                          <a:solidFill>
                            <a:srgbClr val="000000"/>
                          </a:solidFill>
                          <a:latin typeface="Cambria"/>
                          <a:ea typeface="Calibri"/>
                          <a:cs typeface="Times New Roman"/>
                        </a:rPr>
                        <a:t>pkt</a:t>
                      </a:r>
                      <a:r>
                        <a:rPr lang="pl-PL" sz="900" dirty="0">
                          <a:solidFill>
                            <a:srgbClr val="000000"/>
                          </a:solidFill>
                          <a:latin typeface="Cambria"/>
                          <a:ea typeface="Calibri"/>
                          <a:cs typeface="Times New Roman"/>
                        </a:rPr>
                        <a:t> - opis operacji wskazuje jednoznacznie, że podstawową grupą docelową będą mieszkańcy 1 lub kilku miejscowości</a:t>
                      </a:r>
                      <a:endParaRPr lang="pl-PL" sz="1100" dirty="0">
                        <a:latin typeface="Calibri"/>
                        <a:ea typeface="Calibri"/>
                        <a:cs typeface="Times New Roman"/>
                      </a:endParaRPr>
                    </a:p>
                    <a:p>
                      <a:pPr algn="l">
                        <a:lnSpc>
                          <a:spcPct val="115000"/>
                        </a:lnSpc>
                        <a:spcAft>
                          <a:spcPts val="0"/>
                        </a:spcAft>
                      </a:pPr>
                      <a:r>
                        <a:rPr lang="pl-PL" sz="900" dirty="0">
                          <a:solidFill>
                            <a:srgbClr val="000000"/>
                          </a:solidFill>
                          <a:latin typeface="Cambria"/>
                          <a:ea typeface="Calibri"/>
                          <a:cs typeface="Times New Roman"/>
                        </a:rPr>
                        <a:t> 2 </a:t>
                      </a:r>
                      <a:r>
                        <a:rPr lang="pl-PL" sz="900" dirty="0" err="1">
                          <a:solidFill>
                            <a:srgbClr val="000000"/>
                          </a:solidFill>
                          <a:latin typeface="Cambria"/>
                          <a:ea typeface="Calibri"/>
                          <a:cs typeface="Times New Roman"/>
                        </a:rPr>
                        <a:t>pkt</a:t>
                      </a:r>
                      <a:r>
                        <a:rPr lang="pl-PL" sz="900" dirty="0">
                          <a:solidFill>
                            <a:srgbClr val="000000"/>
                          </a:solidFill>
                          <a:latin typeface="Cambria"/>
                          <a:ea typeface="Calibri"/>
                          <a:cs typeface="Times New Roman"/>
                        </a:rPr>
                        <a:t> - opis operacji wskazuje jednoznacznie, że podstawową grupą docelową będą mieszkańcy co najmniej 1 </a:t>
                      </a:r>
                      <a:r>
                        <a:rPr lang="pl-PL" sz="900" dirty="0" err="1">
                          <a:solidFill>
                            <a:srgbClr val="000000"/>
                          </a:solidFill>
                          <a:latin typeface="Cambria"/>
                          <a:ea typeface="Calibri"/>
                          <a:cs typeface="Times New Roman"/>
                        </a:rPr>
                        <a:t>gminy</a:t>
                      </a:r>
                      <a:r>
                        <a:rPr lang="pl-PL" sz="900" dirty="0">
                          <a:solidFill>
                            <a:srgbClr val="000000"/>
                          </a:solidFill>
                          <a:latin typeface="Cambria"/>
                          <a:ea typeface="Calibri"/>
                          <a:cs typeface="Times New Roman"/>
                        </a:rPr>
                        <a:t> (operacja jest skierowana do mieszkańców co najmniej jednej </a:t>
                      </a:r>
                      <a:r>
                        <a:rPr lang="pl-PL" sz="900" dirty="0" err="1">
                          <a:solidFill>
                            <a:srgbClr val="000000"/>
                          </a:solidFill>
                          <a:latin typeface="Cambria"/>
                          <a:ea typeface="Calibri"/>
                          <a:cs typeface="Times New Roman"/>
                        </a:rPr>
                        <a:t>gminy</a:t>
                      </a:r>
                      <a:r>
                        <a:rPr lang="pl-PL" sz="900" dirty="0">
                          <a:solidFill>
                            <a:srgbClr val="000000"/>
                          </a:solidFill>
                          <a:latin typeface="Cambria"/>
                          <a:ea typeface="Calibri"/>
                          <a:cs typeface="Times New Roman"/>
                        </a:rPr>
                        <a:t>).</a:t>
                      </a:r>
                      <a:endParaRPr lang="pl-PL" sz="1100" dirty="0">
                        <a:latin typeface="Calibri"/>
                        <a:ea typeface="Calibri"/>
                        <a:cs typeface="Times New Roman"/>
                      </a:endParaRPr>
                    </a:p>
                    <a:p>
                      <a:pPr algn="l">
                        <a:lnSpc>
                          <a:spcPct val="115000"/>
                        </a:lnSpc>
                        <a:spcAft>
                          <a:spcPts val="0"/>
                        </a:spcAft>
                      </a:pPr>
                      <a:r>
                        <a:rPr lang="pl-PL" sz="900" dirty="0">
                          <a:solidFill>
                            <a:srgbClr val="000000"/>
                          </a:solidFill>
                          <a:latin typeface="Cambria"/>
                          <a:ea typeface="Calibri"/>
                          <a:cs typeface="Times New Roman"/>
                        </a:rPr>
                        <a:t>3 </a:t>
                      </a:r>
                      <a:r>
                        <a:rPr lang="pl-PL" sz="900" dirty="0" err="1">
                          <a:solidFill>
                            <a:srgbClr val="000000"/>
                          </a:solidFill>
                          <a:latin typeface="Cambria"/>
                          <a:ea typeface="Calibri"/>
                          <a:cs typeface="Times New Roman"/>
                        </a:rPr>
                        <a:t>pkt</a:t>
                      </a:r>
                      <a:r>
                        <a:rPr lang="pl-PL" sz="900" dirty="0">
                          <a:solidFill>
                            <a:srgbClr val="000000"/>
                          </a:solidFill>
                          <a:latin typeface="Cambria"/>
                          <a:ea typeface="Calibri"/>
                          <a:cs typeface="Times New Roman"/>
                        </a:rPr>
                        <a:t> - opis operacji wskazuje jednoznacznie, że podstawową grupą docelową będą mieszkańcy wszystkich gmin należących do LGD.</a:t>
                      </a:r>
                      <a:endParaRPr lang="pl-PL" sz="1100" dirty="0">
                        <a:latin typeface="Calibri"/>
                        <a:ea typeface="Calibri"/>
                        <a:cs typeface="Times New Roman"/>
                      </a:endParaRPr>
                    </a:p>
                  </a:txBody>
                  <a:tcPr marL="68580" marR="68580" marT="0" marB="0"/>
                </a:tc>
                <a:extLst>
                  <a:ext uri="{0D108BD9-81ED-4DB2-BD59-A6C34878D82A}">
                    <a16:rowId xmlns:a16="http://schemas.microsoft.com/office/drawing/2014/main" val="10003"/>
                  </a:ext>
                </a:extLst>
              </a:tr>
              <a:tr h="370840">
                <a:tc>
                  <a:txBody>
                    <a:bodyPr/>
                    <a:lstStyle/>
                    <a:p>
                      <a:pPr algn="l">
                        <a:lnSpc>
                          <a:spcPct val="115000"/>
                        </a:lnSpc>
                        <a:spcAft>
                          <a:spcPts val="0"/>
                        </a:spcAft>
                      </a:pPr>
                      <a:r>
                        <a:rPr lang="pl-PL" sz="900" i="1">
                          <a:solidFill>
                            <a:srgbClr val="000000"/>
                          </a:solidFill>
                          <a:latin typeface="Cambria"/>
                          <a:ea typeface="Calibri"/>
                          <a:cs typeface="Times New Roman"/>
                        </a:rPr>
                        <a:t>Operacja ma charakter innowacyjny</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Wniosek</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1</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2 pkt – dotyczy</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1 pkt  – nie dotyczy</a:t>
                      </a:r>
                      <a:endParaRPr lang="pl-PL" sz="1100">
                        <a:latin typeface="Calibri"/>
                        <a:ea typeface="Calibri"/>
                        <a:cs typeface="Times New Roman"/>
                      </a:endParaRPr>
                    </a:p>
                  </a:txBody>
                  <a:tcPr marL="68580" marR="68580" marT="0" marB="0"/>
                </a:tc>
                <a:tc>
                  <a:txBody>
                    <a:bodyPr/>
                    <a:lstStyle/>
                    <a:p>
                      <a:pPr algn="just">
                        <a:lnSpc>
                          <a:spcPct val="115000"/>
                        </a:lnSpc>
                        <a:spcAft>
                          <a:spcPts val="0"/>
                        </a:spcAft>
                      </a:pPr>
                      <a:r>
                        <a:rPr lang="pl-PL" sz="900">
                          <a:solidFill>
                            <a:srgbClr val="000000"/>
                          </a:solidFill>
                          <a:latin typeface="Cambria"/>
                          <a:ea typeface="Calibri"/>
                          <a:cs typeface="Times New Roman"/>
                        </a:rPr>
                        <a:t>Operacja innowacyjna na obszarze LGD rozumiana jako eksperymentalne działania społeczne (nie realizowane do tej pory na obszarze) mające na celu polepszenie jakości życia osób, społeczności, firm, środowisk branżowych czy grup społecznych.</a:t>
                      </a:r>
                      <a:endParaRPr lang="pl-PL" sz="1100">
                        <a:latin typeface="Calibri"/>
                        <a:ea typeface="Calibri"/>
                        <a:cs typeface="Times New Roman"/>
                      </a:endParaRPr>
                    </a:p>
                    <a:p>
                      <a:pPr algn="just">
                        <a:lnSpc>
                          <a:spcPct val="115000"/>
                        </a:lnSpc>
                        <a:spcAft>
                          <a:spcPts val="0"/>
                        </a:spcAft>
                      </a:pPr>
                      <a:r>
                        <a:rPr lang="pl-PL" sz="900">
                          <a:solidFill>
                            <a:srgbClr val="000000"/>
                          </a:solidFill>
                          <a:latin typeface="Cambria"/>
                          <a:ea typeface="Calibri"/>
                          <a:cs typeface="Times New Roman"/>
                        </a:rPr>
                        <a:t> Innowacyjność to także nietypowe, niestandardowe wykorzystanie lokalnych zasobów (przyrodniczych, kulturowych, w tym związanych z lokalnym dziedzictwem kulinarnym, tradycjami rzemieślniczymi, lokalnymi opowieściami i legendami, wydarzeniami historycznymi bądź wybitnymi postaciami). </a:t>
                      </a:r>
                      <a:endParaRPr lang="pl-PL" sz="1100">
                        <a:latin typeface="Calibri"/>
                        <a:ea typeface="Calibri"/>
                        <a:cs typeface="Times New Roman"/>
                      </a:endParaRPr>
                    </a:p>
                  </a:txBody>
                  <a:tcPr marL="68580" marR="68580" marT="0" marB="0"/>
                </a:tc>
                <a:extLst>
                  <a:ext uri="{0D108BD9-81ED-4DB2-BD59-A6C34878D82A}">
                    <a16:rowId xmlns:a16="http://schemas.microsoft.com/office/drawing/2014/main" val="10004"/>
                  </a:ext>
                </a:extLst>
              </a:tr>
              <a:tr h="370840">
                <a:tc>
                  <a:txBody>
                    <a:bodyPr/>
                    <a:lstStyle/>
                    <a:p>
                      <a:pPr algn="l">
                        <a:lnSpc>
                          <a:spcPct val="115000"/>
                        </a:lnSpc>
                        <a:spcAft>
                          <a:spcPts val="0"/>
                        </a:spcAft>
                      </a:pPr>
                      <a:r>
                        <a:rPr lang="pl-PL" sz="900" i="1">
                          <a:solidFill>
                            <a:srgbClr val="000000"/>
                          </a:solidFill>
                          <a:latin typeface="Cambria"/>
                          <a:ea typeface="Calibri"/>
                          <a:cs typeface="Times New Roman"/>
                        </a:rPr>
                        <a:t>Operacja poszerzy wiedzę mieszkańców z zakresu ochrony środowiska i zmian klimatycznych</a:t>
                      </a:r>
                      <a:r>
                        <a:rPr lang="pl-PL" sz="900">
                          <a:solidFill>
                            <a:srgbClr val="000000"/>
                          </a:solidFill>
                          <a:latin typeface="Cambria"/>
                          <a:ea typeface="Calibri"/>
                          <a:cs typeface="Times New Roman"/>
                        </a:rPr>
                        <a:t>.</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endParaRPr lang="pl-PL" sz="900">
                        <a:solidFill>
                          <a:srgbClr val="000000"/>
                        </a:solidFill>
                        <a:latin typeface="Cambria"/>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3</a:t>
                      </a:r>
                      <a:endParaRPr lang="pl-PL" sz="1100">
                        <a:latin typeface="Calibri"/>
                        <a:ea typeface="Calibri"/>
                        <a:cs typeface="Times New Roman"/>
                      </a:endParaRPr>
                    </a:p>
                  </a:txBody>
                  <a:tcPr marL="68580" marR="68580" marT="0" marB="0"/>
                </a:tc>
                <a:tc gridSpan="2">
                  <a:txBody>
                    <a:bodyPr/>
                    <a:lstStyle/>
                    <a:p>
                      <a:pPr algn="l">
                        <a:lnSpc>
                          <a:spcPct val="115000"/>
                        </a:lnSpc>
                        <a:spcAft>
                          <a:spcPts val="0"/>
                        </a:spcAft>
                      </a:pPr>
                      <a:r>
                        <a:rPr lang="pl-PL" sz="900" dirty="0">
                          <a:solidFill>
                            <a:srgbClr val="000000"/>
                          </a:solidFill>
                          <a:latin typeface="Cambria"/>
                          <a:ea typeface="Calibri"/>
                          <a:cs typeface="Times New Roman"/>
                        </a:rPr>
                        <a:t>3 </a:t>
                      </a:r>
                      <a:r>
                        <a:rPr lang="pl-PL" sz="900" dirty="0" err="1">
                          <a:solidFill>
                            <a:srgbClr val="000000"/>
                          </a:solidFill>
                          <a:latin typeface="Cambria"/>
                          <a:ea typeface="Calibri"/>
                          <a:cs typeface="Times New Roman"/>
                        </a:rPr>
                        <a:t>pkt</a:t>
                      </a:r>
                      <a:r>
                        <a:rPr lang="pl-PL" sz="900" dirty="0">
                          <a:solidFill>
                            <a:srgbClr val="000000"/>
                          </a:solidFill>
                          <a:latin typeface="Cambria"/>
                          <a:ea typeface="Calibri"/>
                          <a:cs typeface="Times New Roman"/>
                        </a:rPr>
                        <a:t> – operacja dotyczy podnoszenia wiedzy mieszkańców z tego zakresu</a:t>
                      </a:r>
                      <a:endParaRPr lang="pl-PL" sz="1100" dirty="0">
                        <a:latin typeface="Calibri"/>
                        <a:ea typeface="Calibri"/>
                        <a:cs typeface="Times New Roman"/>
                      </a:endParaRPr>
                    </a:p>
                    <a:p>
                      <a:pPr algn="l">
                        <a:lnSpc>
                          <a:spcPct val="115000"/>
                        </a:lnSpc>
                        <a:spcAft>
                          <a:spcPts val="0"/>
                        </a:spcAft>
                      </a:pPr>
                      <a:r>
                        <a:rPr lang="pl-PL" sz="900" dirty="0">
                          <a:solidFill>
                            <a:srgbClr val="000000"/>
                          </a:solidFill>
                          <a:latin typeface="Cambria"/>
                          <a:ea typeface="Calibri"/>
                          <a:cs typeface="Times New Roman"/>
                        </a:rPr>
                        <a:t>2 </a:t>
                      </a:r>
                      <a:r>
                        <a:rPr lang="pl-PL" sz="900" dirty="0" err="1">
                          <a:solidFill>
                            <a:srgbClr val="000000"/>
                          </a:solidFill>
                          <a:latin typeface="Cambria"/>
                          <a:ea typeface="Calibri"/>
                          <a:cs typeface="Times New Roman"/>
                        </a:rPr>
                        <a:t>pkt</a:t>
                      </a:r>
                      <a:r>
                        <a:rPr lang="pl-PL" sz="900" dirty="0">
                          <a:solidFill>
                            <a:srgbClr val="000000"/>
                          </a:solidFill>
                          <a:latin typeface="Cambria"/>
                          <a:ea typeface="Calibri"/>
                          <a:cs typeface="Times New Roman"/>
                        </a:rPr>
                        <a:t> – operacja wśród innych działań zakłada także podnoszenie wiedzy mieszkańców z tego zakresu</a:t>
                      </a:r>
                      <a:endParaRPr lang="pl-PL" sz="1100" dirty="0">
                        <a:latin typeface="Calibri"/>
                        <a:ea typeface="Calibri"/>
                        <a:cs typeface="Times New Roman"/>
                      </a:endParaRPr>
                    </a:p>
                    <a:p>
                      <a:pPr algn="l">
                        <a:lnSpc>
                          <a:spcPct val="115000"/>
                        </a:lnSpc>
                        <a:spcAft>
                          <a:spcPts val="0"/>
                        </a:spcAft>
                      </a:pPr>
                      <a:r>
                        <a:rPr lang="pl-PL" sz="900" dirty="0">
                          <a:solidFill>
                            <a:srgbClr val="000000"/>
                          </a:solidFill>
                          <a:latin typeface="Cambria"/>
                          <a:ea typeface="Calibri"/>
                          <a:cs typeface="Times New Roman"/>
                        </a:rPr>
                        <a:t>1 </a:t>
                      </a:r>
                      <a:r>
                        <a:rPr lang="pl-PL" sz="900" dirty="0" err="1">
                          <a:solidFill>
                            <a:srgbClr val="000000"/>
                          </a:solidFill>
                          <a:latin typeface="Cambria"/>
                          <a:ea typeface="Calibri"/>
                          <a:cs typeface="Times New Roman"/>
                        </a:rPr>
                        <a:t>pkt</a:t>
                      </a:r>
                      <a:r>
                        <a:rPr lang="pl-PL" sz="900" dirty="0">
                          <a:solidFill>
                            <a:srgbClr val="000000"/>
                          </a:solidFill>
                          <a:latin typeface="Cambria"/>
                          <a:ea typeface="Calibri"/>
                          <a:cs typeface="Times New Roman"/>
                        </a:rPr>
                        <a:t>  – nie dotyczy</a:t>
                      </a:r>
                      <a:endParaRPr lang="pl-PL" sz="1100" dirty="0">
                        <a:latin typeface="Calibri"/>
                        <a:ea typeface="Calibri"/>
                        <a:cs typeface="Times New Roman"/>
                      </a:endParaRPr>
                    </a:p>
                  </a:txBody>
                  <a:tcPr marL="68580" marR="68580" marT="0" marB="0"/>
                </a:tc>
                <a:tc hMerge="1">
                  <a:txBody>
                    <a:bodyPr/>
                    <a:lstStyle/>
                    <a:p>
                      <a:endParaRPr lang="pl-PL"/>
                    </a:p>
                  </a:txBody>
                  <a:tcPr/>
                </a:tc>
                <a:extLst>
                  <a:ext uri="{0D108BD9-81ED-4DB2-BD59-A6C34878D82A}">
                    <a16:rowId xmlns:a16="http://schemas.microsoft.com/office/drawing/2014/main" val="10005"/>
                  </a:ext>
                </a:extLst>
              </a:tr>
              <a:tr h="370840">
                <a:tc>
                  <a:txBody>
                    <a:bodyPr/>
                    <a:lstStyle/>
                    <a:p>
                      <a:pPr algn="l">
                        <a:lnSpc>
                          <a:spcPct val="115000"/>
                        </a:lnSpc>
                        <a:spcAft>
                          <a:spcPts val="0"/>
                        </a:spcAft>
                      </a:pPr>
                      <a:r>
                        <a:rPr lang="pl-PL" sz="900">
                          <a:solidFill>
                            <a:srgbClr val="000000"/>
                          </a:solidFill>
                          <a:latin typeface="Cambria"/>
                          <a:ea typeface="Calibri"/>
                        </a:rPr>
                        <a:t>Poszerzenie wiedzy mieszkańców z zakresu ochrony środowiska i zmian klimatu rozumiane jako operacje przybliżające uczestnikom imprez, akcji, zajęć itp. tematykę ochrony środowiska (w tym lokalne zasoby przyrodnicze) i przeciwdziałania zmianom klimatu .</a:t>
                      </a:r>
                      <a:endParaRPr lang="pl-PL" sz="1200">
                        <a:solidFill>
                          <a:srgbClr val="000000"/>
                        </a:solidFill>
                        <a:latin typeface="Times New Roman"/>
                        <a:ea typeface="Calibri"/>
                      </a:endParaRPr>
                    </a:p>
                  </a:txBody>
                  <a:tcPr marL="68580" marR="68580" marT="0" marB="0"/>
                </a:tc>
                <a:tc>
                  <a:txBody>
                    <a:bodyPr/>
                    <a:lstStyle/>
                    <a:p>
                      <a:endParaRPr lang="pl-PL"/>
                    </a:p>
                  </a:txBody>
                  <a:tcPr/>
                </a:tc>
                <a:tc>
                  <a:txBody>
                    <a:bodyPr/>
                    <a:lstStyle/>
                    <a:p>
                      <a:endParaRPr lang="pl-PL"/>
                    </a:p>
                  </a:txBody>
                  <a:tcPr/>
                </a:tc>
                <a:tc>
                  <a:txBody>
                    <a:bodyPr/>
                    <a:lstStyle/>
                    <a:p>
                      <a:endParaRPr lang="pl-PL" dirty="0"/>
                    </a:p>
                  </a:txBody>
                  <a:tcPr/>
                </a:tc>
                <a:tc>
                  <a:txBody>
                    <a:bodyPr/>
                    <a:lstStyle/>
                    <a:p>
                      <a:endParaRPr lang="pl-PL" dirty="0"/>
                    </a:p>
                  </a:txBody>
                  <a:tcPr/>
                </a:tc>
                <a:extLst>
                  <a:ext uri="{0D108BD9-81ED-4DB2-BD59-A6C34878D82A}">
                    <a16:rowId xmlns:a16="http://schemas.microsoft.com/office/drawing/2014/main" val="10006"/>
                  </a:ext>
                </a:extLst>
              </a:tr>
              <a:tr h="370840">
                <a:tc>
                  <a:txBody>
                    <a:bodyPr/>
                    <a:lstStyle/>
                    <a:p>
                      <a:pPr algn="l">
                        <a:lnSpc>
                          <a:spcPct val="115000"/>
                        </a:lnSpc>
                        <a:spcAft>
                          <a:spcPts val="0"/>
                        </a:spcAft>
                      </a:pPr>
                      <a:r>
                        <a:rPr lang="pl-PL" sz="900">
                          <a:solidFill>
                            <a:srgbClr val="000000"/>
                          </a:solidFill>
                          <a:latin typeface="Cambria"/>
                          <a:ea typeface="Calibri"/>
                          <a:cs typeface="Times New Roman"/>
                        </a:rPr>
                        <a:t>Wysokość wnioskowanej dotacji</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Wniosek</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3</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4 pkt – do 50 000 PLN</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1 pkt – więcej niż 50 000 PLN</a:t>
                      </a:r>
                      <a:endParaRPr lang="pl-PL" sz="1100">
                        <a:latin typeface="Calibri"/>
                        <a:ea typeface="Calibri"/>
                        <a:cs typeface="Times New Roman"/>
                      </a:endParaRPr>
                    </a:p>
                  </a:txBody>
                  <a:tcPr marL="68580" marR="68580" marT="0" marB="0"/>
                </a:tc>
                <a:tc>
                  <a:txBody>
                    <a:bodyPr/>
                    <a:lstStyle/>
                    <a:p>
                      <a:endParaRPr lang="pl-PL"/>
                    </a:p>
                  </a:txBody>
                  <a:tcPr marL="68580" marR="68580" marT="0" marB="0"/>
                </a:tc>
                <a:extLst>
                  <a:ext uri="{0D108BD9-81ED-4DB2-BD59-A6C34878D82A}">
                    <a16:rowId xmlns:a16="http://schemas.microsoft.com/office/drawing/2014/main" val="10007"/>
                  </a:ext>
                </a:extLst>
              </a:tr>
              <a:tr h="370840">
                <a:tc>
                  <a:txBody>
                    <a:bodyPr/>
                    <a:lstStyle/>
                    <a:p>
                      <a:pPr algn="l">
                        <a:lnSpc>
                          <a:spcPct val="115000"/>
                        </a:lnSpc>
                        <a:spcAft>
                          <a:spcPts val="0"/>
                        </a:spcAft>
                      </a:pPr>
                      <a:r>
                        <a:rPr lang="pl-PL" sz="900">
                          <a:solidFill>
                            <a:srgbClr val="000000"/>
                          </a:solidFill>
                          <a:latin typeface="Cambria"/>
                          <a:ea typeface="Calibri"/>
                          <a:cs typeface="Times New Roman"/>
                        </a:rPr>
                        <a:t>Wniosek konsultowany z Biurem LGD lub przygotowany przez Biuro (dotyczy operacji własnych)</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Dokumenty własne Biura </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1</a:t>
                      </a:r>
                      <a:endParaRPr lang="pl-PL" sz="1100">
                        <a:latin typeface="Calibri"/>
                        <a:ea typeface="Calibri"/>
                        <a:cs typeface="Times New Roman"/>
                      </a:endParaRPr>
                    </a:p>
                  </a:txBody>
                  <a:tcPr marL="68580" marR="68580" marT="0" marB="0"/>
                </a:tc>
                <a:tc gridSpan="2">
                  <a:txBody>
                    <a:bodyPr/>
                    <a:lstStyle/>
                    <a:p>
                      <a:pPr algn="l">
                        <a:lnSpc>
                          <a:spcPct val="115000"/>
                        </a:lnSpc>
                        <a:spcAft>
                          <a:spcPts val="0"/>
                        </a:spcAft>
                      </a:pPr>
                      <a:r>
                        <a:rPr lang="pl-PL" sz="900">
                          <a:solidFill>
                            <a:srgbClr val="000000"/>
                          </a:solidFill>
                          <a:latin typeface="Cambria"/>
                          <a:ea typeface="Calibri"/>
                          <a:cs typeface="Times New Roman"/>
                        </a:rPr>
                        <a:t>4 pkt – przygotowany przez Biuro LGD (dotyczy operacji własnych LGD)</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3 pkt – udział w spotkaniu konsultacyjnym lub osobiście w biurze</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2 pkt – telefonicznie lub mailowo</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1 pkt  – nie dotyczy</a:t>
                      </a:r>
                      <a:endParaRPr lang="pl-PL" sz="1100">
                        <a:latin typeface="Calibri"/>
                        <a:ea typeface="Calibri"/>
                        <a:cs typeface="Times New Roman"/>
                      </a:endParaRPr>
                    </a:p>
                  </a:txBody>
                  <a:tcPr marL="68580" marR="68580" marT="0" marB="0"/>
                </a:tc>
                <a:tc hMerge="1">
                  <a:txBody>
                    <a:bodyPr/>
                    <a:lstStyle/>
                    <a:p>
                      <a:endParaRPr lang="pl-PL"/>
                    </a:p>
                  </a:txBody>
                  <a:tcPr/>
                </a:tc>
                <a:extLst>
                  <a:ext uri="{0D108BD9-81ED-4DB2-BD59-A6C34878D82A}">
                    <a16:rowId xmlns:a16="http://schemas.microsoft.com/office/drawing/2014/main" val="10008"/>
                  </a:ext>
                </a:extLst>
              </a:tr>
              <a:tr h="194332">
                <a:tc gridSpan="5">
                  <a:txBody>
                    <a:bodyPr/>
                    <a:lstStyle/>
                    <a:p>
                      <a:pPr algn="ctr">
                        <a:lnSpc>
                          <a:spcPct val="115000"/>
                        </a:lnSpc>
                        <a:spcAft>
                          <a:spcPts val="0"/>
                        </a:spcAft>
                      </a:pPr>
                      <a:r>
                        <a:rPr lang="pl-PL" sz="900" b="1" dirty="0">
                          <a:solidFill>
                            <a:srgbClr val="000000"/>
                          </a:solidFill>
                          <a:latin typeface="Cambria"/>
                          <a:ea typeface="Calibri"/>
                          <a:cs typeface="Times New Roman"/>
                        </a:rPr>
                        <a:t>Maksymalna liczba punktów – 37 </a:t>
                      </a:r>
                      <a:r>
                        <a:rPr lang="pl-PL" sz="900" b="1" dirty="0" err="1">
                          <a:solidFill>
                            <a:srgbClr val="000000"/>
                          </a:solidFill>
                          <a:latin typeface="Cambria"/>
                          <a:ea typeface="Calibri"/>
                          <a:cs typeface="Times New Roman"/>
                        </a:rPr>
                        <a:t>pkt</a:t>
                      </a:r>
                      <a:endParaRPr lang="pl-PL" sz="1100" dirty="0">
                        <a:latin typeface="Calibri"/>
                        <a:ea typeface="Calibri"/>
                        <a:cs typeface="Times New Roman"/>
                      </a:endParaRPr>
                    </a:p>
                  </a:txBody>
                  <a:tcPr marL="68580" marR="68580" marT="0"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0009"/>
                  </a:ext>
                </a:extLst>
              </a:tr>
            </a:tbl>
          </a:graphicData>
        </a:graphic>
      </p:graphicFrame>
      <p:sp>
        <p:nvSpPr>
          <p:cNvPr id="4" name="Tytuł 2"/>
          <p:cNvSpPr>
            <a:spLocks noGrp="1"/>
          </p:cNvSpPr>
          <p:nvPr>
            <p:ph type="title"/>
          </p:nvPr>
        </p:nvSpPr>
        <p:spPr>
          <a:xfrm>
            <a:off x="107504" y="0"/>
            <a:ext cx="2736304" cy="332656"/>
          </a:xfrm>
        </p:spPr>
        <p:txBody>
          <a:bodyPr>
            <a:normAutofit fontScale="90000"/>
          </a:bodyPr>
          <a:lstStyle/>
          <a:p>
            <a:r>
              <a:rPr lang="pl-PL" sz="1800" dirty="0">
                <a:latin typeface="Cambria" pitchFamily="18" charset="0"/>
              </a:rPr>
              <a:t>Lokalne kryteria wyboru</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ymbol zastępczy zawartości 3"/>
          <p:cNvGraphicFramePr>
            <a:graphicFrameLocks noGrp="1"/>
          </p:cNvGraphicFramePr>
          <p:nvPr>
            <p:ph idx="1"/>
          </p:nvPr>
        </p:nvGraphicFramePr>
        <p:xfrm>
          <a:off x="251520" y="620688"/>
          <a:ext cx="8712970" cy="4834790"/>
        </p:xfrm>
        <a:graphic>
          <a:graphicData uri="http://schemas.openxmlformats.org/drawingml/2006/table">
            <a:tbl>
              <a:tblPr firstRow="1" bandRow="1">
                <a:tableStyleId>{5C22544A-7EE6-4342-B048-85BDC9FD1C3A}</a:tableStyleId>
              </a:tblPr>
              <a:tblGrid>
                <a:gridCol w="1742594">
                  <a:extLst>
                    <a:ext uri="{9D8B030D-6E8A-4147-A177-3AD203B41FA5}">
                      <a16:colId xmlns:a16="http://schemas.microsoft.com/office/drawing/2014/main" val="20000"/>
                    </a:ext>
                  </a:extLst>
                </a:gridCol>
                <a:gridCol w="1065719">
                  <a:extLst>
                    <a:ext uri="{9D8B030D-6E8A-4147-A177-3AD203B41FA5}">
                      <a16:colId xmlns:a16="http://schemas.microsoft.com/office/drawing/2014/main" val="20001"/>
                    </a:ext>
                  </a:extLst>
                </a:gridCol>
                <a:gridCol w="720080">
                  <a:extLst>
                    <a:ext uri="{9D8B030D-6E8A-4147-A177-3AD203B41FA5}">
                      <a16:colId xmlns:a16="http://schemas.microsoft.com/office/drawing/2014/main" val="20002"/>
                    </a:ext>
                  </a:extLst>
                </a:gridCol>
                <a:gridCol w="1584176">
                  <a:extLst>
                    <a:ext uri="{9D8B030D-6E8A-4147-A177-3AD203B41FA5}">
                      <a16:colId xmlns:a16="http://schemas.microsoft.com/office/drawing/2014/main" val="20003"/>
                    </a:ext>
                  </a:extLst>
                </a:gridCol>
                <a:gridCol w="3600401">
                  <a:extLst>
                    <a:ext uri="{9D8B030D-6E8A-4147-A177-3AD203B41FA5}">
                      <a16:colId xmlns:a16="http://schemas.microsoft.com/office/drawing/2014/main" val="20004"/>
                    </a:ext>
                  </a:extLst>
                </a:gridCol>
              </a:tblGrid>
              <a:tr h="370840">
                <a:tc>
                  <a:txBody>
                    <a:bodyPr/>
                    <a:lstStyle/>
                    <a:p>
                      <a:pPr algn="ctr">
                        <a:lnSpc>
                          <a:spcPct val="115000"/>
                        </a:lnSpc>
                        <a:spcAft>
                          <a:spcPts val="0"/>
                        </a:spcAft>
                      </a:pPr>
                      <a:r>
                        <a:rPr lang="pl-PL" sz="900" b="1" dirty="0">
                          <a:latin typeface="Cambria"/>
                          <a:ea typeface="Calibri"/>
                          <a:cs typeface="Times New Roman"/>
                        </a:rPr>
                        <a:t>Nazwa kryterium</a:t>
                      </a:r>
                      <a:endParaRPr lang="pl-PL" sz="1100" dirty="0">
                        <a:latin typeface="Calibri"/>
                        <a:ea typeface="Calibri"/>
                        <a:cs typeface="Times New Roman"/>
                      </a:endParaRPr>
                    </a:p>
                  </a:txBody>
                  <a:tcPr marL="68580" marR="68580" marT="0" marB="0"/>
                </a:tc>
                <a:tc>
                  <a:txBody>
                    <a:bodyPr/>
                    <a:lstStyle/>
                    <a:p>
                      <a:pPr algn="ctr">
                        <a:lnSpc>
                          <a:spcPct val="115000"/>
                        </a:lnSpc>
                        <a:spcAft>
                          <a:spcPts val="0"/>
                        </a:spcAft>
                      </a:pPr>
                      <a:r>
                        <a:rPr lang="pl-PL" sz="900" b="1">
                          <a:latin typeface="Cambria"/>
                          <a:ea typeface="Calibri"/>
                          <a:cs typeface="Times New Roman"/>
                        </a:rPr>
                        <a:t>Źródło informacji</a:t>
                      </a:r>
                      <a:endParaRPr lang="pl-PL" sz="1100">
                        <a:latin typeface="Calibri"/>
                        <a:ea typeface="Calibri"/>
                        <a:cs typeface="Times New Roman"/>
                      </a:endParaRPr>
                    </a:p>
                  </a:txBody>
                  <a:tcPr marL="68580" marR="68580" marT="0" marB="0"/>
                </a:tc>
                <a:tc>
                  <a:txBody>
                    <a:bodyPr/>
                    <a:lstStyle/>
                    <a:p>
                      <a:pPr algn="ctr">
                        <a:lnSpc>
                          <a:spcPct val="115000"/>
                        </a:lnSpc>
                        <a:spcAft>
                          <a:spcPts val="0"/>
                        </a:spcAft>
                      </a:pPr>
                      <a:r>
                        <a:rPr lang="pl-PL" sz="900" b="1" dirty="0">
                          <a:latin typeface="Cambria"/>
                          <a:ea typeface="Calibri"/>
                          <a:cs typeface="Times New Roman"/>
                        </a:rPr>
                        <a:t>Waga</a:t>
                      </a:r>
                      <a:endParaRPr lang="pl-PL" sz="1100" dirty="0">
                        <a:latin typeface="Calibri"/>
                        <a:ea typeface="Calibri"/>
                        <a:cs typeface="Times New Roman"/>
                      </a:endParaRPr>
                    </a:p>
                  </a:txBody>
                  <a:tcPr marL="68580" marR="68580" marT="0" marB="0"/>
                </a:tc>
                <a:tc>
                  <a:txBody>
                    <a:bodyPr/>
                    <a:lstStyle/>
                    <a:p>
                      <a:pPr algn="ctr">
                        <a:lnSpc>
                          <a:spcPct val="115000"/>
                        </a:lnSpc>
                        <a:spcAft>
                          <a:spcPts val="0"/>
                        </a:spcAft>
                      </a:pPr>
                      <a:r>
                        <a:rPr lang="pl-PL" sz="900" b="1" dirty="0">
                          <a:latin typeface="Cambria"/>
                          <a:ea typeface="Calibri"/>
                          <a:cs typeface="Times New Roman"/>
                        </a:rPr>
                        <a:t>Punktacja</a:t>
                      </a:r>
                      <a:endParaRPr lang="pl-PL" sz="1100" dirty="0">
                        <a:latin typeface="Calibri"/>
                        <a:ea typeface="Calibri"/>
                        <a:cs typeface="Times New Roman"/>
                      </a:endParaRPr>
                    </a:p>
                  </a:txBody>
                  <a:tcPr marL="68580" marR="68580" marT="0" marB="0"/>
                </a:tc>
                <a:tc>
                  <a:txBody>
                    <a:bodyPr/>
                    <a:lstStyle/>
                    <a:p>
                      <a:pPr algn="ctr">
                        <a:lnSpc>
                          <a:spcPct val="115000"/>
                        </a:lnSpc>
                        <a:spcAft>
                          <a:spcPts val="0"/>
                        </a:spcAft>
                      </a:pPr>
                      <a:r>
                        <a:rPr lang="pl-PL" sz="900" b="1" dirty="0">
                          <a:latin typeface="Cambria"/>
                          <a:ea typeface="Calibri"/>
                          <a:cs typeface="Times New Roman"/>
                        </a:rPr>
                        <a:t>Uwagi</a:t>
                      </a:r>
                      <a:endParaRPr lang="pl-PL" sz="1100" dirty="0">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70840">
                <a:tc gridSpan="5">
                  <a:txBody>
                    <a:bodyPr/>
                    <a:lstStyle/>
                    <a:p>
                      <a:pPr algn="l">
                        <a:lnSpc>
                          <a:spcPct val="115000"/>
                        </a:lnSpc>
                        <a:spcAft>
                          <a:spcPts val="0"/>
                        </a:spcAft>
                      </a:pPr>
                      <a:r>
                        <a:rPr lang="pl-PL" sz="900" b="1" dirty="0">
                          <a:solidFill>
                            <a:srgbClr val="000000"/>
                          </a:solidFill>
                          <a:latin typeface="Cambria"/>
                          <a:ea typeface="Calibri"/>
                          <a:cs typeface="Times New Roman"/>
                        </a:rPr>
                        <a:t>Przedsięwzięcie 1.2.3. Wsparcie rozwoju kapitału społecznego</a:t>
                      </a:r>
                      <a:endParaRPr lang="pl-PL" sz="1100" dirty="0">
                        <a:latin typeface="Calibri"/>
                        <a:ea typeface="Calibri"/>
                        <a:cs typeface="Times New Roman"/>
                      </a:endParaRPr>
                    </a:p>
                  </a:txBody>
                  <a:tcPr marL="68580" marR="68580" marT="0"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0001"/>
                  </a:ext>
                </a:extLst>
              </a:tr>
              <a:tr h="370840">
                <a:tc>
                  <a:txBody>
                    <a:bodyPr/>
                    <a:lstStyle/>
                    <a:p>
                      <a:pPr algn="l">
                        <a:lnSpc>
                          <a:spcPct val="115000"/>
                        </a:lnSpc>
                        <a:spcAft>
                          <a:spcPts val="0"/>
                        </a:spcAft>
                      </a:pPr>
                      <a:r>
                        <a:rPr lang="pl-PL" sz="900" i="1">
                          <a:solidFill>
                            <a:srgbClr val="000000"/>
                          </a:solidFill>
                          <a:latin typeface="Cambria"/>
                          <a:ea typeface="Calibri"/>
                          <a:cs typeface="Times New Roman"/>
                        </a:rPr>
                        <a:t>Operacja dotyczy wzmocnienia potencjału organizacji lub grupy, która zajmuje się dziećmi i młodzieżą lub seniorami</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Wniosek</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dirty="0">
                          <a:solidFill>
                            <a:srgbClr val="000000"/>
                          </a:solidFill>
                          <a:latin typeface="Cambria"/>
                          <a:ea typeface="Calibri"/>
                          <a:cs typeface="Times New Roman"/>
                        </a:rPr>
                        <a:t>2</a:t>
                      </a:r>
                      <a:endParaRPr lang="pl-PL" sz="1100" dirty="0">
                        <a:latin typeface="Calibri"/>
                        <a:ea typeface="Calibri"/>
                        <a:cs typeface="Times New Roman"/>
                      </a:endParaRPr>
                    </a:p>
                  </a:txBody>
                  <a:tcPr marL="68580" marR="68580" marT="0" marB="0"/>
                </a:tc>
                <a:tc>
                  <a:txBody>
                    <a:bodyPr/>
                    <a:lstStyle/>
                    <a:p>
                      <a:pPr algn="l">
                        <a:lnSpc>
                          <a:spcPct val="115000"/>
                        </a:lnSpc>
                        <a:spcAft>
                          <a:spcPts val="0"/>
                        </a:spcAft>
                      </a:pPr>
                      <a:r>
                        <a:rPr lang="pl-PL" sz="900" dirty="0">
                          <a:solidFill>
                            <a:srgbClr val="000000"/>
                          </a:solidFill>
                          <a:latin typeface="Cambria"/>
                          <a:ea typeface="Calibri"/>
                          <a:cs typeface="Times New Roman"/>
                        </a:rPr>
                        <a:t>2 </a:t>
                      </a:r>
                      <a:r>
                        <a:rPr lang="pl-PL" sz="900" dirty="0" err="1">
                          <a:solidFill>
                            <a:srgbClr val="000000"/>
                          </a:solidFill>
                          <a:latin typeface="Cambria"/>
                          <a:ea typeface="Calibri"/>
                          <a:cs typeface="Times New Roman"/>
                        </a:rPr>
                        <a:t>pkt</a:t>
                      </a:r>
                      <a:r>
                        <a:rPr lang="pl-PL" sz="900" dirty="0">
                          <a:solidFill>
                            <a:srgbClr val="000000"/>
                          </a:solidFill>
                          <a:latin typeface="Cambria"/>
                          <a:ea typeface="Calibri"/>
                          <a:cs typeface="Times New Roman"/>
                        </a:rPr>
                        <a:t> – dotyczy</a:t>
                      </a:r>
                      <a:endParaRPr lang="pl-PL" sz="1100" dirty="0">
                        <a:latin typeface="Calibri"/>
                        <a:ea typeface="Calibri"/>
                        <a:cs typeface="Times New Roman"/>
                      </a:endParaRPr>
                    </a:p>
                    <a:p>
                      <a:pPr algn="l">
                        <a:lnSpc>
                          <a:spcPct val="115000"/>
                        </a:lnSpc>
                        <a:spcAft>
                          <a:spcPts val="0"/>
                        </a:spcAft>
                      </a:pPr>
                      <a:r>
                        <a:rPr lang="pl-PL" sz="900" dirty="0">
                          <a:solidFill>
                            <a:srgbClr val="000000"/>
                          </a:solidFill>
                          <a:latin typeface="Cambria"/>
                          <a:ea typeface="Calibri"/>
                          <a:cs typeface="Times New Roman"/>
                        </a:rPr>
                        <a:t>1 </a:t>
                      </a:r>
                      <a:r>
                        <a:rPr lang="pl-PL" sz="900" dirty="0" err="1">
                          <a:solidFill>
                            <a:srgbClr val="000000"/>
                          </a:solidFill>
                          <a:latin typeface="Cambria"/>
                          <a:ea typeface="Calibri"/>
                          <a:cs typeface="Times New Roman"/>
                        </a:rPr>
                        <a:t>pkt</a:t>
                      </a:r>
                      <a:r>
                        <a:rPr lang="pl-PL" sz="900" dirty="0">
                          <a:solidFill>
                            <a:srgbClr val="000000"/>
                          </a:solidFill>
                          <a:latin typeface="Cambria"/>
                          <a:ea typeface="Calibri"/>
                          <a:cs typeface="Times New Roman"/>
                        </a:rPr>
                        <a:t>  – nie dotyczy</a:t>
                      </a:r>
                      <a:endParaRPr lang="pl-PL" sz="1100" dirty="0">
                        <a:latin typeface="Calibri"/>
                        <a:ea typeface="Calibri"/>
                        <a:cs typeface="Times New Roman"/>
                      </a:endParaRPr>
                    </a:p>
                  </a:txBody>
                  <a:tcPr marL="68580" marR="68580" marT="0" marB="0"/>
                </a:tc>
                <a:tc>
                  <a:txBody>
                    <a:bodyPr/>
                    <a:lstStyle/>
                    <a:p>
                      <a:pPr algn="l">
                        <a:lnSpc>
                          <a:spcPct val="115000"/>
                        </a:lnSpc>
                        <a:spcAft>
                          <a:spcPts val="0"/>
                        </a:spcAft>
                      </a:pPr>
                      <a:r>
                        <a:rPr lang="pl-PL" sz="900" dirty="0">
                          <a:solidFill>
                            <a:srgbClr val="000000"/>
                          </a:solidFill>
                          <a:latin typeface="Cambria"/>
                          <a:ea typeface="Times New Roman"/>
                          <a:cs typeface="Times New Roman"/>
                        </a:rPr>
                        <a:t>Wzmocnienie potencjału rozumiane jako wzmocnienie potencjału ludzkiego lub instytucjonalnego organizacji lub grupy np. poprzez podniesienie wiedzy, zakup wyposażenia, strojów itp. w celu podwyższenia możliwości w działaniu lub podwyższenia sprawności i wydajności organizacji lub grupy.</a:t>
                      </a:r>
                      <a:endParaRPr lang="pl-PL" sz="1100" dirty="0">
                        <a:latin typeface="Calibri"/>
                        <a:ea typeface="Calibri"/>
                        <a:cs typeface="Times New Roman"/>
                      </a:endParaRPr>
                    </a:p>
                  </a:txBody>
                  <a:tcPr marL="68580" marR="68580" marT="0" marB="0"/>
                </a:tc>
                <a:extLst>
                  <a:ext uri="{0D108BD9-81ED-4DB2-BD59-A6C34878D82A}">
                    <a16:rowId xmlns:a16="http://schemas.microsoft.com/office/drawing/2014/main" val="10002"/>
                  </a:ext>
                </a:extLst>
              </a:tr>
              <a:tr h="370840">
                <a:tc>
                  <a:txBody>
                    <a:bodyPr/>
                    <a:lstStyle/>
                    <a:p>
                      <a:pPr algn="l">
                        <a:lnSpc>
                          <a:spcPct val="115000"/>
                        </a:lnSpc>
                        <a:spcAft>
                          <a:spcPts val="0"/>
                        </a:spcAft>
                      </a:pPr>
                      <a:r>
                        <a:rPr lang="pl-PL" sz="900" i="1">
                          <a:solidFill>
                            <a:srgbClr val="000000"/>
                          </a:solidFill>
                          <a:latin typeface="Cambria"/>
                          <a:ea typeface="Calibri"/>
                          <a:cs typeface="Times New Roman"/>
                        </a:rPr>
                        <a:t>Operacja dotyczy wzmocnienia potencjału organizacji lub grupy, która zajmuje się dziećmi i młodzieżą lub seniorami</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Wniosek</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2</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2 pkt – dotyczy</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1 pkt  – nie dotyczy</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Osoby defaworyzowane rozumiane jako osoby defaworyzowane na rynku pracy określone w LSR tj. bezrobotni do 25 lat oraz bezrobotni powyżej 50 lat. </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Times New Roman"/>
                          <a:cs typeface="Times New Roman"/>
                        </a:rPr>
                        <a:t>Wzmocnienie potencjału rozumiane jako wzmocnienie potencjału ludzkiego lub instytucjonalnego organizacji lub grupy np. poprzez podniesienie wiedzy, zakup wyposażenia, strojów itp. w celu podwyższenia możliwości w działaniu lub podwyższenia sprawności i wydajności organizacji lub grupy.</a:t>
                      </a:r>
                      <a:endParaRPr lang="pl-PL" sz="1100">
                        <a:latin typeface="Calibri"/>
                        <a:ea typeface="Calibri"/>
                        <a:cs typeface="Times New Roman"/>
                      </a:endParaRPr>
                    </a:p>
                  </a:txBody>
                  <a:tcPr marL="68580" marR="68580" marT="0" marB="0"/>
                </a:tc>
                <a:extLst>
                  <a:ext uri="{0D108BD9-81ED-4DB2-BD59-A6C34878D82A}">
                    <a16:rowId xmlns:a16="http://schemas.microsoft.com/office/drawing/2014/main" val="10003"/>
                  </a:ext>
                </a:extLst>
              </a:tr>
              <a:tr h="370840">
                <a:tc>
                  <a:txBody>
                    <a:bodyPr/>
                    <a:lstStyle/>
                    <a:p>
                      <a:pPr algn="l">
                        <a:lnSpc>
                          <a:spcPct val="115000"/>
                        </a:lnSpc>
                        <a:spcAft>
                          <a:spcPts val="0"/>
                        </a:spcAft>
                      </a:pPr>
                      <a:r>
                        <a:rPr lang="pl-PL" sz="900">
                          <a:solidFill>
                            <a:srgbClr val="000000"/>
                          </a:solidFill>
                          <a:latin typeface="Cambria"/>
                          <a:ea typeface="Calibri"/>
                          <a:cs typeface="Times New Roman"/>
                        </a:rPr>
                        <a:t>Wysokość wnioskowanej dotacji</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Wniosek</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3</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4 pkt – do 50 000 PLN</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1 pkt – więcej niż 50 000 PLN</a:t>
                      </a:r>
                      <a:endParaRPr lang="pl-PL" sz="1100">
                        <a:latin typeface="Calibri"/>
                        <a:ea typeface="Calibri"/>
                        <a:cs typeface="Times New Roman"/>
                      </a:endParaRPr>
                    </a:p>
                  </a:txBody>
                  <a:tcPr marL="68580" marR="68580" marT="0" marB="0"/>
                </a:tc>
                <a:tc>
                  <a:txBody>
                    <a:bodyPr/>
                    <a:lstStyle/>
                    <a:p>
                      <a:endParaRPr lang="pl-PL"/>
                    </a:p>
                  </a:txBody>
                  <a:tcPr marL="68580" marR="68580" marT="0" marB="0"/>
                </a:tc>
                <a:extLst>
                  <a:ext uri="{0D108BD9-81ED-4DB2-BD59-A6C34878D82A}">
                    <a16:rowId xmlns:a16="http://schemas.microsoft.com/office/drawing/2014/main" val="10004"/>
                  </a:ext>
                </a:extLst>
              </a:tr>
              <a:tr h="370840">
                <a:tc>
                  <a:txBody>
                    <a:bodyPr/>
                    <a:lstStyle/>
                    <a:p>
                      <a:pPr algn="l">
                        <a:lnSpc>
                          <a:spcPct val="115000"/>
                        </a:lnSpc>
                        <a:spcAft>
                          <a:spcPts val="0"/>
                        </a:spcAft>
                      </a:pPr>
                      <a:r>
                        <a:rPr lang="pl-PL" sz="900">
                          <a:solidFill>
                            <a:srgbClr val="000000"/>
                          </a:solidFill>
                          <a:latin typeface="Cambria"/>
                          <a:ea typeface="Calibri"/>
                          <a:cs typeface="Times New Roman"/>
                        </a:rPr>
                        <a:t>Wniosek konsultowany z Biurem LGD lub przygotowany przez Biuro (dotyczy operacji własnych LGD)</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Dokumenty własne Biura </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1</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4 pkt – przygotowany przez Biuro LGD (dotyczy operacji własnych LGD)</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3 pkt – udział w spotkaniu konsultacyjnym lub osobiście w biurze</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2 pkt – telefonicznie lub mailowo</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1 pkt  – nie dotyczy</a:t>
                      </a:r>
                      <a:endParaRPr lang="pl-PL" sz="1100">
                        <a:latin typeface="Calibri"/>
                        <a:ea typeface="Calibri"/>
                        <a:cs typeface="Times New Roman"/>
                      </a:endParaRPr>
                    </a:p>
                  </a:txBody>
                  <a:tcPr marL="68580" marR="68580" marT="0" marB="0"/>
                </a:tc>
                <a:tc>
                  <a:txBody>
                    <a:bodyPr/>
                    <a:lstStyle/>
                    <a:p>
                      <a:endParaRPr lang="pl-PL"/>
                    </a:p>
                  </a:txBody>
                  <a:tcPr marL="68580" marR="68580" marT="0" marB="0"/>
                </a:tc>
                <a:extLst>
                  <a:ext uri="{0D108BD9-81ED-4DB2-BD59-A6C34878D82A}">
                    <a16:rowId xmlns:a16="http://schemas.microsoft.com/office/drawing/2014/main" val="10005"/>
                  </a:ext>
                </a:extLst>
              </a:tr>
              <a:tr h="252122">
                <a:tc gridSpan="5">
                  <a:txBody>
                    <a:bodyPr/>
                    <a:lstStyle/>
                    <a:p>
                      <a:pPr algn="ctr">
                        <a:lnSpc>
                          <a:spcPct val="115000"/>
                        </a:lnSpc>
                        <a:spcAft>
                          <a:spcPts val="0"/>
                        </a:spcAft>
                      </a:pPr>
                      <a:r>
                        <a:rPr lang="pl-PL" sz="900" b="1" dirty="0">
                          <a:solidFill>
                            <a:srgbClr val="000000"/>
                          </a:solidFill>
                          <a:latin typeface="Cambria"/>
                          <a:ea typeface="Calibri"/>
                          <a:cs typeface="Times New Roman"/>
                        </a:rPr>
                        <a:t>Maksymalna liczba punktów –   24 </a:t>
                      </a:r>
                      <a:r>
                        <a:rPr lang="pl-PL" sz="900" b="1" dirty="0" err="1">
                          <a:solidFill>
                            <a:srgbClr val="000000"/>
                          </a:solidFill>
                          <a:latin typeface="Cambria"/>
                          <a:ea typeface="Calibri"/>
                          <a:cs typeface="Times New Roman"/>
                        </a:rPr>
                        <a:t>pkt</a:t>
                      </a:r>
                      <a:endParaRPr lang="pl-PL" sz="1100" dirty="0">
                        <a:latin typeface="Calibri"/>
                        <a:ea typeface="Calibri"/>
                        <a:cs typeface="Times New Roman"/>
                      </a:endParaRPr>
                    </a:p>
                  </a:txBody>
                  <a:tcPr marL="68580" marR="68580" marT="0"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0006"/>
                  </a:ext>
                </a:extLst>
              </a:tr>
            </a:tbl>
          </a:graphicData>
        </a:graphic>
      </p:graphicFrame>
      <p:sp>
        <p:nvSpPr>
          <p:cNvPr id="3" name="Tytuł 2"/>
          <p:cNvSpPr>
            <a:spLocks noGrp="1"/>
          </p:cNvSpPr>
          <p:nvPr>
            <p:ph type="title"/>
          </p:nvPr>
        </p:nvSpPr>
        <p:spPr>
          <a:xfrm>
            <a:off x="107504" y="116632"/>
            <a:ext cx="2818656" cy="274042"/>
          </a:xfrm>
        </p:spPr>
        <p:txBody>
          <a:bodyPr>
            <a:noAutofit/>
          </a:bodyPr>
          <a:lstStyle/>
          <a:p>
            <a:r>
              <a:rPr lang="pl-PL" sz="1600" dirty="0">
                <a:latin typeface="Cambria" pitchFamily="18" charset="0"/>
              </a:rPr>
              <a:t>Lokalne kryteria wyboru</a:t>
            </a:r>
          </a:p>
        </p:txBody>
      </p:sp>
      <p:pic>
        <p:nvPicPr>
          <p:cNvPr id="5" name="Obraz 4" descr="Logo bez tła - GP - Samo JPG.gif"/>
          <p:cNvPicPr>
            <a:picLocks noChangeAspect="1"/>
          </p:cNvPicPr>
          <p:nvPr/>
        </p:nvPicPr>
        <p:blipFill>
          <a:blip r:embed="rId2" cstate="print"/>
          <a:stretch>
            <a:fillRect/>
          </a:stretch>
        </p:blipFill>
        <p:spPr>
          <a:xfrm>
            <a:off x="0" y="6213660"/>
            <a:ext cx="1012773" cy="64434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2"/>
          <p:cNvSpPr>
            <a:spLocks noGrp="1"/>
          </p:cNvSpPr>
          <p:nvPr>
            <p:ph type="title"/>
          </p:nvPr>
        </p:nvSpPr>
        <p:spPr>
          <a:xfrm>
            <a:off x="107504" y="116632"/>
            <a:ext cx="2736304" cy="432048"/>
          </a:xfrm>
        </p:spPr>
        <p:txBody>
          <a:bodyPr>
            <a:noAutofit/>
          </a:bodyPr>
          <a:lstStyle/>
          <a:p>
            <a:r>
              <a:rPr lang="pl-PL" sz="1600" dirty="0">
                <a:latin typeface="Cambria" pitchFamily="18" charset="0"/>
              </a:rPr>
              <a:t>Lokalne kryteria wyboru</a:t>
            </a:r>
          </a:p>
        </p:txBody>
      </p:sp>
      <p:graphicFrame>
        <p:nvGraphicFramePr>
          <p:cNvPr id="7" name="Symbol zastępczy zawartości 6"/>
          <p:cNvGraphicFramePr>
            <a:graphicFrameLocks noGrp="1"/>
          </p:cNvGraphicFramePr>
          <p:nvPr>
            <p:ph idx="1"/>
          </p:nvPr>
        </p:nvGraphicFramePr>
        <p:xfrm>
          <a:off x="179513" y="476672"/>
          <a:ext cx="8784975" cy="6286852"/>
        </p:xfrm>
        <a:graphic>
          <a:graphicData uri="http://schemas.openxmlformats.org/drawingml/2006/table">
            <a:tbl>
              <a:tblPr firstRow="1" bandRow="1">
                <a:tableStyleId>{5C22544A-7EE6-4342-B048-85BDC9FD1C3A}</a:tableStyleId>
              </a:tblPr>
              <a:tblGrid>
                <a:gridCol w="1756995">
                  <a:extLst>
                    <a:ext uri="{9D8B030D-6E8A-4147-A177-3AD203B41FA5}">
                      <a16:colId xmlns:a16="http://schemas.microsoft.com/office/drawing/2014/main" val="20000"/>
                    </a:ext>
                  </a:extLst>
                </a:gridCol>
                <a:gridCol w="1756995">
                  <a:extLst>
                    <a:ext uri="{9D8B030D-6E8A-4147-A177-3AD203B41FA5}">
                      <a16:colId xmlns:a16="http://schemas.microsoft.com/office/drawing/2014/main" val="20001"/>
                    </a:ext>
                  </a:extLst>
                </a:gridCol>
                <a:gridCol w="1756995">
                  <a:extLst>
                    <a:ext uri="{9D8B030D-6E8A-4147-A177-3AD203B41FA5}">
                      <a16:colId xmlns:a16="http://schemas.microsoft.com/office/drawing/2014/main" val="20002"/>
                    </a:ext>
                  </a:extLst>
                </a:gridCol>
                <a:gridCol w="1756995">
                  <a:extLst>
                    <a:ext uri="{9D8B030D-6E8A-4147-A177-3AD203B41FA5}">
                      <a16:colId xmlns:a16="http://schemas.microsoft.com/office/drawing/2014/main" val="20003"/>
                    </a:ext>
                  </a:extLst>
                </a:gridCol>
                <a:gridCol w="1756995">
                  <a:extLst>
                    <a:ext uri="{9D8B030D-6E8A-4147-A177-3AD203B41FA5}">
                      <a16:colId xmlns:a16="http://schemas.microsoft.com/office/drawing/2014/main" val="20004"/>
                    </a:ext>
                  </a:extLst>
                </a:gridCol>
              </a:tblGrid>
              <a:tr h="216024">
                <a:tc gridSpan="5">
                  <a:txBody>
                    <a:bodyPr/>
                    <a:lstStyle/>
                    <a:p>
                      <a:pPr algn="l">
                        <a:lnSpc>
                          <a:spcPct val="115000"/>
                        </a:lnSpc>
                        <a:spcAft>
                          <a:spcPts val="0"/>
                        </a:spcAft>
                      </a:pPr>
                      <a:r>
                        <a:rPr lang="pl-PL" sz="900" b="1" dirty="0">
                          <a:solidFill>
                            <a:srgbClr val="000000"/>
                          </a:solidFill>
                          <a:latin typeface="Cambria"/>
                          <a:ea typeface="Calibri"/>
                          <a:cs typeface="Times New Roman"/>
                        </a:rPr>
                        <a:t>1.2.4. Promocja obszaru i ochrona dziedzictwa lokalnego</a:t>
                      </a:r>
                      <a:endParaRPr lang="pl-PL" sz="1100" dirty="0">
                        <a:latin typeface="Calibri"/>
                        <a:ea typeface="Calibri"/>
                        <a:cs typeface="Times New Roman"/>
                      </a:endParaRPr>
                    </a:p>
                  </a:txBody>
                  <a:tcPr marL="68580" marR="68580" marT="0"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0000"/>
                  </a:ext>
                </a:extLst>
              </a:tr>
              <a:tr h="481900">
                <a:tc>
                  <a:txBody>
                    <a:bodyPr/>
                    <a:lstStyle/>
                    <a:p>
                      <a:pPr algn="l">
                        <a:lnSpc>
                          <a:spcPct val="115000"/>
                        </a:lnSpc>
                        <a:spcAft>
                          <a:spcPts val="0"/>
                        </a:spcAft>
                      </a:pPr>
                      <a:r>
                        <a:rPr lang="pl-PL" sz="900" b="1">
                          <a:solidFill>
                            <a:srgbClr val="000000"/>
                          </a:solidFill>
                          <a:latin typeface="Cambria"/>
                          <a:ea typeface="Calibri"/>
                          <a:cs typeface="Times New Roman"/>
                        </a:rPr>
                        <a:t>Operacje dotyczące promocji</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endParaRPr lang="pl-PL" sz="1100">
                        <a:latin typeface="Calibri"/>
                        <a:ea typeface="Calibri"/>
                        <a:cs typeface="Times New Roman"/>
                      </a:endParaRPr>
                    </a:p>
                  </a:txBody>
                  <a:tcPr marL="68580" marR="68580" marT="0" marB="0"/>
                </a:tc>
                <a:tc>
                  <a:txBody>
                    <a:bodyPr/>
                    <a:lstStyle/>
                    <a:p>
                      <a:pPr algn="l">
                        <a:lnSpc>
                          <a:spcPct val="115000"/>
                        </a:lnSpc>
                        <a:spcAft>
                          <a:spcPts val="0"/>
                        </a:spcAft>
                      </a:pPr>
                      <a:endParaRPr lang="pl-PL" sz="1100" dirty="0">
                        <a:latin typeface="Calibri"/>
                        <a:ea typeface="Calibri"/>
                        <a:cs typeface="Times New Roman"/>
                      </a:endParaRPr>
                    </a:p>
                  </a:txBody>
                  <a:tcPr marL="68580" marR="68580" marT="0" marB="0"/>
                </a:tc>
                <a:tc>
                  <a:txBody>
                    <a:bodyPr/>
                    <a:lstStyle/>
                    <a:p>
                      <a:pPr algn="l">
                        <a:lnSpc>
                          <a:spcPct val="115000"/>
                        </a:lnSpc>
                        <a:spcAft>
                          <a:spcPts val="0"/>
                        </a:spcAft>
                      </a:pPr>
                      <a:endParaRPr lang="pl-PL" sz="1100">
                        <a:latin typeface="Calibri"/>
                        <a:ea typeface="Calibri"/>
                        <a:cs typeface="Times New Roman"/>
                      </a:endParaRPr>
                    </a:p>
                  </a:txBody>
                  <a:tcPr marL="68580" marR="68580" marT="0" marB="0"/>
                </a:tc>
                <a:tc>
                  <a:txBody>
                    <a:bodyPr/>
                    <a:lstStyle/>
                    <a:p>
                      <a:pPr algn="l">
                        <a:lnSpc>
                          <a:spcPct val="115000"/>
                        </a:lnSpc>
                        <a:spcAft>
                          <a:spcPts val="0"/>
                        </a:spcAft>
                      </a:pPr>
                      <a:endParaRPr lang="pl-PL" sz="1100">
                        <a:latin typeface="Calibri"/>
                        <a:ea typeface="Calibri"/>
                        <a:cs typeface="Times New Roman"/>
                      </a:endParaRPr>
                    </a:p>
                  </a:txBody>
                  <a:tcPr marL="68580" marR="68580" marT="0" marB="0"/>
                </a:tc>
                <a:extLst>
                  <a:ext uri="{0D108BD9-81ED-4DB2-BD59-A6C34878D82A}">
                    <a16:rowId xmlns:a16="http://schemas.microsoft.com/office/drawing/2014/main" val="10001"/>
                  </a:ext>
                </a:extLst>
              </a:tr>
              <a:tr h="481900">
                <a:tc>
                  <a:txBody>
                    <a:bodyPr/>
                    <a:lstStyle/>
                    <a:p>
                      <a:pPr algn="l">
                        <a:lnSpc>
                          <a:spcPct val="115000"/>
                        </a:lnSpc>
                        <a:spcAft>
                          <a:spcPts val="0"/>
                        </a:spcAft>
                      </a:pPr>
                      <a:r>
                        <a:rPr lang="pl-PL" sz="900">
                          <a:solidFill>
                            <a:srgbClr val="000000"/>
                          </a:solidFill>
                          <a:latin typeface="Cambria"/>
                          <a:ea typeface="Calibri"/>
                          <a:cs typeface="Times New Roman"/>
                        </a:rPr>
                        <a:t>Operacja dotyczy imprezy specyficznej dla LGD opisanej w LSR</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Wniosek</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2</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2 pkt – dotyczy</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1 pkt  – nie dotyczy</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endParaRPr lang="pl-PL" sz="900">
                        <a:solidFill>
                          <a:srgbClr val="000000"/>
                        </a:solidFill>
                        <a:latin typeface="Cambria"/>
                        <a:ea typeface="Calibri"/>
                        <a:cs typeface="Times New Roman"/>
                      </a:endParaRPr>
                    </a:p>
                  </a:txBody>
                  <a:tcPr marL="68580" marR="68580" marT="0" marB="0"/>
                </a:tc>
                <a:extLst>
                  <a:ext uri="{0D108BD9-81ED-4DB2-BD59-A6C34878D82A}">
                    <a16:rowId xmlns:a16="http://schemas.microsoft.com/office/drawing/2014/main" val="10002"/>
                  </a:ext>
                </a:extLst>
              </a:tr>
              <a:tr h="481900">
                <a:tc>
                  <a:txBody>
                    <a:bodyPr/>
                    <a:lstStyle/>
                    <a:p>
                      <a:pPr algn="l">
                        <a:lnSpc>
                          <a:spcPct val="115000"/>
                        </a:lnSpc>
                        <a:spcAft>
                          <a:spcPts val="0"/>
                        </a:spcAft>
                      </a:pPr>
                      <a:r>
                        <a:rPr lang="pl-PL" sz="900">
                          <a:solidFill>
                            <a:srgbClr val="000000"/>
                          </a:solidFill>
                          <a:latin typeface="Cambria"/>
                          <a:ea typeface="Calibri"/>
                          <a:cs typeface="Times New Roman"/>
                        </a:rPr>
                        <a:t>Operacja dotyczy narzędzi/materiałów promocyjnych</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Wniosek</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1</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2 pkt – dotyczy</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1 pkt  – nie dotyczy</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endParaRPr lang="pl-PL" sz="900">
                        <a:solidFill>
                          <a:srgbClr val="000000"/>
                        </a:solidFill>
                        <a:latin typeface="Cambria"/>
                        <a:ea typeface="Calibri"/>
                        <a:cs typeface="Times New Roman"/>
                      </a:endParaRPr>
                    </a:p>
                  </a:txBody>
                  <a:tcPr marL="68580" marR="68580" marT="0" marB="0"/>
                </a:tc>
                <a:extLst>
                  <a:ext uri="{0D108BD9-81ED-4DB2-BD59-A6C34878D82A}">
                    <a16:rowId xmlns:a16="http://schemas.microsoft.com/office/drawing/2014/main" val="10003"/>
                  </a:ext>
                </a:extLst>
              </a:tr>
              <a:tr h="481900">
                <a:tc>
                  <a:txBody>
                    <a:bodyPr/>
                    <a:lstStyle/>
                    <a:p>
                      <a:pPr algn="l">
                        <a:lnSpc>
                          <a:spcPct val="115000"/>
                        </a:lnSpc>
                        <a:spcAft>
                          <a:spcPts val="0"/>
                        </a:spcAft>
                      </a:pPr>
                      <a:r>
                        <a:rPr lang="pl-PL" sz="900">
                          <a:solidFill>
                            <a:srgbClr val="000000"/>
                          </a:solidFill>
                          <a:latin typeface="Cambria"/>
                          <a:ea typeface="Calibri"/>
                          <a:cs typeface="Times New Roman"/>
                        </a:rPr>
                        <a:t>Wysokość wnioskowanej dotacji</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Wniosek</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3</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4 pkt – do 50 000 PLN</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1 pkt – więcej niż 50 000 PLN</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endParaRPr lang="pl-PL" sz="900">
                        <a:solidFill>
                          <a:srgbClr val="000000"/>
                        </a:solidFill>
                        <a:latin typeface="Cambria"/>
                        <a:ea typeface="Calibri"/>
                        <a:cs typeface="Times New Roman"/>
                      </a:endParaRPr>
                    </a:p>
                  </a:txBody>
                  <a:tcPr marL="68580" marR="68580" marT="0" marB="0"/>
                </a:tc>
                <a:extLst>
                  <a:ext uri="{0D108BD9-81ED-4DB2-BD59-A6C34878D82A}">
                    <a16:rowId xmlns:a16="http://schemas.microsoft.com/office/drawing/2014/main" val="10004"/>
                  </a:ext>
                </a:extLst>
              </a:tr>
              <a:tr h="481900">
                <a:tc>
                  <a:txBody>
                    <a:bodyPr/>
                    <a:lstStyle/>
                    <a:p>
                      <a:pPr algn="l">
                        <a:lnSpc>
                          <a:spcPct val="115000"/>
                        </a:lnSpc>
                        <a:spcAft>
                          <a:spcPts val="0"/>
                        </a:spcAft>
                      </a:pPr>
                      <a:r>
                        <a:rPr lang="pl-PL" sz="900">
                          <a:solidFill>
                            <a:srgbClr val="000000"/>
                          </a:solidFill>
                          <a:latin typeface="Cambria"/>
                          <a:ea typeface="Calibri"/>
                          <a:cs typeface="Times New Roman"/>
                        </a:rPr>
                        <a:t>Wniosek konsultowany z Biurem LGD lub przygotowany przez Biuro (dotyczy operacji własnych)</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Dokumenty własne Biura </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1</a:t>
                      </a:r>
                      <a:endParaRPr lang="pl-PL" sz="1100">
                        <a:latin typeface="Calibri"/>
                        <a:ea typeface="Calibri"/>
                        <a:cs typeface="Times New Roman"/>
                      </a:endParaRPr>
                    </a:p>
                  </a:txBody>
                  <a:tcPr marL="68580" marR="68580" marT="0" marB="0"/>
                </a:tc>
                <a:tc gridSpan="2">
                  <a:txBody>
                    <a:bodyPr/>
                    <a:lstStyle/>
                    <a:p>
                      <a:pPr algn="l">
                        <a:lnSpc>
                          <a:spcPct val="115000"/>
                        </a:lnSpc>
                        <a:spcAft>
                          <a:spcPts val="0"/>
                        </a:spcAft>
                      </a:pPr>
                      <a:r>
                        <a:rPr lang="pl-PL" sz="900">
                          <a:solidFill>
                            <a:srgbClr val="000000"/>
                          </a:solidFill>
                          <a:latin typeface="Cambria"/>
                          <a:ea typeface="Calibri"/>
                          <a:cs typeface="Times New Roman"/>
                        </a:rPr>
                        <a:t>4 pkt – przygotowany przez Biuro LGD (dotyczy operacji własnych LGD)</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3 pkt – udział w spotkaniu konsultacyjnym lub osobiście w biurze</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2 pkt – telefonicznie lub mailowo</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1 pkt  – nie dotyczy</a:t>
                      </a:r>
                      <a:endParaRPr lang="pl-PL" sz="1100">
                        <a:latin typeface="Calibri"/>
                        <a:ea typeface="Calibri"/>
                        <a:cs typeface="Times New Roman"/>
                      </a:endParaRPr>
                    </a:p>
                  </a:txBody>
                  <a:tcPr marL="68580" marR="68580" marT="0" marB="0"/>
                </a:tc>
                <a:tc hMerge="1">
                  <a:txBody>
                    <a:bodyPr/>
                    <a:lstStyle/>
                    <a:p>
                      <a:endParaRPr lang="pl-PL"/>
                    </a:p>
                  </a:txBody>
                  <a:tcPr/>
                </a:tc>
                <a:extLst>
                  <a:ext uri="{0D108BD9-81ED-4DB2-BD59-A6C34878D82A}">
                    <a16:rowId xmlns:a16="http://schemas.microsoft.com/office/drawing/2014/main" val="10005"/>
                  </a:ext>
                </a:extLst>
              </a:tr>
              <a:tr h="258214">
                <a:tc gridSpan="5">
                  <a:txBody>
                    <a:bodyPr/>
                    <a:lstStyle/>
                    <a:p>
                      <a:pPr algn="ctr">
                        <a:lnSpc>
                          <a:spcPct val="115000"/>
                        </a:lnSpc>
                        <a:spcAft>
                          <a:spcPts val="0"/>
                        </a:spcAft>
                      </a:pPr>
                      <a:r>
                        <a:rPr lang="pl-PL" sz="900" b="1">
                          <a:solidFill>
                            <a:srgbClr val="000000"/>
                          </a:solidFill>
                          <a:latin typeface="Cambria"/>
                          <a:ea typeface="Calibri"/>
                          <a:cs typeface="Times New Roman"/>
                        </a:rPr>
                        <a:t>Maksymalna liczba punktów – 23 pkt</a:t>
                      </a:r>
                      <a:endParaRPr lang="pl-PL" sz="1100">
                        <a:latin typeface="Calibri"/>
                        <a:ea typeface="Calibri"/>
                        <a:cs typeface="Times New Roman"/>
                      </a:endParaRPr>
                    </a:p>
                  </a:txBody>
                  <a:tcPr marL="68580" marR="68580" marT="0"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0006"/>
                  </a:ext>
                </a:extLst>
              </a:tr>
              <a:tr h="193868">
                <a:tc gridSpan="5">
                  <a:txBody>
                    <a:bodyPr/>
                    <a:lstStyle/>
                    <a:p>
                      <a:pPr algn="l">
                        <a:lnSpc>
                          <a:spcPct val="115000"/>
                        </a:lnSpc>
                        <a:spcAft>
                          <a:spcPts val="0"/>
                        </a:spcAft>
                      </a:pPr>
                      <a:r>
                        <a:rPr lang="pl-PL" sz="900" b="1">
                          <a:solidFill>
                            <a:srgbClr val="000000"/>
                          </a:solidFill>
                          <a:latin typeface="Cambria"/>
                          <a:ea typeface="Calibri"/>
                          <a:cs typeface="Times New Roman"/>
                        </a:rPr>
                        <a:t>Operacje dotyczące ochrony dziedzictwa lokalnego</a:t>
                      </a:r>
                      <a:endParaRPr lang="pl-PL" sz="1100">
                        <a:latin typeface="Calibri"/>
                        <a:ea typeface="Calibri"/>
                        <a:cs typeface="Times New Roman"/>
                      </a:endParaRPr>
                    </a:p>
                  </a:txBody>
                  <a:tcPr marL="68580" marR="68580" marT="0"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0007"/>
                  </a:ext>
                </a:extLst>
              </a:tr>
              <a:tr h="481900">
                <a:tc>
                  <a:txBody>
                    <a:bodyPr/>
                    <a:lstStyle/>
                    <a:p>
                      <a:pPr algn="l">
                        <a:lnSpc>
                          <a:spcPct val="115000"/>
                        </a:lnSpc>
                        <a:spcAft>
                          <a:spcPts val="0"/>
                        </a:spcAft>
                      </a:pPr>
                      <a:r>
                        <a:rPr lang="pl-PL" sz="900">
                          <a:solidFill>
                            <a:srgbClr val="000000"/>
                          </a:solidFill>
                          <a:latin typeface="Cambria"/>
                          <a:ea typeface="Calibri"/>
                          <a:cs typeface="Times New Roman"/>
                        </a:rPr>
                        <a:t>Operacja dotyczy obiektów zabytkowych poddanych pracom konserwatorskim lub restauratorskim</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Wniosek</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2</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3 pkt - obiekt w rejestrze zabytków</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2 pkt - obiekt w ewidencji zabytków</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1 pkt – nie dotyczy</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endParaRPr lang="pl-PL" sz="900">
                        <a:solidFill>
                          <a:srgbClr val="000000"/>
                        </a:solidFill>
                        <a:latin typeface="Cambria"/>
                        <a:ea typeface="Calibri"/>
                        <a:cs typeface="Times New Roman"/>
                      </a:endParaRPr>
                    </a:p>
                  </a:txBody>
                  <a:tcPr marL="68580" marR="68580" marT="0" marB="0"/>
                </a:tc>
                <a:extLst>
                  <a:ext uri="{0D108BD9-81ED-4DB2-BD59-A6C34878D82A}">
                    <a16:rowId xmlns:a16="http://schemas.microsoft.com/office/drawing/2014/main" val="10008"/>
                  </a:ext>
                </a:extLst>
              </a:tr>
              <a:tr h="481900">
                <a:tc>
                  <a:txBody>
                    <a:bodyPr/>
                    <a:lstStyle/>
                    <a:p>
                      <a:pPr algn="l">
                        <a:lnSpc>
                          <a:spcPct val="115000"/>
                        </a:lnSpc>
                        <a:spcAft>
                          <a:spcPts val="0"/>
                        </a:spcAft>
                      </a:pPr>
                      <a:r>
                        <a:rPr lang="pl-PL" sz="900">
                          <a:solidFill>
                            <a:srgbClr val="000000"/>
                          </a:solidFill>
                          <a:latin typeface="Cambria"/>
                          <a:ea typeface="Calibri"/>
                          <a:cs typeface="Times New Roman"/>
                        </a:rPr>
                        <a:t>Operacja dotyczy działań związanych z muzeami, izbami pamięci/tradycji</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Wniosek</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3</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2 pkt – dotyczy</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1 pkt  – nie dotyczy</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endParaRPr lang="pl-PL" sz="900">
                        <a:solidFill>
                          <a:srgbClr val="000000"/>
                        </a:solidFill>
                        <a:latin typeface="Cambria"/>
                        <a:ea typeface="Calibri"/>
                        <a:cs typeface="Times New Roman"/>
                      </a:endParaRPr>
                    </a:p>
                  </a:txBody>
                  <a:tcPr marL="68580" marR="68580" marT="0" marB="0"/>
                </a:tc>
                <a:extLst>
                  <a:ext uri="{0D108BD9-81ED-4DB2-BD59-A6C34878D82A}">
                    <a16:rowId xmlns:a16="http://schemas.microsoft.com/office/drawing/2014/main" val="10009"/>
                  </a:ext>
                </a:extLst>
              </a:tr>
              <a:tr h="481900">
                <a:tc>
                  <a:txBody>
                    <a:bodyPr/>
                    <a:lstStyle/>
                    <a:p>
                      <a:pPr algn="l">
                        <a:lnSpc>
                          <a:spcPct val="115000"/>
                        </a:lnSpc>
                        <a:spcAft>
                          <a:spcPts val="0"/>
                        </a:spcAft>
                      </a:pPr>
                      <a:r>
                        <a:rPr lang="pl-PL" sz="900">
                          <a:solidFill>
                            <a:srgbClr val="000000"/>
                          </a:solidFill>
                          <a:latin typeface="Cambria"/>
                          <a:ea typeface="Calibri"/>
                          <a:cs typeface="Times New Roman"/>
                        </a:rPr>
                        <a:t>Wysokość wnioskowanej dotacji</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Wniosek</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1</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3 pkt – do 50 000 PLN</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2 pkt – więcej niż 50 000 i mniej niż 200 000 PLN</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1 pkt – więcej niż 200 000 PLN</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endParaRPr lang="pl-PL" sz="900" dirty="0">
                        <a:solidFill>
                          <a:srgbClr val="000000"/>
                        </a:solidFill>
                        <a:latin typeface="Cambria"/>
                        <a:ea typeface="Calibri"/>
                        <a:cs typeface="Times New Roman"/>
                      </a:endParaRPr>
                    </a:p>
                  </a:txBody>
                  <a:tcPr marL="68580" marR="68580" marT="0" marB="0"/>
                </a:tc>
                <a:extLst>
                  <a:ext uri="{0D108BD9-81ED-4DB2-BD59-A6C34878D82A}">
                    <a16:rowId xmlns:a16="http://schemas.microsoft.com/office/drawing/2014/main" val="10010"/>
                  </a:ext>
                </a:extLst>
              </a:tr>
              <a:tr h="481900">
                <a:tc>
                  <a:txBody>
                    <a:bodyPr/>
                    <a:lstStyle/>
                    <a:p>
                      <a:pPr algn="l">
                        <a:lnSpc>
                          <a:spcPct val="115000"/>
                        </a:lnSpc>
                        <a:spcAft>
                          <a:spcPts val="0"/>
                        </a:spcAft>
                      </a:pPr>
                      <a:r>
                        <a:rPr lang="pl-PL" sz="900">
                          <a:solidFill>
                            <a:srgbClr val="000000"/>
                          </a:solidFill>
                          <a:latin typeface="Cambria"/>
                          <a:ea typeface="Calibri"/>
                          <a:cs typeface="Times New Roman"/>
                        </a:rPr>
                        <a:t>Wniosek konsultowany z Biurem LGD lub przygotowany przez Biuro (dotyczy operacji własnych)</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Dokumenty własne Biura </a:t>
                      </a:r>
                      <a:endParaRPr lang="pl-PL" sz="1100">
                        <a:latin typeface="Calibri"/>
                        <a:ea typeface="Calibri"/>
                        <a:cs typeface="Times New Roman"/>
                      </a:endParaRPr>
                    </a:p>
                  </a:txBody>
                  <a:tcPr marL="68580" marR="68580" marT="0" marB="0"/>
                </a:tc>
                <a:tc>
                  <a:txBody>
                    <a:bodyPr/>
                    <a:lstStyle/>
                    <a:p>
                      <a:pPr algn="l">
                        <a:lnSpc>
                          <a:spcPct val="115000"/>
                        </a:lnSpc>
                        <a:spcAft>
                          <a:spcPts val="0"/>
                        </a:spcAft>
                      </a:pPr>
                      <a:r>
                        <a:rPr lang="pl-PL" sz="900">
                          <a:solidFill>
                            <a:srgbClr val="000000"/>
                          </a:solidFill>
                          <a:latin typeface="Cambria"/>
                          <a:ea typeface="Calibri"/>
                          <a:cs typeface="Times New Roman"/>
                        </a:rPr>
                        <a:t>1</a:t>
                      </a:r>
                      <a:endParaRPr lang="pl-PL" sz="1100">
                        <a:latin typeface="Calibri"/>
                        <a:ea typeface="Calibri"/>
                        <a:cs typeface="Times New Roman"/>
                      </a:endParaRPr>
                    </a:p>
                  </a:txBody>
                  <a:tcPr marL="68580" marR="68580" marT="0" marB="0"/>
                </a:tc>
                <a:tc gridSpan="2">
                  <a:txBody>
                    <a:bodyPr/>
                    <a:lstStyle/>
                    <a:p>
                      <a:pPr algn="l">
                        <a:lnSpc>
                          <a:spcPct val="115000"/>
                        </a:lnSpc>
                        <a:spcAft>
                          <a:spcPts val="0"/>
                        </a:spcAft>
                      </a:pPr>
                      <a:r>
                        <a:rPr lang="pl-PL" sz="900">
                          <a:solidFill>
                            <a:srgbClr val="000000"/>
                          </a:solidFill>
                          <a:latin typeface="Cambria"/>
                          <a:ea typeface="Calibri"/>
                          <a:cs typeface="Times New Roman"/>
                        </a:rPr>
                        <a:t>4 pkt – przygotowany przez Biuro LGD (dotyczy operacji własnych LGD)</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3 pkt – udział w spotkaniu konsultacyjnym lub osobiście w biurze</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2 pkt – telefonicznie lub mailowo</a:t>
                      </a:r>
                      <a:endParaRPr lang="pl-PL" sz="1100">
                        <a:latin typeface="Calibri"/>
                        <a:ea typeface="Calibri"/>
                        <a:cs typeface="Times New Roman"/>
                      </a:endParaRPr>
                    </a:p>
                    <a:p>
                      <a:pPr algn="l">
                        <a:lnSpc>
                          <a:spcPct val="115000"/>
                        </a:lnSpc>
                        <a:spcAft>
                          <a:spcPts val="0"/>
                        </a:spcAft>
                      </a:pPr>
                      <a:r>
                        <a:rPr lang="pl-PL" sz="900">
                          <a:solidFill>
                            <a:srgbClr val="000000"/>
                          </a:solidFill>
                          <a:latin typeface="Cambria"/>
                          <a:ea typeface="Calibri"/>
                          <a:cs typeface="Times New Roman"/>
                        </a:rPr>
                        <a:t>1 pkt  – nie dotyczy</a:t>
                      </a:r>
                      <a:endParaRPr lang="pl-PL" sz="1100">
                        <a:latin typeface="Calibri"/>
                        <a:ea typeface="Calibri"/>
                        <a:cs typeface="Times New Roman"/>
                      </a:endParaRPr>
                    </a:p>
                  </a:txBody>
                  <a:tcPr marL="68580" marR="68580" marT="0" marB="0"/>
                </a:tc>
                <a:tc hMerge="1">
                  <a:txBody>
                    <a:bodyPr/>
                    <a:lstStyle/>
                    <a:p>
                      <a:endParaRPr lang="pl-PL"/>
                    </a:p>
                  </a:txBody>
                  <a:tcPr/>
                </a:tc>
                <a:extLst>
                  <a:ext uri="{0D108BD9-81ED-4DB2-BD59-A6C34878D82A}">
                    <a16:rowId xmlns:a16="http://schemas.microsoft.com/office/drawing/2014/main" val="10011"/>
                  </a:ext>
                </a:extLst>
              </a:tr>
              <a:tr h="212300">
                <a:tc gridSpan="5">
                  <a:txBody>
                    <a:bodyPr/>
                    <a:lstStyle/>
                    <a:p>
                      <a:pPr algn="ctr">
                        <a:lnSpc>
                          <a:spcPct val="115000"/>
                        </a:lnSpc>
                        <a:spcAft>
                          <a:spcPts val="0"/>
                        </a:spcAft>
                      </a:pPr>
                      <a:r>
                        <a:rPr lang="pl-PL" sz="900" b="1" dirty="0">
                          <a:solidFill>
                            <a:srgbClr val="000000"/>
                          </a:solidFill>
                          <a:latin typeface="Cambria"/>
                          <a:ea typeface="Calibri"/>
                          <a:cs typeface="Times New Roman"/>
                        </a:rPr>
                        <a:t>Maksymalna liczba punktów –  19 </a:t>
                      </a:r>
                      <a:r>
                        <a:rPr lang="pl-PL" sz="900" b="1" dirty="0" err="1">
                          <a:solidFill>
                            <a:srgbClr val="000000"/>
                          </a:solidFill>
                          <a:latin typeface="Cambria"/>
                          <a:ea typeface="Calibri"/>
                          <a:cs typeface="Times New Roman"/>
                        </a:rPr>
                        <a:t>pkt</a:t>
                      </a:r>
                      <a:endParaRPr lang="pl-PL" sz="1100" dirty="0">
                        <a:latin typeface="Calibri"/>
                        <a:ea typeface="Calibri"/>
                        <a:cs typeface="Times New Roman"/>
                      </a:endParaRPr>
                    </a:p>
                  </a:txBody>
                  <a:tcPr marL="68580" marR="68580" marT="0"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10012"/>
                  </a:ext>
                </a:extLst>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2375248" y="2708920"/>
            <a:ext cx="6768752" cy="4248472"/>
          </a:xfrm>
        </p:spPr>
        <p:txBody>
          <a:bodyPr>
            <a:normAutofit/>
          </a:bodyPr>
          <a:lstStyle/>
          <a:p>
            <a:pPr algn="ctr">
              <a:buNone/>
            </a:pPr>
            <a:endParaRPr lang="pl-PL" sz="9600" dirty="0">
              <a:latin typeface="Times New Roman" pitchFamily="18" charset="0"/>
            </a:endParaRPr>
          </a:p>
          <a:p>
            <a:pPr algn="r">
              <a:buNone/>
            </a:pPr>
            <a:r>
              <a:rPr lang="pl-PL" sz="1900" i="1" dirty="0">
                <a:latin typeface="Cambria" pitchFamily="18" charset="0"/>
              </a:rPr>
              <a:t>Katarzyna Tracz</a:t>
            </a:r>
            <a:br>
              <a:rPr lang="pl-PL" sz="1900" i="1" dirty="0">
                <a:latin typeface="Cambria" pitchFamily="18" charset="0"/>
              </a:rPr>
            </a:br>
            <a:r>
              <a:rPr lang="pl-PL" sz="1900" dirty="0">
                <a:latin typeface="Cambria" pitchFamily="18" charset="0"/>
              </a:rPr>
              <a:t>Lokalna Grupa Działania </a:t>
            </a:r>
          </a:p>
          <a:p>
            <a:pPr algn="r">
              <a:buNone/>
            </a:pPr>
            <a:r>
              <a:rPr lang="pl-PL" sz="1900" dirty="0">
                <a:latin typeface="Cambria" pitchFamily="18" charset="0"/>
              </a:rPr>
              <a:t>„Górna Prosna”</a:t>
            </a:r>
            <a:br>
              <a:rPr lang="pl-PL" sz="1900" dirty="0">
                <a:latin typeface="Cambria" pitchFamily="18" charset="0"/>
              </a:rPr>
            </a:br>
            <a:r>
              <a:rPr lang="pl-PL" sz="1900" dirty="0">
                <a:latin typeface="Cambria" pitchFamily="18" charset="0"/>
              </a:rPr>
              <a:t>Sternalice 81 46-333 Sternalice</a:t>
            </a:r>
            <a:br>
              <a:rPr lang="pl-PL" sz="1900" dirty="0">
                <a:latin typeface="Cambria" pitchFamily="18" charset="0"/>
              </a:rPr>
            </a:br>
            <a:r>
              <a:rPr lang="pl-PL" sz="1900" dirty="0">
                <a:latin typeface="Cambria" pitchFamily="18" charset="0"/>
              </a:rPr>
              <a:t>tel. 034 343-57-54,  0663-901-616</a:t>
            </a:r>
            <a:br>
              <a:rPr lang="pl-PL" sz="1900" dirty="0">
                <a:latin typeface="Cambria" pitchFamily="18" charset="0"/>
              </a:rPr>
            </a:br>
            <a:r>
              <a:rPr lang="pl-PL" sz="1900" dirty="0">
                <a:latin typeface="Cambria" pitchFamily="18" charset="0"/>
              </a:rPr>
              <a:t>e-mail. </a:t>
            </a:r>
            <a:r>
              <a:rPr lang="pl-PL" sz="1900" dirty="0">
                <a:latin typeface="Cambria" pitchFamily="18" charset="0"/>
                <a:hlinkClick r:id="rId2"/>
              </a:rPr>
              <a:t>lgd@gornaprosna.pl</a:t>
            </a:r>
            <a:br>
              <a:rPr lang="pl-PL" sz="1900" dirty="0">
                <a:latin typeface="Cambria" pitchFamily="18" charset="0"/>
              </a:rPr>
            </a:br>
            <a:r>
              <a:rPr lang="pl-PL" sz="1900" dirty="0">
                <a:latin typeface="Cambria" pitchFamily="18" charset="0"/>
              </a:rPr>
              <a:t>www. </a:t>
            </a:r>
            <a:r>
              <a:rPr lang="pl-PL" sz="1900" dirty="0" err="1">
                <a:latin typeface="Cambria" pitchFamily="18" charset="0"/>
              </a:rPr>
              <a:t>gornaprosna.pl</a:t>
            </a:r>
            <a:endParaRPr lang="pl-PL" sz="1900" dirty="0">
              <a:latin typeface="Cambria" pitchFamily="18" charset="0"/>
            </a:endParaRPr>
          </a:p>
        </p:txBody>
      </p:sp>
      <p:sp>
        <p:nvSpPr>
          <p:cNvPr id="2" name="Tytuł 1"/>
          <p:cNvSpPr>
            <a:spLocks noGrp="1"/>
          </p:cNvSpPr>
          <p:nvPr>
            <p:ph type="title"/>
          </p:nvPr>
        </p:nvSpPr>
        <p:spPr>
          <a:xfrm>
            <a:off x="611560" y="274638"/>
            <a:ext cx="7313240" cy="1210146"/>
          </a:xfrm>
        </p:spPr>
        <p:txBody>
          <a:bodyPr>
            <a:normAutofit/>
          </a:bodyPr>
          <a:lstStyle/>
          <a:p>
            <a:pPr algn="ctr"/>
            <a:r>
              <a:rPr lang="pl-PL" sz="4800" b="1" i="1" dirty="0">
                <a:latin typeface="Cambria" pitchFamily="18" charset="0"/>
              </a:rPr>
              <a:t>Dziękuję za uwagę </a:t>
            </a:r>
          </a:p>
        </p:txBody>
      </p:sp>
      <p:pic>
        <p:nvPicPr>
          <p:cNvPr id="4" name="Obraz 3" descr="zaba.gif"/>
          <p:cNvPicPr>
            <a:picLocks noChangeAspect="1"/>
          </p:cNvPicPr>
          <p:nvPr/>
        </p:nvPicPr>
        <p:blipFill>
          <a:blip r:embed="rId3" cstate="print"/>
          <a:srcRect/>
          <a:stretch>
            <a:fillRect/>
          </a:stretch>
        </p:blipFill>
        <p:spPr bwMode="auto">
          <a:xfrm>
            <a:off x="3059832" y="1556792"/>
            <a:ext cx="3029719" cy="2637733"/>
          </a:xfrm>
          <a:prstGeom prst="rect">
            <a:avLst/>
          </a:prstGeom>
          <a:noFill/>
          <a:ln w="9525">
            <a:noFill/>
            <a:miter lim="800000"/>
            <a:headEnd/>
            <a:tailEnd/>
          </a:ln>
        </p:spPr>
      </p:pic>
      <p:pic>
        <p:nvPicPr>
          <p:cNvPr id="5" name="Obraz 4" descr="Logo bez tła - GP - Samo JPG.gif"/>
          <p:cNvPicPr>
            <a:picLocks noChangeAspect="1"/>
          </p:cNvPicPr>
          <p:nvPr/>
        </p:nvPicPr>
        <p:blipFill>
          <a:blip r:embed="rId4" cstate="print"/>
          <a:stretch>
            <a:fillRect/>
          </a:stretch>
        </p:blipFill>
        <p:spPr>
          <a:xfrm>
            <a:off x="0" y="6213660"/>
            <a:ext cx="1012773" cy="64434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ol">
  <a:themeElements>
    <a:clrScheme name="Hol">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Hol">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Hol">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1825</TotalTime>
  <Words>6040</Words>
  <Application>Microsoft Office PowerPoint</Application>
  <PresentationFormat>Pokaz na ekranie (4:3)</PresentationFormat>
  <Paragraphs>740</Paragraphs>
  <Slides>59</Slides>
  <Notes>2</Notes>
  <HiddenSlides>1</HiddenSlides>
  <MMClips>0</MMClips>
  <ScaleCrop>false</ScaleCrop>
  <HeadingPairs>
    <vt:vector size="6" baseType="variant">
      <vt:variant>
        <vt:lpstr>Używane czcionki</vt:lpstr>
      </vt:variant>
      <vt:variant>
        <vt:i4>12</vt:i4>
      </vt:variant>
      <vt:variant>
        <vt:lpstr>Motyw</vt:lpstr>
      </vt:variant>
      <vt:variant>
        <vt:i4>1</vt:i4>
      </vt:variant>
      <vt:variant>
        <vt:lpstr>Tytuły slajdów</vt:lpstr>
      </vt:variant>
      <vt:variant>
        <vt:i4>59</vt:i4>
      </vt:variant>
    </vt:vector>
  </HeadingPairs>
  <TitlesOfParts>
    <vt:vector size="72" baseType="lpstr">
      <vt:lpstr>Arial</vt:lpstr>
      <vt:lpstr>Calibri</vt:lpstr>
      <vt:lpstr>Cambria</vt:lpstr>
      <vt:lpstr>Courier New</vt:lpstr>
      <vt:lpstr>Lucida Sans Unicode</vt:lpstr>
      <vt:lpstr>Symbol</vt:lpstr>
      <vt:lpstr>Tahoma</vt:lpstr>
      <vt:lpstr>Times New Roman</vt:lpstr>
      <vt:lpstr>Verdana</vt:lpstr>
      <vt:lpstr>Wingdings</vt:lpstr>
      <vt:lpstr>Wingdings 2</vt:lpstr>
      <vt:lpstr>Wingdings 3</vt:lpstr>
      <vt:lpstr>Hol</vt:lpstr>
      <vt:lpstr>Prezentacja programu PowerPoint</vt:lpstr>
      <vt:lpstr>Akty prawne</vt:lpstr>
      <vt:lpstr>Akty prawne cd.</vt:lpstr>
      <vt:lpstr>Zakres przyznawanej pomocy (wg rozporządzenia MRiRW):</vt:lpstr>
      <vt:lpstr>Harmonogram naborów LGD „Górna Prosna”</vt:lpstr>
      <vt:lpstr>Limity środków</vt:lpstr>
      <vt:lpstr>kto może być beneficjentem? </vt:lpstr>
      <vt:lpstr>Warunki które musi spełnić podmiot ubiegający się o przyznanie pomocy:</vt:lpstr>
      <vt:lpstr>Wysokość wsparcia</vt:lpstr>
      <vt:lpstr>Koszty kwalifkowalne</vt:lpstr>
      <vt:lpstr>Koszty kwalifkowalne</vt:lpstr>
      <vt:lpstr>Koszty ogólne oraz koszty środków transportu</vt:lpstr>
      <vt:lpstr>Ważne !  </vt:lpstr>
      <vt:lpstr>Podstawowe informacje dotyczące składania, rozpatrywania oraz wypełniania wniosków</vt:lpstr>
      <vt:lpstr>Gdzie znaleźć i jak wypełnić?</vt:lpstr>
      <vt:lpstr>Jakie dokumenty?</vt:lpstr>
      <vt:lpstr>Gdzie, kiedy i co złożyć?</vt:lpstr>
      <vt:lpstr>Terminy rozpatrywania wniosku</vt:lpstr>
      <vt:lpstr>Prezentacja programu PowerPoint</vt:lpstr>
      <vt:lpstr>Korzystanie z usług doradczych LGD</vt:lpstr>
      <vt:lpstr>Uzasadnienie zgodności z celami LSR i kryteriami wyboru operacji przez LGD</vt:lpstr>
      <vt:lpstr>Uzasadnienie zgodności z celami LSR i kryteriami wyboru operacji przez LGD</vt:lpstr>
      <vt:lpstr>Uzasadnienie zgodności z celami LSR i kryteriami wyboru operacji przez LGD</vt:lpstr>
      <vt:lpstr>Uzasadnienie zgodności z celami LSR i kryteriami wyboru operacji przez LGD</vt:lpstr>
      <vt:lpstr>Uzasadnienie zgodności z celami LSR i kryteriami wyboru operacji przez LGD</vt:lpstr>
      <vt:lpstr>Uzasadnienie zgodności z celami LSR i kryteriami wyboru operacji przez LGD - przykład</vt:lpstr>
      <vt:lpstr>Tytuł  </vt:lpstr>
      <vt:lpstr>Opis </vt:lpstr>
      <vt:lpstr>Zakres operacji</vt:lpstr>
      <vt:lpstr>Cele operacji</vt:lpstr>
      <vt:lpstr>Cele operacji</vt:lpstr>
      <vt:lpstr>Cele operacji - przykład</vt:lpstr>
      <vt:lpstr>Uwaga</vt:lpstr>
      <vt:lpstr>Wskaźniki obowiązkowe oraz pozostałe</vt:lpstr>
      <vt:lpstr>Miejsce realizacji operacji</vt:lpstr>
      <vt:lpstr>Planowane terminy realizacji operacji</vt:lpstr>
      <vt:lpstr>Określenie możliwości i realizacji operacji przez podmiot ubiegający się o przyznanie pomocy bez udziału środków publicznych</vt:lpstr>
      <vt:lpstr>Określenie możliwości i realizacji operacji przez podmiot ubiegający się o przyznanie pomocy bez udziału środków publicznych</vt:lpstr>
      <vt:lpstr>Plan finansowy operacji </vt:lpstr>
      <vt:lpstr>Plan finansowy operacji </vt:lpstr>
      <vt:lpstr>Plan finansowy operacji  </vt:lpstr>
      <vt:lpstr>Zestawienie rzeczowo-finansowe</vt:lpstr>
      <vt:lpstr>Zestawienie rzeczowo-finansowe operacji</vt:lpstr>
      <vt:lpstr>Zestawienie rzeczowo-finansowe</vt:lpstr>
      <vt:lpstr>Opis zadań</vt:lpstr>
      <vt:lpstr>Opis zadań </vt:lpstr>
      <vt:lpstr>Opis zadań  uzasadnienie / uzasadnienie/uwagi</vt:lpstr>
      <vt:lpstr>Załączniki </vt:lpstr>
      <vt:lpstr>Załączniki cd.</vt:lpstr>
      <vt:lpstr>Załączniki cd.</vt:lpstr>
      <vt:lpstr>Załączniki cd.</vt:lpstr>
      <vt:lpstr>Załączniki cd.</vt:lpstr>
      <vt:lpstr>Informacja o wymaganych dokumentach, potwierdzających spełnienie warunków przyznania pomocy oraz kryteriów wyboru operacji </vt:lpstr>
      <vt:lpstr>Prezentacja programu PowerPoint</vt:lpstr>
      <vt:lpstr>Lokalne kryteria wyboru</vt:lpstr>
      <vt:lpstr>Lokalne kryteria wyboru</vt:lpstr>
      <vt:lpstr>Lokalne kryteria wyboru</vt:lpstr>
      <vt:lpstr>Lokalne kryteria wyboru</vt:lpstr>
      <vt:lpstr>Dziękuję za uwagę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Jak  wypełnić wniosek?</dc:title>
  <dc:creator>LGD</dc:creator>
  <cp:lastModifiedBy>Andrea Świtała</cp:lastModifiedBy>
  <cp:revision>204</cp:revision>
  <dcterms:created xsi:type="dcterms:W3CDTF">2012-04-25T07:03:55Z</dcterms:created>
  <dcterms:modified xsi:type="dcterms:W3CDTF">2021-03-22T12:00:45Z</dcterms:modified>
</cp:coreProperties>
</file>