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1"/>
  </p:notesMasterIdLst>
  <p:handoutMasterIdLst>
    <p:handoutMasterId r:id="rId62"/>
  </p:handoutMasterIdLst>
  <p:sldIdLst>
    <p:sldId id="313" r:id="rId2"/>
    <p:sldId id="346" r:id="rId3"/>
    <p:sldId id="315" r:id="rId4"/>
    <p:sldId id="316" r:id="rId5"/>
    <p:sldId id="347" r:id="rId6"/>
    <p:sldId id="317" r:id="rId7"/>
    <p:sldId id="326" r:id="rId8"/>
    <p:sldId id="327" r:id="rId9"/>
    <p:sldId id="318" r:id="rId10"/>
    <p:sldId id="329" r:id="rId11"/>
    <p:sldId id="348" r:id="rId12"/>
    <p:sldId id="328" r:id="rId13"/>
    <p:sldId id="349" r:id="rId14"/>
    <p:sldId id="320" r:id="rId15"/>
    <p:sldId id="321" r:id="rId16"/>
    <p:sldId id="350" r:id="rId17"/>
    <p:sldId id="331" r:id="rId18"/>
    <p:sldId id="330" r:id="rId19"/>
    <p:sldId id="323" r:id="rId20"/>
    <p:sldId id="257" r:id="rId21"/>
    <p:sldId id="258" r:id="rId22"/>
    <p:sldId id="259" r:id="rId23"/>
    <p:sldId id="260" r:id="rId24"/>
    <p:sldId id="261" r:id="rId25"/>
    <p:sldId id="266" r:id="rId26"/>
    <p:sldId id="265" r:id="rId27"/>
    <p:sldId id="352" r:id="rId28"/>
    <p:sldId id="351" r:id="rId29"/>
    <p:sldId id="353" r:id="rId30"/>
    <p:sldId id="354" r:id="rId31"/>
    <p:sldId id="297" r:id="rId32"/>
    <p:sldId id="262" r:id="rId33"/>
    <p:sldId id="355" r:id="rId34"/>
    <p:sldId id="356" r:id="rId35"/>
    <p:sldId id="264" r:id="rId36"/>
    <p:sldId id="291" r:id="rId37"/>
    <p:sldId id="332" r:id="rId38"/>
    <p:sldId id="293" r:id="rId39"/>
    <p:sldId id="292" r:id="rId40"/>
    <p:sldId id="324" r:id="rId41"/>
    <p:sldId id="362" r:id="rId42"/>
    <p:sldId id="358" r:id="rId43"/>
    <p:sldId id="359" r:id="rId44"/>
    <p:sldId id="334" r:id="rId45"/>
    <p:sldId id="335" r:id="rId46"/>
    <p:sldId id="360" r:id="rId47"/>
    <p:sldId id="361" r:id="rId48"/>
    <p:sldId id="337" r:id="rId49"/>
    <p:sldId id="338" r:id="rId50"/>
    <p:sldId id="339" r:id="rId51"/>
    <p:sldId id="303" r:id="rId52"/>
    <p:sldId id="304" r:id="rId53"/>
    <p:sldId id="302" r:id="rId54"/>
    <p:sldId id="340" r:id="rId55"/>
    <p:sldId id="325" r:id="rId56"/>
    <p:sldId id="306" r:id="rId57"/>
    <p:sldId id="343" r:id="rId58"/>
    <p:sldId id="344" r:id="rId59"/>
    <p:sldId id="289" r:id="rId6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9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4918A6-48B1-4884-B74A-32BCB9E2C4C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6D88B55-2A58-4CD9-821A-755E974CF579}">
      <dgm:prSet phldrT="[Tekst]" custT="1"/>
      <dgm:spPr/>
      <dgm:t>
        <a:bodyPr/>
        <a:lstStyle/>
        <a:p>
          <a:r>
            <a:rPr lang="pl-PL" sz="1600" b="1" u="sng" dirty="0">
              <a:solidFill>
                <a:schemeClr val="tx1"/>
              </a:solidFill>
              <a:latin typeface="Cambria" pitchFamily="18" charset="0"/>
            </a:rPr>
            <a:t>Konkretny, </a:t>
          </a:r>
          <a:r>
            <a:rPr lang="pl-PL" sz="1600" dirty="0">
              <a:latin typeface="Cambria" pitchFamily="18" charset="0"/>
            </a:rPr>
            <a:t>tj. jasno określony, również pod względem efektów. </a:t>
          </a:r>
          <a:endParaRPr lang="pl-PL" sz="1600" dirty="0"/>
        </a:p>
      </dgm:t>
    </dgm:pt>
    <dgm:pt modelId="{6C470806-0FE5-4397-AA9E-5B0C20922A1C}" type="parTrans" cxnId="{32261342-7B96-4004-A1D9-3538E55A742D}">
      <dgm:prSet/>
      <dgm:spPr/>
      <dgm:t>
        <a:bodyPr/>
        <a:lstStyle/>
        <a:p>
          <a:endParaRPr lang="pl-PL"/>
        </a:p>
      </dgm:t>
    </dgm:pt>
    <dgm:pt modelId="{DEA34A27-66EB-4422-BDF1-6AE6E70AF80F}" type="sibTrans" cxnId="{32261342-7B96-4004-A1D9-3538E55A742D}">
      <dgm:prSet/>
      <dgm:spPr/>
      <dgm:t>
        <a:bodyPr/>
        <a:lstStyle/>
        <a:p>
          <a:endParaRPr lang="pl-PL"/>
        </a:p>
      </dgm:t>
    </dgm:pt>
    <dgm:pt modelId="{30164E17-93A4-406D-AF8B-EA59432CCF0D}">
      <dgm:prSet phldrT="[Tekst]" custT="1"/>
      <dgm:spPr/>
      <dgm:t>
        <a:bodyPr/>
        <a:lstStyle/>
        <a:p>
          <a:r>
            <a:rPr lang="pl-PL" sz="1600" b="1" u="sng" dirty="0">
              <a:solidFill>
                <a:schemeClr val="tx1"/>
              </a:solidFill>
              <a:latin typeface="Cambria" pitchFamily="18" charset="0"/>
            </a:rPr>
            <a:t>Określony w czasie</a:t>
          </a:r>
          <a:r>
            <a:rPr lang="pl-PL" sz="1600" b="1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dirty="0">
              <a:latin typeface="Cambria" pitchFamily="18" charset="0"/>
            </a:rPr>
            <a:t>tj. sformułowany, w taki sposób, aby przy uwzględnieniu ewentualnych ryzyk związanych z realizacją projektu osiągnięcie celu było możliwe w planowanym okresie realizacji operacji</a:t>
          </a:r>
          <a:endParaRPr lang="pl-PL" sz="1600" dirty="0"/>
        </a:p>
      </dgm:t>
    </dgm:pt>
    <dgm:pt modelId="{58FCD722-A88D-405B-96F6-1AB4DC90B1B2}" type="parTrans" cxnId="{893494F1-154D-40D8-ACB4-58F14C396303}">
      <dgm:prSet/>
      <dgm:spPr/>
      <dgm:t>
        <a:bodyPr/>
        <a:lstStyle/>
        <a:p>
          <a:endParaRPr lang="pl-PL"/>
        </a:p>
      </dgm:t>
    </dgm:pt>
    <dgm:pt modelId="{8DE039AB-230F-4BD3-B701-6BA27D46745A}" type="sibTrans" cxnId="{893494F1-154D-40D8-ACB4-58F14C396303}">
      <dgm:prSet/>
      <dgm:spPr/>
      <dgm:t>
        <a:bodyPr/>
        <a:lstStyle/>
        <a:p>
          <a:endParaRPr lang="pl-PL"/>
        </a:p>
      </dgm:t>
    </dgm:pt>
    <dgm:pt modelId="{36F6FE93-F97C-43DF-BDD2-F51EA6ACA089}">
      <dgm:prSet phldrT="[Tekst]"/>
      <dgm:spPr/>
      <dgm:t>
        <a:bodyPr/>
        <a:lstStyle/>
        <a:p>
          <a:r>
            <a:rPr lang="pl-PL" b="1" u="sng" dirty="0">
              <a:solidFill>
                <a:schemeClr val="tx1"/>
              </a:solidFill>
              <a:latin typeface="Cambria" pitchFamily="18" charset="0"/>
            </a:rPr>
            <a:t>Adekwatny do zakładanych rezultatów (efektów)</a:t>
          </a:r>
          <a:endParaRPr lang="pl-PL" b="1" dirty="0">
            <a:solidFill>
              <a:schemeClr val="tx1"/>
            </a:solidFill>
          </a:endParaRPr>
        </a:p>
      </dgm:t>
    </dgm:pt>
    <dgm:pt modelId="{976F7E2E-0E24-4733-805F-9FC628DEEBEA}" type="parTrans" cxnId="{8FFE49CA-4460-4A1F-8572-FF9DA69C983A}">
      <dgm:prSet/>
      <dgm:spPr/>
      <dgm:t>
        <a:bodyPr/>
        <a:lstStyle/>
        <a:p>
          <a:endParaRPr lang="pl-PL"/>
        </a:p>
      </dgm:t>
    </dgm:pt>
    <dgm:pt modelId="{63A1AC4C-5C41-4FEB-B574-2107CFBF9E26}" type="sibTrans" cxnId="{8FFE49CA-4460-4A1F-8572-FF9DA69C983A}">
      <dgm:prSet/>
      <dgm:spPr/>
      <dgm:t>
        <a:bodyPr/>
        <a:lstStyle/>
        <a:p>
          <a:endParaRPr lang="pl-PL"/>
        </a:p>
      </dgm:t>
    </dgm:pt>
    <dgm:pt modelId="{3F574CF2-9B1D-4382-B538-83F129F21ABC}">
      <dgm:prSet phldrT="[Tekst]"/>
      <dgm:spPr/>
      <dgm:t>
        <a:bodyPr/>
        <a:lstStyle/>
        <a:p>
          <a:r>
            <a:rPr lang="pl-PL" b="1" u="sng" dirty="0">
              <a:solidFill>
                <a:schemeClr val="tx1"/>
              </a:solidFill>
              <a:latin typeface="Cambria" pitchFamily="18" charset="0"/>
            </a:rPr>
            <a:t>Realistyczny</a:t>
          </a:r>
        </a:p>
      </dgm:t>
    </dgm:pt>
    <dgm:pt modelId="{4D7FEE09-EFD3-496C-BBF0-8B1AD652B623}" type="parTrans" cxnId="{FFAA0A1E-588A-4E89-A3ED-2DB1DB77597D}">
      <dgm:prSet/>
      <dgm:spPr/>
      <dgm:t>
        <a:bodyPr/>
        <a:lstStyle/>
        <a:p>
          <a:endParaRPr lang="pl-PL"/>
        </a:p>
      </dgm:t>
    </dgm:pt>
    <dgm:pt modelId="{78BAEA55-1DD7-468F-B49E-60245022C5BA}" type="sibTrans" cxnId="{FFAA0A1E-588A-4E89-A3ED-2DB1DB77597D}">
      <dgm:prSet/>
      <dgm:spPr/>
      <dgm:t>
        <a:bodyPr/>
        <a:lstStyle/>
        <a:p>
          <a:endParaRPr lang="pl-PL"/>
        </a:p>
      </dgm:t>
    </dgm:pt>
    <dgm:pt modelId="{BBC1DB5A-030F-46F4-B08D-1CE855C404E8}">
      <dgm:prSet phldrT="[Tekst]" custT="1"/>
      <dgm:spPr/>
      <dgm:t>
        <a:bodyPr/>
        <a:lstStyle/>
        <a:p>
          <a:r>
            <a:rPr lang="pl-PL" sz="1600" b="1" u="sng" dirty="0">
              <a:solidFill>
                <a:schemeClr val="tx1"/>
              </a:solidFill>
              <a:latin typeface="Cambria" pitchFamily="18" charset="0"/>
            </a:rPr>
            <a:t>Mierzalny</a:t>
          </a:r>
          <a:r>
            <a:rPr lang="pl-PL" sz="1600" b="1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dirty="0">
              <a:latin typeface="Cambria" pitchFamily="18" charset="0"/>
            </a:rPr>
            <a:t>tj. możliwy do wyrażenia w konkretnej wartości (np. dla celu </a:t>
          </a:r>
          <a:r>
            <a:rPr lang="pl-PL" sz="1600" i="1" dirty="0">
              <a:latin typeface="Cambria" pitchFamily="18" charset="0"/>
            </a:rPr>
            <a:t>„rozwój działalności gospodarczej poprzez zakup koparki oraz  utworzenie 1 miejsca pracy” </a:t>
          </a:r>
          <a:r>
            <a:rPr lang="pl-PL" sz="1600" dirty="0">
              <a:latin typeface="Cambria" pitchFamily="18" charset="0"/>
            </a:rPr>
            <a:t>możliwe jest wskazanie w Opisie operacji liczby utworzonych miejsc pracy oraz ilości zakupionych maszyn). </a:t>
          </a:r>
          <a:endParaRPr lang="pl-PL" sz="1600" dirty="0"/>
        </a:p>
      </dgm:t>
    </dgm:pt>
    <dgm:pt modelId="{C91F17BE-CF0D-4791-9495-E5B3EC66CDDB}" type="parTrans" cxnId="{05A5B02A-BAE7-455D-8655-2AF001081D23}">
      <dgm:prSet/>
      <dgm:spPr/>
      <dgm:t>
        <a:bodyPr/>
        <a:lstStyle/>
        <a:p>
          <a:endParaRPr lang="pl-PL"/>
        </a:p>
      </dgm:t>
    </dgm:pt>
    <dgm:pt modelId="{3606E8E3-D8AC-440D-9871-6366F312D2C7}" type="sibTrans" cxnId="{05A5B02A-BAE7-455D-8655-2AF001081D23}">
      <dgm:prSet/>
      <dgm:spPr/>
      <dgm:t>
        <a:bodyPr/>
        <a:lstStyle/>
        <a:p>
          <a:endParaRPr lang="pl-PL"/>
        </a:p>
      </dgm:t>
    </dgm:pt>
    <dgm:pt modelId="{E2FFDAB4-4A80-4956-AD07-3C02D536938E}" type="pres">
      <dgm:prSet presAssocID="{594918A6-48B1-4884-B74A-32BCB9E2C4CA}" presName="Name0" presStyleCnt="0">
        <dgm:presLayoutVars>
          <dgm:dir/>
          <dgm:resizeHandles val="exact"/>
        </dgm:presLayoutVars>
      </dgm:prSet>
      <dgm:spPr/>
    </dgm:pt>
    <dgm:pt modelId="{1B319270-0458-460C-9DD6-F5846BDA9E67}" type="pres">
      <dgm:prSet presAssocID="{594918A6-48B1-4884-B74A-32BCB9E2C4CA}" presName="cycle" presStyleCnt="0"/>
      <dgm:spPr/>
    </dgm:pt>
    <dgm:pt modelId="{52565642-34F4-41A0-A229-A570004E4992}" type="pres">
      <dgm:prSet presAssocID="{66D88B55-2A58-4CD9-821A-755E974CF579}" presName="nodeFirstNode" presStyleLbl="node1" presStyleIdx="0" presStyleCnt="5">
        <dgm:presLayoutVars>
          <dgm:bulletEnabled val="1"/>
        </dgm:presLayoutVars>
      </dgm:prSet>
      <dgm:spPr/>
    </dgm:pt>
    <dgm:pt modelId="{37DEAC37-E3B0-4ABE-B707-4775559267DB}" type="pres">
      <dgm:prSet presAssocID="{DEA34A27-66EB-4422-BDF1-6AE6E70AF80F}" presName="sibTransFirstNode" presStyleLbl="bgShp" presStyleIdx="0" presStyleCnt="1"/>
      <dgm:spPr/>
    </dgm:pt>
    <dgm:pt modelId="{3504D080-E270-4886-86AD-7386BD9878E2}" type="pres">
      <dgm:prSet presAssocID="{30164E17-93A4-406D-AF8B-EA59432CCF0D}" presName="nodeFollowingNodes" presStyleLbl="node1" presStyleIdx="1" presStyleCnt="5" custScaleX="192903" custScaleY="140450" custRadScaleRad="100042" custRadScaleInc="-1449">
        <dgm:presLayoutVars>
          <dgm:bulletEnabled val="1"/>
        </dgm:presLayoutVars>
      </dgm:prSet>
      <dgm:spPr/>
    </dgm:pt>
    <dgm:pt modelId="{02A9B3FB-42AD-42C6-BF59-531DA7E183FA}" type="pres">
      <dgm:prSet presAssocID="{36F6FE93-F97C-43DF-BDD2-F51EA6ACA089}" presName="nodeFollowingNodes" presStyleLbl="node1" presStyleIdx="2" presStyleCnt="5">
        <dgm:presLayoutVars>
          <dgm:bulletEnabled val="1"/>
        </dgm:presLayoutVars>
      </dgm:prSet>
      <dgm:spPr/>
    </dgm:pt>
    <dgm:pt modelId="{A36EE4FF-B8E1-4A34-A7F6-1C42E427DA47}" type="pres">
      <dgm:prSet presAssocID="{3F574CF2-9B1D-4382-B538-83F129F21ABC}" presName="nodeFollowingNodes" presStyleLbl="node1" presStyleIdx="3" presStyleCnt="5" custRadScaleRad="98960" custRadScaleInc="-703">
        <dgm:presLayoutVars>
          <dgm:bulletEnabled val="1"/>
        </dgm:presLayoutVars>
      </dgm:prSet>
      <dgm:spPr/>
    </dgm:pt>
    <dgm:pt modelId="{2742588F-37C0-4C50-AB9E-3BB620D56C2A}" type="pres">
      <dgm:prSet presAssocID="{BBC1DB5A-030F-46F4-B08D-1CE855C404E8}" presName="nodeFollowingNodes" presStyleLbl="node1" presStyleIdx="4" presStyleCnt="5" custScaleX="170682" custScaleY="180809" custRadScaleRad="114887" custRadScaleInc="-9134">
        <dgm:presLayoutVars>
          <dgm:bulletEnabled val="1"/>
        </dgm:presLayoutVars>
      </dgm:prSet>
      <dgm:spPr/>
    </dgm:pt>
  </dgm:ptLst>
  <dgm:cxnLst>
    <dgm:cxn modelId="{FFAA0A1E-588A-4E89-A3ED-2DB1DB77597D}" srcId="{594918A6-48B1-4884-B74A-32BCB9E2C4CA}" destId="{3F574CF2-9B1D-4382-B538-83F129F21ABC}" srcOrd="3" destOrd="0" parTransId="{4D7FEE09-EFD3-496C-BBF0-8B1AD652B623}" sibTransId="{78BAEA55-1DD7-468F-B49E-60245022C5BA}"/>
    <dgm:cxn modelId="{05A5B02A-BAE7-455D-8655-2AF001081D23}" srcId="{594918A6-48B1-4884-B74A-32BCB9E2C4CA}" destId="{BBC1DB5A-030F-46F4-B08D-1CE855C404E8}" srcOrd="4" destOrd="0" parTransId="{C91F17BE-CF0D-4791-9495-E5B3EC66CDDB}" sibTransId="{3606E8E3-D8AC-440D-9871-6366F312D2C7}"/>
    <dgm:cxn modelId="{BF378C2D-303E-4267-85B8-BF8EDB6768FC}" type="presOf" srcId="{36F6FE93-F97C-43DF-BDD2-F51EA6ACA089}" destId="{02A9B3FB-42AD-42C6-BF59-531DA7E183FA}" srcOrd="0" destOrd="0" presId="urn:microsoft.com/office/officeart/2005/8/layout/cycle3"/>
    <dgm:cxn modelId="{5F981F40-1B40-4F45-B24D-9D525B166CB5}" type="presOf" srcId="{66D88B55-2A58-4CD9-821A-755E974CF579}" destId="{52565642-34F4-41A0-A229-A570004E4992}" srcOrd="0" destOrd="0" presId="urn:microsoft.com/office/officeart/2005/8/layout/cycle3"/>
    <dgm:cxn modelId="{32261342-7B96-4004-A1D9-3538E55A742D}" srcId="{594918A6-48B1-4884-B74A-32BCB9E2C4CA}" destId="{66D88B55-2A58-4CD9-821A-755E974CF579}" srcOrd="0" destOrd="0" parTransId="{6C470806-0FE5-4397-AA9E-5B0C20922A1C}" sibTransId="{DEA34A27-66EB-4422-BDF1-6AE6E70AF80F}"/>
    <dgm:cxn modelId="{0EF1A855-0C02-44A9-AD3A-86517EE47CCE}" type="presOf" srcId="{DEA34A27-66EB-4422-BDF1-6AE6E70AF80F}" destId="{37DEAC37-E3B0-4ABE-B707-4775559267DB}" srcOrd="0" destOrd="0" presId="urn:microsoft.com/office/officeart/2005/8/layout/cycle3"/>
    <dgm:cxn modelId="{3DF07877-1A02-42AD-925E-AB66DCD2CB65}" type="presOf" srcId="{BBC1DB5A-030F-46F4-B08D-1CE855C404E8}" destId="{2742588F-37C0-4C50-AB9E-3BB620D56C2A}" srcOrd="0" destOrd="0" presId="urn:microsoft.com/office/officeart/2005/8/layout/cycle3"/>
    <dgm:cxn modelId="{C5A731B6-7F00-431C-B0B7-9A88AFA590EE}" type="presOf" srcId="{30164E17-93A4-406D-AF8B-EA59432CCF0D}" destId="{3504D080-E270-4886-86AD-7386BD9878E2}" srcOrd="0" destOrd="0" presId="urn:microsoft.com/office/officeart/2005/8/layout/cycle3"/>
    <dgm:cxn modelId="{8FFE49CA-4460-4A1F-8572-FF9DA69C983A}" srcId="{594918A6-48B1-4884-B74A-32BCB9E2C4CA}" destId="{36F6FE93-F97C-43DF-BDD2-F51EA6ACA089}" srcOrd="2" destOrd="0" parTransId="{976F7E2E-0E24-4733-805F-9FC628DEEBEA}" sibTransId="{63A1AC4C-5C41-4FEB-B574-2107CFBF9E26}"/>
    <dgm:cxn modelId="{8F8767DE-A74E-4C75-9BB8-65FBE8ADB37C}" type="presOf" srcId="{594918A6-48B1-4884-B74A-32BCB9E2C4CA}" destId="{E2FFDAB4-4A80-4956-AD07-3C02D536938E}" srcOrd="0" destOrd="0" presId="urn:microsoft.com/office/officeart/2005/8/layout/cycle3"/>
    <dgm:cxn modelId="{5DBA18EE-D807-40DA-AE6D-65687E859CA1}" type="presOf" srcId="{3F574CF2-9B1D-4382-B538-83F129F21ABC}" destId="{A36EE4FF-B8E1-4A34-A7F6-1C42E427DA47}" srcOrd="0" destOrd="0" presId="urn:microsoft.com/office/officeart/2005/8/layout/cycle3"/>
    <dgm:cxn modelId="{893494F1-154D-40D8-ACB4-58F14C396303}" srcId="{594918A6-48B1-4884-B74A-32BCB9E2C4CA}" destId="{30164E17-93A4-406D-AF8B-EA59432CCF0D}" srcOrd="1" destOrd="0" parTransId="{58FCD722-A88D-405B-96F6-1AB4DC90B1B2}" sibTransId="{8DE039AB-230F-4BD3-B701-6BA27D46745A}"/>
    <dgm:cxn modelId="{AE5087AC-2D74-499D-93DF-B7A727531C1E}" type="presParOf" srcId="{E2FFDAB4-4A80-4956-AD07-3C02D536938E}" destId="{1B319270-0458-460C-9DD6-F5846BDA9E67}" srcOrd="0" destOrd="0" presId="urn:microsoft.com/office/officeart/2005/8/layout/cycle3"/>
    <dgm:cxn modelId="{1A8110F9-AB75-4834-AF1F-9172EA256FC0}" type="presParOf" srcId="{1B319270-0458-460C-9DD6-F5846BDA9E67}" destId="{52565642-34F4-41A0-A229-A570004E4992}" srcOrd="0" destOrd="0" presId="urn:microsoft.com/office/officeart/2005/8/layout/cycle3"/>
    <dgm:cxn modelId="{62BA1B1B-061C-4FCB-A2D9-1A9A55CD30A6}" type="presParOf" srcId="{1B319270-0458-460C-9DD6-F5846BDA9E67}" destId="{37DEAC37-E3B0-4ABE-B707-4775559267DB}" srcOrd="1" destOrd="0" presId="urn:microsoft.com/office/officeart/2005/8/layout/cycle3"/>
    <dgm:cxn modelId="{92A62069-C6CB-401C-9C6F-2DEF008661DF}" type="presParOf" srcId="{1B319270-0458-460C-9DD6-F5846BDA9E67}" destId="{3504D080-E270-4886-86AD-7386BD9878E2}" srcOrd="2" destOrd="0" presId="urn:microsoft.com/office/officeart/2005/8/layout/cycle3"/>
    <dgm:cxn modelId="{3100B32A-2E73-49F0-9CDE-34F1FBDF795D}" type="presParOf" srcId="{1B319270-0458-460C-9DD6-F5846BDA9E67}" destId="{02A9B3FB-42AD-42C6-BF59-531DA7E183FA}" srcOrd="3" destOrd="0" presId="urn:microsoft.com/office/officeart/2005/8/layout/cycle3"/>
    <dgm:cxn modelId="{915E5338-C7A3-40D2-9D21-92A59C4A786C}" type="presParOf" srcId="{1B319270-0458-460C-9DD6-F5846BDA9E67}" destId="{A36EE4FF-B8E1-4A34-A7F6-1C42E427DA47}" srcOrd="4" destOrd="0" presId="urn:microsoft.com/office/officeart/2005/8/layout/cycle3"/>
    <dgm:cxn modelId="{2E1B29E7-DBED-43B2-AC06-63725CDCEC01}" type="presParOf" srcId="{1B319270-0458-460C-9DD6-F5846BDA9E67}" destId="{2742588F-37C0-4C50-AB9E-3BB620D56C2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ED3CD8-5ECC-4B51-8C12-47BB5C719F9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80D9236-90F3-4D53-BB28-C79D694319BA}">
      <dgm:prSet phldrT="[Tekst]"/>
      <dgm:spPr/>
      <dgm:t>
        <a:bodyPr/>
        <a:lstStyle/>
        <a:p>
          <a:r>
            <a:rPr lang="pl-PL" b="1" u="sng" dirty="0">
              <a:solidFill>
                <a:schemeClr val="tx1"/>
              </a:solidFill>
            </a:rPr>
            <a:t>Koszt kwalifikowalny</a:t>
          </a:r>
        </a:p>
      </dgm:t>
    </dgm:pt>
    <dgm:pt modelId="{8B780CF6-D4D2-4BAC-9288-EB9843223D50}" type="parTrans" cxnId="{E871542B-C06D-4598-BF65-6E4DB3493DD8}">
      <dgm:prSet/>
      <dgm:spPr/>
      <dgm:t>
        <a:bodyPr/>
        <a:lstStyle/>
        <a:p>
          <a:endParaRPr lang="pl-PL"/>
        </a:p>
      </dgm:t>
    </dgm:pt>
    <dgm:pt modelId="{981D4C39-3AC9-4D4E-B086-4321094E91B2}" type="sibTrans" cxnId="{E871542B-C06D-4598-BF65-6E4DB3493DD8}">
      <dgm:prSet/>
      <dgm:spPr/>
      <dgm:t>
        <a:bodyPr/>
        <a:lstStyle/>
        <a:p>
          <a:endParaRPr lang="pl-PL"/>
        </a:p>
      </dgm:t>
    </dgm:pt>
    <dgm:pt modelId="{CF2BC623-73BF-4BCA-B610-626B071FDC21}">
      <dgm:prSet phldrT="[Tekst]" custT="1"/>
      <dgm:spPr/>
      <dgm:t>
        <a:bodyPr/>
        <a:lstStyle/>
        <a:p>
          <a:r>
            <a:rPr lang="pl-PL" sz="1600" dirty="0">
              <a:latin typeface="Cambria" pitchFamily="18" charset="0"/>
            </a:rPr>
            <a:t>wydatek niezbędny dla realizacji operacji </a:t>
          </a:r>
          <a:endParaRPr lang="pl-PL" sz="1600" dirty="0"/>
        </a:p>
      </dgm:t>
    </dgm:pt>
    <dgm:pt modelId="{82A0EB2E-851F-4219-9EC0-5864445AE429}" type="parTrans" cxnId="{823F4AEB-0AE6-4129-B553-1FFA2F2EE881}">
      <dgm:prSet/>
      <dgm:spPr/>
      <dgm:t>
        <a:bodyPr/>
        <a:lstStyle/>
        <a:p>
          <a:endParaRPr lang="pl-PL"/>
        </a:p>
      </dgm:t>
    </dgm:pt>
    <dgm:pt modelId="{C81E13C0-10A9-40DB-A9CA-CE0B06C24BE6}" type="sibTrans" cxnId="{823F4AEB-0AE6-4129-B553-1FFA2F2EE881}">
      <dgm:prSet/>
      <dgm:spPr/>
      <dgm:t>
        <a:bodyPr/>
        <a:lstStyle/>
        <a:p>
          <a:endParaRPr lang="pl-PL"/>
        </a:p>
      </dgm:t>
    </dgm:pt>
    <dgm:pt modelId="{B7F1A3A4-BB6F-44C7-889B-469C4265DEC5}">
      <dgm:prSet phldrT="[Tekst]" custT="1"/>
      <dgm:spPr/>
      <dgm:t>
        <a:bodyPr/>
        <a:lstStyle/>
        <a:p>
          <a:r>
            <a:rPr lang="pl-PL" sz="1600" dirty="0">
              <a:latin typeface="Cambria" pitchFamily="18" charset="0"/>
            </a:rPr>
            <a:t>koszt poniesiony od dnia zawarcia umowy o przyznaniu pomocy                                  a w przypadku kosztów ogólnych od 1 stycznia 2014 r.</a:t>
          </a:r>
          <a:endParaRPr lang="pl-PL" sz="1600" dirty="0"/>
        </a:p>
      </dgm:t>
    </dgm:pt>
    <dgm:pt modelId="{FCBDF2CC-0ECB-4A3B-9828-2A7F05B331C0}" type="parTrans" cxnId="{FA7E1801-50B3-4D58-914A-F746366BDDCE}">
      <dgm:prSet/>
      <dgm:spPr/>
      <dgm:t>
        <a:bodyPr/>
        <a:lstStyle/>
        <a:p>
          <a:endParaRPr lang="pl-PL"/>
        </a:p>
      </dgm:t>
    </dgm:pt>
    <dgm:pt modelId="{7046792E-34E6-4951-8EC6-74D4B10F59B5}" type="sibTrans" cxnId="{FA7E1801-50B3-4D58-914A-F746366BDDCE}">
      <dgm:prSet/>
      <dgm:spPr/>
      <dgm:t>
        <a:bodyPr/>
        <a:lstStyle/>
        <a:p>
          <a:endParaRPr lang="pl-PL"/>
        </a:p>
      </dgm:t>
    </dgm:pt>
    <dgm:pt modelId="{7FFA2C68-4FC8-498A-BDE9-47868121A933}">
      <dgm:prSet phldrT="[Tekst]" custT="1"/>
      <dgm:spPr/>
      <dgm:t>
        <a:bodyPr/>
        <a:lstStyle/>
        <a:p>
          <a:r>
            <a:rPr lang="pl-PL" sz="1600" dirty="0">
              <a:latin typeface="Cambria" pitchFamily="18" charset="0"/>
            </a:rPr>
            <a:t>koszt, które został określony  w </a:t>
          </a:r>
          <a:r>
            <a:rPr lang="pl-PL" sz="1600" i="1" dirty="0">
              <a:latin typeface="Cambria" pitchFamily="18" charset="0"/>
            </a:rPr>
            <a:t>Zestawieniu rzeczowo-finansowym operacji, faktycznie poniesiony                                            i udokumentowany. </a:t>
          </a:r>
          <a:endParaRPr lang="pl-PL" sz="1600" dirty="0"/>
        </a:p>
      </dgm:t>
    </dgm:pt>
    <dgm:pt modelId="{060C00A4-A997-414E-A98A-0A010EADEE73}" type="parTrans" cxnId="{CBA45492-1A4C-4EC0-8585-EEAF83C21DA9}">
      <dgm:prSet/>
      <dgm:spPr/>
      <dgm:t>
        <a:bodyPr/>
        <a:lstStyle/>
        <a:p>
          <a:endParaRPr lang="pl-PL"/>
        </a:p>
      </dgm:t>
    </dgm:pt>
    <dgm:pt modelId="{A0E7DA7B-9381-4247-B5AB-14B6427AAA3E}" type="sibTrans" cxnId="{CBA45492-1A4C-4EC0-8585-EEAF83C21DA9}">
      <dgm:prSet/>
      <dgm:spPr/>
      <dgm:t>
        <a:bodyPr/>
        <a:lstStyle/>
        <a:p>
          <a:endParaRPr lang="pl-PL"/>
        </a:p>
      </dgm:t>
    </dgm:pt>
    <dgm:pt modelId="{67E80508-A289-4EEA-A6B9-9A75A779A519}">
      <dgm:prSet phldrT="[Tekst]" custT="1"/>
      <dgm:spPr/>
      <dgm:t>
        <a:bodyPr/>
        <a:lstStyle/>
        <a:p>
          <a:r>
            <a:rPr lang="pl-PL" sz="1600" dirty="0">
              <a:latin typeface="Cambria" pitchFamily="18" charset="0"/>
            </a:rPr>
            <a:t>spełniający warunki umożliwiające jego całkowite lub częściowe pokrycie środkami przeznaczonymi na realizację poddziałania</a:t>
          </a:r>
          <a:endParaRPr lang="pl-PL" sz="1600" dirty="0"/>
        </a:p>
      </dgm:t>
    </dgm:pt>
    <dgm:pt modelId="{DE5B9160-55C8-44D9-BCC0-ED6BF43EF6E2}" type="parTrans" cxnId="{BA5B2BD6-DFA7-4218-9D72-5C87588DA8D5}">
      <dgm:prSet/>
      <dgm:spPr/>
      <dgm:t>
        <a:bodyPr/>
        <a:lstStyle/>
        <a:p>
          <a:endParaRPr lang="pl-PL"/>
        </a:p>
      </dgm:t>
    </dgm:pt>
    <dgm:pt modelId="{A0AC1AE2-83C1-47F4-863C-D5F140A5B482}" type="sibTrans" cxnId="{BA5B2BD6-DFA7-4218-9D72-5C87588DA8D5}">
      <dgm:prSet/>
      <dgm:spPr/>
      <dgm:t>
        <a:bodyPr/>
        <a:lstStyle/>
        <a:p>
          <a:endParaRPr lang="pl-PL"/>
        </a:p>
      </dgm:t>
    </dgm:pt>
    <dgm:pt modelId="{C5C514BE-B143-4B9F-B8A1-9FBDBADF7A07}">
      <dgm:prSet phldrT="[Tekst]" custT="1"/>
      <dgm:spPr/>
      <dgm:t>
        <a:bodyPr/>
        <a:lstStyle/>
        <a:p>
          <a:r>
            <a:rPr lang="pl-PL" sz="1400" dirty="0">
              <a:latin typeface="Cambria" pitchFamily="18" charset="0"/>
            </a:rPr>
            <a:t>Koszt którego wartość bez względu na liczbę wynikających z niego płatności przekracza 1 tysiąc zł  rozliczony bezgotówkowego, Pozostałe mogą być poniesione w formie rozliczenia pieniężnego. </a:t>
          </a:r>
          <a:endParaRPr lang="pl-PL" sz="1400" dirty="0"/>
        </a:p>
      </dgm:t>
    </dgm:pt>
    <dgm:pt modelId="{1A33B674-B2CC-4221-8296-C7E233DAD2BE}" type="parTrans" cxnId="{8C777CAA-0F29-400C-A6F3-C88A388EBE4F}">
      <dgm:prSet/>
      <dgm:spPr/>
      <dgm:t>
        <a:bodyPr/>
        <a:lstStyle/>
        <a:p>
          <a:endParaRPr lang="pl-PL"/>
        </a:p>
      </dgm:t>
    </dgm:pt>
    <dgm:pt modelId="{C82DC713-E302-437F-B2C9-BECFECB27BF7}" type="sibTrans" cxnId="{8C777CAA-0F29-400C-A6F3-C88A388EBE4F}">
      <dgm:prSet/>
      <dgm:spPr/>
      <dgm:t>
        <a:bodyPr/>
        <a:lstStyle/>
        <a:p>
          <a:endParaRPr lang="pl-PL"/>
        </a:p>
      </dgm:t>
    </dgm:pt>
    <dgm:pt modelId="{2EF04C33-A338-47A3-92B4-E071E19D2B9F}" type="pres">
      <dgm:prSet presAssocID="{06ED3CD8-5ECC-4B51-8C12-47BB5C719F9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CC5B3CF-AB87-4C2A-A559-C48A68C16CEF}" type="pres">
      <dgm:prSet presAssocID="{B80D9236-90F3-4D53-BB28-C79D694319BA}" presName="centerShape" presStyleLbl="node0" presStyleIdx="0" presStyleCnt="1" custScaleX="117609" custScaleY="114080"/>
      <dgm:spPr/>
    </dgm:pt>
    <dgm:pt modelId="{FD74E034-5386-4E88-93E2-154D9F13E42B}" type="pres">
      <dgm:prSet presAssocID="{CF2BC623-73BF-4BCA-B610-626B071FDC21}" presName="node" presStyleLbl="node1" presStyleIdx="0" presStyleCnt="5" custScaleX="171500" custScaleY="107766" custRadScaleRad="103228" custRadScaleInc="8548">
        <dgm:presLayoutVars>
          <dgm:bulletEnabled val="1"/>
        </dgm:presLayoutVars>
      </dgm:prSet>
      <dgm:spPr/>
    </dgm:pt>
    <dgm:pt modelId="{6395B59B-F5B5-445B-8DEF-23624551B15E}" type="pres">
      <dgm:prSet presAssocID="{CF2BC623-73BF-4BCA-B610-626B071FDC21}" presName="dummy" presStyleCnt="0"/>
      <dgm:spPr/>
    </dgm:pt>
    <dgm:pt modelId="{8663E869-5172-4387-9A94-ADE5A6BC89AB}" type="pres">
      <dgm:prSet presAssocID="{C81E13C0-10A9-40DB-A9CA-CE0B06C24BE6}" presName="sibTrans" presStyleLbl="sibTrans2D1" presStyleIdx="0" presStyleCnt="5"/>
      <dgm:spPr/>
    </dgm:pt>
    <dgm:pt modelId="{3E3F81F7-2E50-4B6F-9614-ECCFBFC12039}" type="pres">
      <dgm:prSet presAssocID="{B7F1A3A4-BB6F-44C7-889B-469C4265DEC5}" presName="node" presStyleLbl="node1" presStyleIdx="1" presStyleCnt="5" custScaleX="197438" custScaleY="159468" custRadScaleRad="138127" custRadScaleInc="78">
        <dgm:presLayoutVars>
          <dgm:bulletEnabled val="1"/>
        </dgm:presLayoutVars>
      </dgm:prSet>
      <dgm:spPr/>
    </dgm:pt>
    <dgm:pt modelId="{C8644869-2BA3-4B27-94E7-79485717512E}" type="pres">
      <dgm:prSet presAssocID="{B7F1A3A4-BB6F-44C7-889B-469C4265DEC5}" presName="dummy" presStyleCnt="0"/>
      <dgm:spPr/>
    </dgm:pt>
    <dgm:pt modelId="{41D93095-1DB0-463B-9F9C-6CDF1EFCFD62}" type="pres">
      <dgm:prSet presAssocID="{7046792E-34E6-4951-8EC6-74D4B10F59B5}" presName="sibTrans" presStyleLbl="sibTrans2D1" presStyleIdx="1" presStyleCnt="5"/>
      <dgm:spPr/>
    </dgm:pt>
    <dgm:pt modelId="{A492FD58-0475-41FE-B9B1-AD7C2EA7C6C9}" type="pres">
      <dgm:prSet presAssocID="{7FFA2C68-4FC8-498A-BDE9-47868121A933}" presName="node" presStyleLbl="node1" presStyleIdx="2" presStyleCnt="5" custScaleX="244291" custScaleY="128735" custRadScaleRad="116882" custRadScaleInc="-46016">
        <dgm:presLayoutVars>
          <dgm:bulletEnabled val="1"/>
        </dgm:presLayoutVars>
      </dgm:prSet>
      <dgm:spPr/>
    </dgm:pt>
    <dgm:pt modelId="{3507A51B-C8DB-4C82-AB99-C918EF738DAB}" type="pres">
      <dgm:prSet presAssocID="{7FFA2C68-4FC8-498A-BDE9-47868121A933}" presName="dummy" presStyleCnt="0"/>
      <dgm:spPr/>
    </dgm:pt>
    <dgm:pt modelId="{33005EF3-168E-40E1-AC14-CFFCB624E6A1}" type="pres">
      <dgm:prSet presAssocID="{A0E7DA7B-9381-4247-B5AB-14B6427AAA3E}" presName="sibTrans" presStyleLbl="sibTrans2D1" presStyleIdx="2" presStyleCnt="5" custScaleX="69847" custScaleY="46725"/>
      <dgm:spPr/>
    </dgm:pt>
    <dgm:pt modelId="{5CD04477-50DA-43FE-BBB2-03988FA163D9}" type="pres">
      <dgm:prSet presAssocID="{C5C514BE-B143-4B9F-B8A1-9FBDBADF7A07}" presName="node" presStyleLbl="node1" presStyleIdx="3" presStyleCnt="5" custScaleX="236361" custScaleY="139521" custRadScaleRad="136990" custRadScaleInc="97098">
        <dgm:presLayoutVars>
          <dgm:bulletEnabled val="1"/>
        </dgm:presLayoutVars>
      </dgm:prSet>
      <dgm:spPr/>
    </dgm:pt>
    <dgm:pt modelId="{51BB2673-7B24-49E5-BEAD-FF40CEB59A3D}" type="pres">
      <dgm:prSet presAssocID="{C5C514BE-B143-4B9F-B8A1-9FBDBADF7A07}" presName="dummy" presStyleCnt="0"/>
      <dgm:spPr/>
    </dgm:pt>
    <dgm:pt modelId="{23CFE39B-15FD-4CE5-B9C7-9CE0A43A12B8}" type="pres">
      <dgm:prSet presAssocID="{C82DC713-E302-437F-B2C9-BECFECB27BF7}" presName="sibTrans" presStyleLbl="sibTrans2D1" presStyleIdx="3" presStyleCnt="5"/>
      <dgm:spPr/>
    </dgm:pt>
    <dgm:pt modelId="{7F9BD47A-38AB-49DE-B14C-560244BB4246}" type="pres">
      <dgm:prSet presAssocID="{67E80508-A289-4EEA-A6B9-9A75A779A519}" presName="node" presStyleLbl="node1" presStyleIdx="4" presStyleCnt="5" custScaleX="216284" custScaleY="159639" custRadScaleRad="150135" custRadScaleInc="0">
        <dgm:presLayoutVars>
          <dgm:bulletEnabled val="1"/>
        </dgm:presLayoutVars>
      </dgm:prSet>
      <dgm:spPr/>
    </dgm:pt>
    <dgm:pt modelId="{35857646-31AF-4A5B-90F0-EF17E9422FBB}" type="pres">
      <dgm:prSet presAssocID="{67E80508-A289-4EEA-A6B9-9A75A779A519}" presName="dummy" presStyleCnt="0"/>
      <dgm:spPr/>
    </dgm:pt>
    <dgm:pt modelId="{B8AC1AC5-D079-4D10-A370-B5063BC9A4D0}" type="pres">
      <dgm:prSet presAssocID="{A0AC1AE2-83C1-47F4-863C-D5F140A5B482}" presName="sibTrans" presStyleLbl="sibTrans2D1" presStyleIdx="4" presStyleCnt="5"/>
      <dgm:spPr/>
    </dgm:pt>
  </dgm:ptLst>
  <dgm:cxnLst>
    <dgm:cxn modelId="{FA7E1801-50B3-4D58-914A-F746366BDDCE}" srcId="{B80D9236-90F3-4D53-BB28-C79D694319BA}" destId="{B7F1A3A4-BB6F-44C7-889B-469C4265DEC5}" srcOrd="1" destOrd="0" parTransId="{FCBDF2CC-0ECB-4A3B-9828-2A7F05B331C0}" sibTransId="{7046792E-34E6-4951-8EC6-74D4B10F59B5}"/>
    <dgm:cxn modelId="{1C4B0C1C-3DEC-42D7-9956-4A571697599F}" type="presOf" srcId="{A0E7DA7B-9381-4247-B5AB-14B6427AAA3E}" destId="{33005EF3-168E-40E1-AC14-CFFCB624E6A1}" srcOrd="0" destOrd="0" presId="urn:microsoft.com/office/officeart/2005/8/layout/radial6"/>
    <dgm:cxn modelId="{E871542B-C06D-4598-BF65-6E4DB3493DD8}" srcId="{06ED3CD8-5ECC-4B51-8C12-47BB5C719F90}" destId="{B80D9236-90F3-4D53-BB28-C79D694319BA}" srcOrd="0" destOrd="0" parTransId="{8B780CF6-D4D2-4BAC-9288-EB9843223D50}" sibTransId="{981D4C39-3AC9-4D4E-B086-4321094E91B2}"/>
    <dgm:cxn modelId="{6781C051-195B-4CA2-9478-80FAB4FB893C}" type="presOf" srcId="{B7F1A3A4-BB6F-44C7-889B-469C4265DEC5}" destId="{3E3F81F7-2E50-4B6F-9614-ECCFBFC12039}" srcOrd="0" destOrd="0" presId="urn:microsoft.com/office/officeart/2005/8/layout/radial6"/>
    <dgm:cxn modelId="{5A0F4F77-A5ED-4429-A421-5F3FD78A1293}" type="presOf" srcId="{CF2BC623-73BF-4BCA-B610-626B071FDC21}" destId="{FD74E034-5386-4E88-93E2-154D9F13E42B}" srcOrd="0" destOrd="0" presId="urn:microsoft.com/office/officeart/2005/8/layout/radial6"/>
    <dgm:cxn modelId="{893B247A-E4B4-44EF-8F62-E6D0DE31B222}" type="presOf" srcId="{C81E13C0-10A9-40DB-A9CA-CE0B06C24BE6}" destId="{8663E869-5172-4387-9A94-ADE5A6BC89AB}" srcOrd="0" destOrd="0" presId="urn:microsoft.com/office/officeart/2005/8/layout/radial6"/>
    <dgm:cxn modelId="{0B1ADB7B-988E-4CC0-950D-12375F25E29F}" type="presOf" srcId="{C82DC713-E302-437F-B2C9-BECFECB27BF7}" destId="{23CFE39B-15FD-4CE5-B9C7-9CE0A43A12B8}" srcOrd="0" destOrd="0" presId="urn:microsoft.com/office/officeart/2005/8/layout/radial6"/>
    <dgm:cxn modelId="{CBA45492-1A4C-4EC0-8585-EEAF83C21DA9}" srcId="{B80D9236-90F3-4D53-BB28-C79D694319BA}" destId="{7FFA2C68-4FC8-498A-BDE9-47868121A933}" srcOrd="2" destOrd="0" parTransId="{060C00A4-A997-414E-A98A-0A010EADEE73}" sibTransId="{A0E7DA7B-9381-4247-B5AB-14B6427AAA3E}"/>
    <dgm:cxn modelId="{536414A2-0952-47EA-9F5D-2F1680E7AF0C}" type="presOf" srcId="{B80D9236-90F3-4D53-BB28-C79D694319BA}" destId="{6CC5B3CF-AB87-4C2A-A559-C48A68C16CEF}" srcOrd="0" destOrd="0" presId="urn:microsoft.com/office/officeart/2005/8/layout/radial6"/>
    <dgm:cxn modelId="{16FCCEA6-919E-40C4-818B-0113C3E7CE5D}" type="presOf" srcId="{C5C514BE-B143-4B9F-B8A1-9FBDBADF7A07}" destId="{5CD04477-50DA-43FE-BBB2-03988FA163D9}" srcOrd="0" destOrd="0" presId="urn:microsoft.com/office/officeart/2005/8/layout/radial6"/>
    <dgm:cxn modelId="{8C777CAA-0F29-400C-A6F3-C88A388EBE4F}" srcId="{B80D9236-90F3-4D53-BB28-C79D694319BA}" destId="{C5C514BE-B143-4B9F-B8A1-9FBDBADF7A07}" srcOrd="3" destOrd="0" parTransId="{1A33B674-B2CC-4221-8296-C7E233DAD2BE}" sibTransId="{C82DC713-E302-437F-B2C9-BECFECB27BF7}"/>
    <dgm:cxn modelId="{582A52AB-75D7-458B-A4E0-A4D2B3DA0317}" type="presOf" srcId="{A0AC1AE2-83C1-47F4-863C-D5F140A5B482}" destId="{B8AC1AC5-D079-4D10-A370-B5063BC9A4D0}" srcOrd="0" destOrd="0" presId="urn:microsoft.com/office/officeart/2005/8/layout/radial6"/>
    <dgm:cxn modelId="{0FDD64AF-BA06-48C8-91A4-216EAA9B11A7}" type="presOf" srcId="{7046792E-34E6-4951-8EC6-74D4B10F59B5}" destId="{41D93095-1DB0-463B-9F9C-6CDF1EFCFD62}" srcOrd="0" destOrd="0" presId="urn:microsoft.com/office/officeart/2005/8/layout/radial6"/>
    <dgm:cxn modelId="{4AD99CC4-740C-484C-BB08-3175780ADA28}" type="presOf" srcId="{67E80508-A289-4EEA-A6B9-9A75A779A519}" destId="{7F9BD47A-38AB-49DE-B14C-560244BB4246}" srcOrd="0" destOrd="0" presId="urn:microsoft.com/office/officeart/2005/8/layout/radial6"/>
    <dgm:cxn modelId="{BA5B2BD6-DFA7-4218-9D72-5C87588DA8D5}" srcId="{B80D9236-90F3-4D53-BB28-C79D694319BA}" destId="{67E80508-A289-4EEA-A6B9-9A75A779A519}" srcOrd="4" destOrd="0" parTransId="{DE5B9160-55C8-44D9-BCC0-ED6BF43EF6E2}" sibTransId="{A0AC1AE2-83C1-47F4-863C-D5F140A5B482}"/>
    <dgm:cxn modelId="{0576B6DF-0C25-420C-B179-5335548A6DD9}" type="presOf" srcId="{7FFA2C68-4FC8-498A-BDE9-47868121A933}" destId="{A492FD58-0475-41FE-B9B1-AD7C2EA7C6C9}" srcOrd="0" destOrd="0" presId="urn:microsoft.com/office/officeart/2005/8/layout/radial6"/>
    <dgm:cxn modelId="{823F4AEB-0AE6-4129-B553-1FFA2F2EE881}" srcId="{B80D9236-90F3-4D53-BB28-C79D694319BA}" destId="{CF2BC623-73BF-4BCA-B610-626B071FDC21}" srcOrd="0" destOrd="0" parTransId="{82A0EB2E-851F-4219-9EC0-5864445AE429}" sibTransId="{C81E13C0-10A9-40DB-A9CA-CE0B06C24BE6}"/>
    <dgm:cxn modelId="{46CB62F5-186A-4ED2-86E3-2B5A50F67603}" type="presOf" srcId="{06ED3CD8-5ECC-4B51-8C12-47BB5C719F90}" destId="{2EF04C33-A338-47A3-92B4-E071E19D2B9F}" srcOrd="0" destOrd="0" presId="urn:microsoft.com/office/officeart/2005/8/layout/radial6"/>
    <dgm:cxn modelId="{16F2D19B-93D3-49CA-9C79-83F9211675EF}" type="presParOf" srcId="{2EF04C33-A338-47A3-92B4-E071E19D2B9F}" destId="{6CC5B3CF-AB87-4C2A-A559-C48A68C16CEF}" srcOrd="0" destOrd="0" presId="urn:microsoft.com/office/officeart/2005/8/layout/radial6"/>
    <dgm:cxn modelId="{9B8231A1-BA64-445A-99BF-17E2316DCB82}" type="presParOf" srcId="{2EF04C33-A338-47A3-92B4-E071E19D2B9F}" destId="{FD74E034-5386-4E88-93E2-154D9F13E42B}" srcOrd="1" destOrd="0" presId="urn:microsoft.com/office/officeart/2005/8/layout/radial6"/>
    <dgm:cxn modelId="{0A64DE8E-DD2F-4CCC-9249-40DD8B4D39BC}" type="presParOf" srcId="{2EF04C33-A338-47A3-92B4-E071E19D2B9F}" destId="{6395B59B-F5B5-445B-8DEF-23624551B15E}" srcOrd="2" destOrd="0" presId="urn:microsoft.com/office/officeart/2005/8/layout/radial6"/>
    <dgm:cxn modelId="{E37C09DA-7E0D-4B93-820E-9C16FE5D9A4E}" type="presParOf" srcId="{2EF04C33-A338-47A3-92B4-E071E19D2B9F}" destId="{8663E869-5172-4387-9A94-ADE5A6BC89AB}" srcOrd="3" destOrd="0" presId="urn:microsoft.com/office/officeart/2005/8/layout/radial6"/>
    <dgm:cxn modelId="{61E84A83-103E-41D9-A106-0C81F6849F03}" type="presParOf" srcId="{2EF04C33-A338-47A3-92B4-E071E19D2B9F}" destId="{3E3F81F7-2E50-4B6F-9614-ECCFBFC12039}" srcOrd="4" destOrd="0" presId="urn:microsoft.com/office/officeart/2005/8/layout/radial6"/>
    <dgm:cxn modelId="{65C77843-B718-4577-A0CF-232609518C29}" type="presParOf" srcId="{2EF04C33-A338-47A3-92B4-E071E19D2B9F}" destId="{C8644869-2BA3-4B27-94E7-79485717512E}" srcOrd="5" destOrd="0" presId="urn:microsoft.com/office/officeart/2005/8/layout/radial6"/>
    <dgm:cxn modelId="{D24EE96F-76C9-45DD-BE28-84DEEB244835}" type="presParOf" srcId="{2EF04C33-A338-47A3-92B4-E071E19D2B9F}" destId="{41D93095-1DB0-463B-9F9C-6CDF1EFCFD62}" srcOrd="6" destOrd="0" presId="urn:microsoft.com/office/officeart/2005/8/layout/radial6"/>
    <dgm:cxn modelId="{E3C96501-2E16-4D61-B348-30D66E415071}" type="presParOf" srcId="{2EF04C33-A338-47A3-92B4-E071E19D2B9F}" destId="{A492FD58-0475-41FE-B9B1-AD7C2EA7C6C9}" srcOrd="7" destOrd="0" presId="urn:microsoft.com/office/officeart/2005/8/layout/radial6"/>
    <dgm:cxn modelId="{CC398EAD-0AB1-4615-8535-50E0596C7554}" type="presParOf" srcId="{2EF04C33-A338-47A3-92B4-E071E19D2B9F}" destId="{3507A51B-C8DB-4C82-AB99-C918EF738DAB}" srcOrd="8" destOrd="0" presId="urn:microsoft.com/office/officeart/2005/8/layout/radial6"/>
    <dgm:cxn modelId="{210CC933-05F3-4F02-A8FC-8A302E9F9360}" type="presParOf" srcId="{2EF04C33-A338-47A3-92B4-E071E19D2B9F}" destId="{33005EF3-168E-40E1-AC14-CFFCB624E6A1}" srcOrd="9" destOrd="0" presId="urn:microsoft.com/office/officeart/2005/8/layout/radial6"/>
    <dgm:cxn modelId="{93139459-58A7-49F3-89A7-83263EC9F430}" type="presParOf" srcId="{2EF04C33-A338-47A3-92B4-E071E19D2B9F}" destId="{5CD04477-50DA-43FE-BBB2-03988FA163D9}" srcOrd="10" destOrd="0" presId="urn:microsoft.com/office/officeart/2005/8/layout/radial6"/>
    <dgm:cxn modelId="{ED87CE01-B75B-47EE-90BB-AA863C1A6ED0}" type="presParOf" srcId="{2EF04C33-A338-47A3-92B4-E071E19D2B9F}" destId="{51BB2673-7B24-49E5-BEAD-FF40CEB59A3D}" srcOrd="11" destOrd="0" presId="urn:microsoft.com/office/officeart/2005/8/layout/radial6"/>
    <dgm:cxn modelId="{158CC0E0-2594-41B9-BB16-C26F0BC1A1ED}" type="presParOf" srcId="{2EF04C33-A338-47A3-92B4-E071E19D2B9F}" destId="{23CFE39B-15FD-4CE5-B9C7-9CE0A43A12B8}" srcOrd="12" destOrd="0" presId="urn:microsoft.com/office/officeart/2005/8/layout/radial6"/>
    <dgm:cxn modelId="{8DB8F70B-9AF2-4105-A155-B25AF95FCD43}" type="presParOf" srcId="{2EF04C33-A338-47A3-92B4-E071E19D2B9F}" destId="{7F9BD47A-38AB-49DE-B14C-560244BB4246}" srcOrd="13" destOrd="0" presId="urn:microsoft.com/office/officeart/2005/8/layout/radial6"/>
    <dgm:cxn modelId="{43D27AEF-5ED5-4C61-BC07-A197167BC91C}" type="presParOf" srcId="{2EF04C33-A338-47A3-92B4-E071E19D2B9F}" destId="{35857646-31AF-4A5B-90F0-EF17E9422FBB}" srcOrd="14" destOrd="0" presId="urn:microsoft.com/office/officeart/2005/8/layout/radial6"/>
    <dgm:cxn modelId="{FA0C1D6E-5939-40E7-AFE8-96DD643821DD}" type="presParOf" srcId="{2EF04C33-A338-47A3-92B4-E071E19D2B9F}" destId="{B8AC1AC5-D079-4D10-A370-B5063BC9A4D0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EAC37-E3B0-4ABE-B707-4775559267DB}">
      <dsp:nvSpPr>
        <dsp:cNvPr id="0" name=""/>
        <dsp:cNvSpPr/>
      </dsp:nvSpPr>
      <dsp:spPr>
        <a:xfrm>
          <a:off x="1853103" y="-28637"/>
          <a:ext cx="4493856" cy="4493856"/>
        </a:xfrm>
        <a:prstGeom prst="circularArrow">
          <a:avLst>
            <a:gd name="adj1" fmla="val 5544"/>
            <a:gd name="adj2" fmla="val 330680"/>
            <a:gd name="adj3" fmla="val 13761863"/>
            <a:gd name="adj4" fmla="val 1739452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65642-34F4-41A0-A229-A570004E4992}">
      <dsp:nvSpPr>
        <dsp:cNvPr id="0" name=""/>
        <dsp:cNvSpPr/>
      </dsp:nvSpPr>
      <dsp:spPr>
        <a:xfrm>
          <a:off x="3041503" y="355"/>
          <a:ext cx="2117057" cy="10585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sng" kern="1200" dirty="0">
              <a:solidFill>
                <a:schemeClr val="tx1"/>
              </a:solidFill>
              <a:latin typeface="Cambria" pitchFamily="18" charset="0"/>
            </a:rPr>
            <a:t>Konkretny, </a:t>
          </a:r>
          <a:r>
            <a:rPr lang="pl-PL" sz="1600" kern="1200" dirty="0">
              <a:latin typeface="Cambria" pitchFamily="18" charset="0"/>
            </a:rPr>
            <a:t>tj. jasno określony, również pod względem efektów. </a:t>
          </a:r>
          <a:endParaRPr lang="pl-PL" sz="1600" kern="1200" dirty="0"/>
        </a:p>
      </dsp:txBody>
      <dsp:txXfrm>
        <a:off x="3041503" y="355"/>
        <a:ext cx="2117057" cy="1058528"/>
      </dsp:txXfrm>
    </dsp:sp>
    <dsp:sp modelId="{3504D080-E270-4886-86AD-7386BD9878E2}">
      <dsp:nvSpPr>
        <dsp:cNvPr id="0" name=""/>
        <dsp:cNvSpPr/>
      </dsp:nvSpPr>
      <dsp:spPr>
        <a:xfrm>
          <a:off x="3872228" y="1082591"/>
          <a:ext cx="4083867" cy="14867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sng" kern="1200" dirty="0">
              <a:solidFill>
                <a:schemeClr val="tx1"/>
              </a:solidFill>
              <a:latin typeface="Cambria" pitchFamily="18" charset="0"/>
            </a:rPr>
            <a:t>Określony w czasie</a:t>
          </a:r>
          <a:r>
            <a:rPr lang="pl-PL" sz="1600" b="1" kern="1200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kern="1200" dirty="0">
              <a:latin typeface="Cambria" pitchFamily="18" charset="0"/>
            </a:rPr>
            <a:t>tj. sformułowany, w taki sposób, aby przy uwzględnieniu ewentualnych ryzyk związanych z realizacją projektu osiągnięcie celu było możliwe w planowanym okresie realizacji operacji</a:t>
          </a:r>
          <a:endParaRPr lang="pl-PL" sz="1600" kern="1200" dirty="0"/>
        </a:p>
      </dsp:txBody>
      <dsp:txXfrm>
        <a:off x="3872228" y="1082591"/>
        <a:ext cx="4083867" cy="1486703"/>
      </dsp:txXfrm>
    </dsp:sp>
    <dsp:sp modelId="{02A9B3FB-42AD-42C6-BF59-531DA7E183FA}">
      <dsp:nvSpPr>
        <dsp:cNvPr id="0" name=""/>
        <dsp:cNvSpPr/>
      </dsp:nvSpPr>
      <dsp:spPr>
        <a:xfrm>
          <a:off x="4167909" y="3467077"/>
          <a:ext cx="2117057" cy="10585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u="sng" kern="1200" dirty="0">
              <a:solidFill>
                <a:schemeClr val="tx1"/>
              </a:solidFill>
              <a:latin typeface="Cambria" pitchFamily="18" charset="0"/>
            </a:rPr>
            <a:t>Adekwatny do zakładanych rezultatów (efektów)</a:t>
          </a:r>
          <a:endParaRPr lang="pl-PL" sz="1500" b="1" kern="1200" dirty="0">
            <a:solidFill>
              <a:schemeClr val="tx1"/>
            </a:solidFill>
          </a:endParaRPr>
        </a:p>
      </dsp:txBody>
      <dsp:txXfrm>
        <a:off x="4167909" y="3467077"/>
        <a:ext cx="2117057" cy="1058528"/>
      </dsp:txXfrm>
    </dsp:sp>
    <dsp:sp modelId="{A36EE4FF-B8E1-4A34-A7F6-1C42E427DA47}">
      <dsp:nvSpPr>
        <dsp:cNvPr id="0" name=""/>
        <dsp:cNvSpPr/>
      </dsp:nvSpPr>
      <dsp:spPr>
        <a:xfrm>
          <a:off x="1938136" y="3459118"/>
          <a:ext cx="2117057" cy="10585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u="sng" kern="1200" dirty="0">
              <a:solidFill>
                <a:schemeClr val="tx1"/>
              </a:solidFill>
              <a:latin typeface="Cambria" pitchFamily="18" charset="0"/>
            </a:rPr>
            <a:t>Realistyczny</a:t>
          </a:r>
        </a:p>
      </dsp:txBody>
      <dsp:txXfrm>
        <a:off x="1938136" y="3459118"/>
        <a:ext cx="2117057" cy="1058528"/>
      </dsp:txXfrm>
    </dsp:sp>
    <dsp:sp modelId="{2742588F-37C0-4C50-AB9E-3BB620D56C2A}">
      <dsp:nvSpPr>
        <dsp:cNvPr id="0" name=""/>
        <dsp:cNvSpPr/>
      </dsp:nvSpPr>
      <dsp:spPr>
        <a:xfrm>
          <a:off x="144020" y="1011760"/>
          <a:ext cx="3613436" cy="1913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sng" kern="1200" dirty="0">
              <a:solidFill>
                <a:schemeClr val="tx1"/>
              </a:solidFill>
              <a:latin typeface="Cambria" pitchFamily="18" charset="0"/>
            </a:rPr>
            <a:t>Mierzalny</a:t>
          </a:r>
          <a:r>
            <a:rPr lang="pl-PL" sz="1600" b="1" kern="1200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kern="1200" dirty="0">
              <a:latin typeface="Cambria" pitchFamily="18" charset="0"/>
            </a:rPr>
            <a:t>tj. możliwy do wyrażenia w konkretnej wartości (np. dla celu </a:t>
          </a:r>
          <a:r>
            <a:rPr lang="pl-PL" sz="1600" i="1" kern="1200" dirty="0">
              <a:latin typeface="Cambria" pitchFamily="18" charset="0"/>
            </a:rPr>
            <a:t>„rozwój działalności gospodarczej poprzez zakup koparki oraz  utworzenie 1 miejsca pracy” </a:t>
          </a:r>
          <a:r>
            <a:rPr lang="pl-PL" sz="1600" kern="1200" dirty="0">
              <a:latin typeface="Cambria" pitchFamily="18" charset="0"/>
            </a:rPr>
            <a:t>możliwe jest wskazanie w Opisie operacji liczby utworzonych miejsc pracy oraz ilości zakupionych maszyn). </a:t>
          </a:r>
          <a:endParaRPr lang="pl-PL" sz="1600" kern="1200" dirty="0"/>
        </a:p>
      </dsp:txBody>
      <dsp:txXfrm>
        <a:off x="144020" y="1011760"/>
        <a:ext cx="3613436" cy="1913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AC1AC5-D079-4D10-A370-B5063BC9A4D0}">
      <dsp:nvSpPr>
        <dsp:cNvPr id="0" name=""/>
        <dsp:cNvSpPr/>
      </dsp:nvSpPr>
      <dsp:spPr>
        <a:xfrm>
          <a:off x="1329603" y="401130"/>
          <a:ext cx="4442629" cy="4442629"/>
        </a:xfrm>
        <a:prstGeom prst="blockArc">
          <a:avLst>
            <a:gd name="adj1" fmla="val 12158460"/>
            <a:gd name="adj2" fmla="val 17575521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FE39B-15FD-4CE5-B9C7-9CE0A43A12B8}">
      <dsp:nvSpPr>
        <dsp:cNvPr id="0" name=""/>
        <dsp:cNvSpPr/>
      </dsp:nvSpPr>
      <dsp:spPr>
        <a:xfrm>
          <a:off x="1188550" y="680631"/>
          <a:ext cx="4442629" cy="4442629"/>
        </a:xfrm>
        <a:prstGeom prst="blockArc">
          <a:avLst>
            <a:gd name="adj1" fmla="val 8369803"/>
            <a:gd name="adj2" fmla="val 12654923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05EF3-168E-40E1-AC14-CFFCB624E6A1}">
      <dsp:nvSpPr>
        <dsp:cNvPr id="0" name=""/>
        <dsp:cNvSpPr/>
      </dsp:nvSpPr>
      <dsp:spPr>
        <a:xfrm>
          <a:off x="2387451" y="3360590"/>
          <a:ext cx="3157154" cy="2112017"/>
        </a:xfrm>
        <a:prstGeom prst="blockArc">
          <a:avLst>
            <a:gd name="adj1" fmla="val 164137"/>
            <a:gd name="adj2" fmla="val 10964137"/>
            <a:gd name="adj3" fmla="val 456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93095-1DB0-463B-9F9C-6CDF1EFCFD62}">
      <dsp:nvSpPr>
        <dsp:cNvPr id="0" name=""/>
        <dsp:cNvSpPr/>
      </dsp:nvSpPr>
      <dsp:spPr>
        <a:xfrm>
          <a:off x="2840915" y="436214"/>
          <a:ext cx="4442629" cy="4442629"/>
        </a:xfrm>
        <a:prstGeom prst="blockArc">
          <a:avLst>
            <a:gd name="adj1" fmla="val 20320754"/>
            <a:gd name="adj2" fmla="val 3554263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3E869-5172-4387-9A94-ADE5A6BC89AB}">
      <dsp:nvSpPr>
        <dsp:cNvPr id="0" name=""/>
        <dsp:cNvSpPr/>
      </dsp:nvSpPr>
      <dsp:spPr>
        <a:xfrm>
          <a:off x="2852029" y="464117"/>
          <a:ext cx="4442629" cy="4442629"/>
        </a:xfrm>
        <a:prstGeom prst="blockArc">
          <a:avLst>
            <a:gd name="adj1" fmla="val 15108772"/>
            <a:gd name="adj2" fmla="val 20273167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5B3CF-AB87-4C2A-A559-C48A68C16CEF}">
      <dsp:nvSpPr>
        <dsp:cNvPr id="0" name=""/>
        <dsp:cNvSpPr/>
      </dsp:nvSpPr>
      <dsp:spPr>
        <a:xfrm>
          <a:off x="3113139" y="1627128"/>
          <a:ext cx="2405582" cy="2333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u="sng" kern="1200" dirty="0">
              <a:solidFill>
                <a:schemeClr val="tx1"/>
              </a:solidFill>
            </a:rPr>
            <a:t>Koszt kwalifikowalny</a:t>
          </a:r>
        </a:p>
      </dsp:txBody>
      <dsp:txXfrm>
        <a:off x="3113139" y="1627128"/>
        <a:ext cx="2405582" cy="2333400"/>
      </dsp:txXfrm>
    </dsp:sp>
    <dsp:sp modelId="{FD74E034-5386-4E88-93E2-154D9F13E42B}">
      <dsp:nvSpPr>
        <dsp:cNvPr id="0" name=""/>
        <dsp:cNvSpPr/>
      </dsp:nvSpPr>
      <dsp:spPr>
        <a:xfrm>
          <a:off x="3168356" y="-147430"/>
          <a:ext cx="2455511" cy="15429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mbria" pitchFamily="18" charset="0"/>
            </a:rPr>
            <a:t>wydatek niezbędny dla realizacji operacji </a:t>
          </a:r>
          <a:endParaRPr lang="pl-PL" sz="1600" kern="1200" dirty="0"/>
        </a:p>
      </dsp:txBody>
      <dsp:txXfrm>
        <a:off x="3168356" y="-147430"/>
        <a:ext cx="2455511" cy="1542977"/>
      </dsp:txXfrm>
    </dsp:sp>
    <dsp:sp modelId="{3E3F81F7-2E50-4B6F-9614-ECCFBFC12039}">
      <dsp:nvSpPr>
        <dsp:cNvPr id="0" name=""/>
        <dsp:cNvSpPr/>
      </dsp:nvSpPr>
      <dsp:spPr>
        <a:xfrm>
          <a:off x="5670056" y="727004"/>
          <a:ext cx="2826887" cy="22832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mbria" pitchFamily="18" charset="0"/>
            </a:rPr>
            <a:t>koszt poniesiony od dnia zawarcia umowy o przyznaniu pomocy                                  a w przypadku kosztów ogólnych od 1 stycznia 2014 r.</a:t>
          </a:r>
          <a:endParaRPr lang="pl-PL" sz="1600" kern="1200" dirty="0"/>
        </a:p>
      </dsp:txBody>
      <dsp:txXfrm>
        <a:off x="5670056" y="727004"/>
        <a:ext cx="2826887" cy="2283238"/>
      </dsp:txXfrm>
    </dsp:sp>
    <dsp:sp modelId="{A492FD58-0475-41FE-B9B1-AD7C2EA7C6C9}">
      <dsp:nvSpPr>
        <dsp:cNvPr id="0" name=""/>
        <dsp:cNvSpPr/>
      </dsp:nvSpPr>
      <dsp:spPr>
        <a:xfrm>
          <a:off x="4423157" y="3600401"/>
          <a:ext cx="3497721" cy="18432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mbria" pitchFamily="18" charset="0"/>
            </a:rPr>
            <a:t>koszt, które został określony  w </a:t>
          </a:r>
          <a:r>
            <a:rPr lang="pl-PL" sz="1600" i="1" kern="1200" dirty="0">
              <a:latin typeface="Cambria" pitchFamily="18" charset="0"/>
            </a:rPr>
            <a:t>Zestawieniu rzeczowo-finansowym operacji, faktycznie poniesiony                                            i udokumentowany. </a:t>
          </a:r>
          <a:endParaRPr lang="pl-PL" sz="1600" kern="1200" dirty="0"/>
        </a:p>
      </dsp:txBody>
      <dsp:txXfrm>
        <a:off x="4423157" y="3600401"/>
        <a:ext cx="3497721" cy="1843208"/>
      </dsp:txXfrm>
    </dsp:sp>
    <dsp:sp modelId="{5CD04477-50DA-43FE-BBB2-03988FA163D9}">
      <dsp:nvSpPr>
        <dsp:cNvPr id="0" name=""/>
        <dsp:cNvSpPr/>
      </dsp:nvSpPr>
      <dsp:spPr>
        <a:xfrm>
          <a:off x="67949" y="3312373"/>
          <a:ext cx="3384180" cy="19976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latin typeface="Cambria" pitchFamily="18" charset="0"/>
            </a:rPr>
            <a:t>Koszt którego wartość bez względu na liczbę wynikających z niego płatności przekracza 1 tysiąc zł  rozliczony bezgotówkowego, Pozostałe mogą być poniesione w formie rozliczenia pieniężnego. </a:t>
          </a:r>
          <a:endParaRPr lang="pl-PL" sz="1400" kern="1200" dirty="0"/>
        </a:p>
      </dsp:txBody>
      <dsp:txXfrm>
        <a:off x="67949" y="3312373"/>
        <a:ext cx="3384180" cy="1997640"/>
      </dsp:txXfrm>
    </dsp:sp>
    <dsp:sp modelId="{7F9BD47A-38AB-49DE-B14C-560244BB4246}">
      <dsp:nvSpPr>
        <dsp:cNvPr id="0" name=""/>
        <dsp:cNvSpPr/>
      </dsp:nvSpPr>
      <dsp:spPr>
        <a:xfrm>
          <a:off x="0" y="644336"/>
          <a:ext cx="3096721" cy="22856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mbria" pitchFamily="18" charset="0"/>
            </a:rPr>
            <a:t>spełniający warunki umożliwiające jego całkowite lub częściowe pokrycie środkami przeznaczonymi na realizację poddziałania</a:t>
          </a:r>
          <a:endParaRPr lang="pl-PL" sz="1600" kern="1200" dirty="0"/>
        </a:p>
      </dsp:txBody>
      <dsp:txXfrm>
        <a:off x="0" y="644336"/>
        <a:ext cx="3096721" cy="2285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30E1D-2BB8-4D58-A6E0-E0474163737B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C4390-0B12-492C-9451-9B154BB9646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90EF4-8B0C-465A-A376-E47EC8B9E884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DF860-0444-4419-B031-33B942B4D7D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/>
          </a:p>
        </p:txBody>
      </p:sp>
      <p:sp>
        <p:nvSpPr>
          <p:cNvPr id="583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4E03A8-A27A-4DC7-9F32-AC4BED3F8230}" type="slidenum">
              <a:rPr lang="pl-PL" altLang="pl-PL" smtClean="0"/>
              <a:pPr/>
              <a:t>2</a:t>
            </a:fld>
            <a:endParaRPr lang="pl-PL" altLang="pl-P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614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E10489-0C56-4C5D-BCB9-D8B32335A764}" type="slidenum">
              <a:rPr lang="pl-PL" smtClean="0"/>
              <a:pPr/>
              <a:t>5</a:t>
            </a:fld>
            <a:endParaRPr lang="pl-P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rnaprosna.pl/" TargetMode="External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mailto:lgd@gornaprosna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 flipV="1">
            <a:off x="683568" y="7053808"/>
            <a:ext cx="7854696" cy="47600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479634" y="-987112"/>
            <a:ext cx="18473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</p:txBody>
      </p:sp>
      <p:pic>
        <p:nvPicPr>
          <p:cNvPr id="34819" name="Obraz 1" descr="logo lead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88640"/>
            <a:ext cx="561975" cy="555625"/>
          </a:xfrm>
          <a:prstGeom prst="rect">
            <a:avLst/>
          </a:prstGeom>
          <a:noFill/>
        </p:spPr>
      </p:pic>
      <p:pic>
        <p:nvPicPr>
          <p:cNvPr id="34817" name="Obraz 4" descr="Logo - GP - Samo 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8640"/>
            <a:ext cx="885825" cy="574675"/>
          </a:xfrm>
          <a:prstGeom prst="rect">
            <a:avLst/>
          </a:prstGeom>
          <a:noFill/>
        </p:spPr>
      </p:pic>
      <p:pic>
        <p:nvPicPr>
          <p:cNvPr id="34818" name="Picture 2" descr="PROW 2014-2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16632"/>
            <a:ext cx="1047750" cy="668338"/>
          </a:xfrm>
          <a:prstGeom prst="rect">
            <a:avLst/>
          </a:prstGeom>
          <a:noFill/>
        </p:spPr>
      </p:pic>
      <p:pic>
        <p:nvPicPr>
          <p:cNvPr id="34820" name="Obraz 70" descr="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188640"/>
            <a:ext cx="817563" cy="55245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95536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dirty="0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691680" y="-61555"/>
            <a:ext cx="6256975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br>
              <a:rPr kumimoji="0" 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                                   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lang="pl-PL" sz="800" dirty="0"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„Europejski Fundusz Rolny na rzecz Rozwoju Obszarów Wiejskich: Europa inwestująca w obszary wiejskie”.</a:t>
            </a:r>
            <a:endParaRPr kumimoji="0" lang="pl-PL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63985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Instytucja Zarządzająca PROW 2014-2020 – Minister Rolnictwa i Rozwoju Wsi.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Materiał opracowany przez Lokalną Grupę Działania „Górna Prosna” ,współfinansowany jest ze środków Unii Europejskiej w ramach działania "Wsparcie dla rozwoju lokalnego w ramach inicjatywy LEADER" PROW 2014-2020.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79512" y="1916832"/>
            <a:ext cx="8712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Spotkanie informacyjno-konsultacyjne</a:t>
            </a: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</a:br>
            <a:r>
              <a:rPr lang="pl-PL" sz="2400" b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poświęcone omówieniu dokumentów aplikacyjnych dla poddziałania 19.2 „Wsparcie na wdrażanie operacji w ramach strategii  rozwoju lokalnego kierowanego przez społeczność” objętego PROW 2014-2020</a:t>
            </a: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</a:b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</a:b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</a:br>
            <a:r>
              <a:rPr lang="pl-PL" sz="2400" b="1" i="1" u="sng" dirty="0">
                <a:solidFill>
                  <a:schemeClr val="bg2">
                    <a:lumMod val="50000"/>
                  </a:schemeClr>
                </a:solidFill>
                <a:latin typeface="Cambria" pitchFamily="18" charset="0"/>
                <a:cs typeface="Times New Roman" pitchFamily="18" charset="0"/>
              </a:rPr>
              <a:t>dla operacji w zakresie rozwoju działalności gospodarczej.</a:t>
            </a:r>
            <a:endParaRPr lang="pl-PL" sz="2400" dirty="0">
              <a:solidFill>
                <a:schemeClr val="bg2">
                  <a:lumMod val="5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>
            <a:spLocks noGrp="1"/>
          </p:cNvSpPr>
          <p:nvPr>
            <p:ph type="title"/>
          </p:nvPr>
        </p:nvSpPr>
        <p:spPr>
          <a:xfrm>
            <a:off x="250825" y="1844675"/>
            <a:ext cx="4105275" cy="863600"/>
          </a:xfrm>
        </p:spPr>
        <p:txBody>
          <a:bodyPr/>
          <a:lstStyle/>
          <a:p>
            <a:pPr algn="ctr" eaLnBrk="1" hangingPunct="1"/>
            <a:r>
              <a:rPr lang="pl-PL" sz="2800" dirty="0">
                <a:latin typeface="Cambria" pitchFamily="18" charset="0"/>
              </a:rPr>
              <a:t>Lokalna Grupa Działania</a:t>
            </a:r>
            <a:br>
              <a:rPr lang="pl-PL" sz="2800" dirty="0">
                <a:latin typeface="Cambria" pitchFamily="18" charset="0"/>
              </a:rPr>
            </a:br>
            <a:r>
              <a:rPr lang="pl-PL" sz="2800" dirty="0">
                <a:latin typeface="Cambria" pitchFamily="18" charset="0"/>
              </a:rPr>
              <a:t> „Górna Prosna”</a:t>
            </a:r>
          </a:p>
        </p:txBody>
      </p:sp>
      <p:sp>
        <p:nvSpPr>
          <p:cNvPr id="9219" name="Symbol zastępczy zawartości 2"/>
          <p:cNvSpPr>
            <a:spLocks noGrp="1"/>
          </p:cNvSpPr>
          <p:nvPr>
            <p:ph type="body" idx="2"/>
          </p:nvPr>
        </p:nvSpPr>
        <p:spPr>
          <a:xfrm>
            <a:off x="251520" y="2492896"/>
            <a:ext cx="4103688" cy="3708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l-PL" altLang="pl-PL" sz="20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altLang="pl-PL" sz="1800" dirty="0">
                <a:latin typeface="Cambria" pitchFamily="18" charset="0"/>
                <a:cs typeface="Times New Roman" pitchFamily="18" charset="0"/>
              </a:rPr>
              <a:t>Lokalna Grupa Działania „Górna Prosna” obejmuje obecnie obszar 4 gmin: Gorzów Śląski, Praszka, Radłów, Rudniki. </a:t>
            </a:r>
            <a:endParaRPr lang="pl-PL" altLang="pl-PL" sz="1800" b="1" dirty="0">
              <a:latin typeface="Cambr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pl-PL" altLang="pl-PL" sz="1800" b="1" dirty="0">
              <a:latin typeface="Cambr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altLang="pl-PL" sz="1800" b="1" dirty="0">
                <a:latin typeface="Cambria" pitchFamily="18" charset="0"/>
                <a:cs typeface="Times New Roman" pitchFamily="18" charset="0"/>
              </a:rPr>
              <a:t>Liczba mieszkańców</a:t>
            </a:r>
            <a:r>
              <a:rPr lang="pl-PL" altLang="pl-PL" sz="1800" dirty="0">
                <a:latin typeface="Cambria" pitchFamily="18" charset="0"/>
                <a:cs typeface="Times New Roman" pitchFamily="18" charset="0"/>
              </a:rPr>
              <a:t> wszystkich gmin należących do LGD na dzień 31 grudnia 2013r. wynosiła 33 791 mieszkańców.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l-PL" altLang="pl-PL" sz="1800" dirty="0">
              <a:latin typeface="Cambr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altLang="pl-PL" sz="1800" b="1" dirty="0">
                <a:latin typeface="Cambria" pitchFamily="18" charset="0"/>
                <a:cs typeface="Times New Roman" pitchFamily="18" charset="0"/>
              </a:rPr>
              <a:t>Powierzchnia obszaru</a:t>
            </a:r>
            <a:r>
              <a:rPr lang="pl-PL" altLang="pl-PL" sz="1800" dirty="0">
                <a:latin typeface="Cambria" pitchFamily="18" charset="0"/>
                <a:cs typeface="Times New Roman" pitchFamily="18" charset="0"/>
              </a:rPr>
              <a:t> LGD „Górna Prosna” wynosi 473 km</a:t>
            </a:r>
            <a:r>
              <a:rPr lang="pl-PL" altLang="pl-PL" sz="1800" baseline="30000" dirty="0">
                <a:latin typeface="Cambria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6148" name="Picture 3" descr="X:\BIURO\nowe loga\Logo bez tła - GP - Samo JP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404813"/>
            <a:ext cx="2087562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Obraz 21" descr="100px-POL_gmina_Radłów_COA.svg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949950"/>
            <a:ext cx="5794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Obraz 22" descr="100px-POL_gmina_Rudniki_COA.svg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5949950"/>
            <a:ext cx="576262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Obraz 27" descr="GorzowSl.-herb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3" y="5949950"/>
            <a:ext cx="6080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Obraz 20" descr="100px-POL_Praszka_COA.svg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525" y="5949950"/>
            <a:ext cx="5937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6" descr="C:\Documents and Settings\DELL\Moje dokumenty\Moje obrazy\GP w Polsce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3438" y="1052513"/>
            <a:ext cx="3889375" cy="468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16024"/>
          </a:xfrm>
        </p:spPr>
        <p:txBody>
          <a:bodyPr>
            <a:normAutofit fontScale="40000" lnSpcReduction="20000"/>
          </a:bodyPr>
          <a:lstStyle/>
          <a:p>
            <a:pPr>
              <a:buFont typeface="Arial" charset="0"/>
              <a:buChar char="•"/>
            </a:pPr>
            <a:r>
              <a:rPr lang="pl-PL" sz="4500" dirty="0">
                <a:latin typeface="Cambria" pitchFamily="18" charset="0"/>
              </a:rPr>
              <a:t> </a:t>
            </a:r>
            <a:r>
              <a:rPr lang="pl-PL" altLang="pl-PL" sz="4500" dirty="0">
                <a:latin typeface="Cambria" pitchFamily="18" charset="0"/>
                <a:cs typeface="Times New Roman" pitchFamily="18" charset="0"/>
              </a:rPr>
              <a:t>Art. 32- 35 Rozporządzenia Parlamentu Europejskiego  i Rady (UE)                              nr 1303/2013 (rozporządzenie ramowe)</a:t>
            </a:r>
          </a:p>
          <a:p>
            <a:pPr>
              <a:buFont typeface="Arial" charset="0"/>
              <a:buChar char="•"/>
            </a:pPr>
            <a:endParaRPr lang="pl-PL" altLang="pl-PL" sz="4500" dirty="0">
              <a:latin typeface="Cambria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pl-PL" altLang="pl-PL" sz="4500" dirty="0">
                <a:latin typeface="Cambria" pitchFamily="18" charset="0"/>
                <a:cs typeface="Times New Roman" pitchFamily="18" charset="0"/>
              </a:rPr>
              <a:t> Art. 42 - 44 Rozporządzenia Parlamentu Europejskiego i Rady (UE)                             nr 1305/2013 (rozporządzenie EFRROW)</a:t>
            </a:r>
          </a:p>
          <a:p>
            <a:pPr marL="365125" indent="-282575">
              <a:buFont typeface="Arial" charset="0"/>
              <a:buChar char="•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Ustawa z dnia 11 lipca 2014 r.  o  zasadach finansowania realizacji  programów              w zakresie polityki spójności finansowanych w perspektywie  finansowej 2014 – 2020 (Dz. U. Poz. 1146).</a:t>
            </a:r>
          </a:p>
          <a:p>
            <a:pPr marL="365125" indent="-282575">
              <a:buFont typeface="Arial" charset="0"/>
              <a:buChar char="•"/>
            </a:pPr>
            <a:endParaRPr lang="pl-PL" sz="4500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 Ustawa z dnia 20 lutego 2015 r. o wspieraniu rozwoju obszarów wiejskich                     z udziałem środków Europejskiego Funduszu Rolnego na rzecz Rozwoju Obszarów Wiejskich w ramach Programu Rozwoju Obszarów Wiejskich na lata 2014 – 2020 (Dz. U. poz. 349)</a:t>
            </a:r>
          </a:p>
          <a:p>
            <a:pPr marL="365125" indent="-282575">
              <a:buFont typeface="Wingdings 2" pitchFamily="18" charset="2"/>
              <a:buChar char=""/>
            </a:pPr>
            <a:endParaRPr lang="pl-PL" sz="4500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 Ustawa z dnia 20 lutego 2015 r. o rozwoju lokalnym z udziałem lokalnej społeczności (Dz. U. poz. 378)</a:t>
            </a:r>
          </a:p>
          <a:p>
            <a:pPr marL="365125" indent="-282575">
              <a:buFont typeface="Wingdings 2" pitchFamily="18" charset="2"/>
              <a:buChar char=""/>
            </a:pPr>
            <a:endParaRPr lang="pl-PL" sz="4500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Ustawa z dnia 27 maja 2015 r. o finansowaniu wspólnej polityki rolnej (Dz. U. poz. 1130).</a:t>
            </a:r>
          </a:p>
          <a:p>
            <a:pPr>
              <a:buFont typeface="Arial" charset="0"/>
              <a:buChar char="•"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Akty prawne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pl-PL" dirty="0">
                <a:latin typeface="Cambria" pitchFamily="18" charset="0"/>
                <a:cs typeface="Times New Roman" pitchFamily="18" charset="0"/>
              </a:rPr>
              <a:t>Krajowe przepisy wykonawcze, w tym rozporządzenia MRiRW oraz wytyczne do ustaw o Programie Rozwoju Obszarów Wiejskich (PROW) </a:t>
            </a:r>
          </a:p>
          <a:p>
            <a:pPr marL="365125" indent="-282575">
              <a:buFont typeface="Wingdings 2" pitchFamily="18" charset="2"/>
              <a:buChar char=""/>
              <a:defRPr/>
            </a:pPr>
            <a:endParaRPr lang="pl-PL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  <a:defRPr/>
            </a:pPr>
            <a:r>
              <a:rPr lang="pl-PL" dirty="0">
                <a:latin typeface="Cambria" pitchFamily="18" charset="0"/>
                <a:cs typeface="Times New Roman" pitchFamily="18" charset="0"/>
              </a:rPr>
              <a:t>Rozporządzenie Ministra Rolnictwa i Rozwoju Wsi z dnia 24 września 2015 r. w sprawie szczegółowych warunków i trybu przyznawania pomocy finansowej  w ramach poddziałania "Wsparcie na wdrażanie operacji w ramach strategii rozwoju lokalnego kierowanego przez społeczność" objętego Programem Rozwoju Obszarów Wiejskich na lata 2014-2020 (Dz. </a:t>
            </a:r>
            <a:r>
              <a:rPr lang="pl-PL" dirty="0" err="1">
                <a:latin typeface="Cambria" pitchFamily="18" charset="0"/>
                <a:cs typeface="Times New Roman" pitchFamily="18" charset="0"/>
              </a:rPr>
              <a:t>U.z</a:t>
            </a:r>
            <a:r>
              <a:rPr lang="pl-PL" dirty="0">
                <a:latin typeface="Cambria" pitchFamily="18" charset="0"/>
                <a:cs typeface="Times New Roman" pitchFamily="18" charset="0"/>
              </a:rPr>
              <a:t> 2015 poz. 1570) </a:t>
            </a:r>
          </a:p>
          <a:p>
            <a:pPr marL="365125" indent="-282575">
              <a:defRPr/>
            </a:pPr>
            <a:endParaRPr lang="pl-PL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  <a:defRPr/>
            </a:pPr>
            <a:r>
              <a:rPr lang="pl-PL" dirty="0">
                <a:latin typeface="Cambria" pitchFamily="18" charset="0"/>
                <a:cs typeface="Times New Roman" pitchFamily="18" charset="0"/>
              </a:rPr>
              <a:t>Rozporządzenie Ministra Rolnictwa i Rozwoju Wsi z dnia 25 sierpnia 2016 zmieniające rozporządzenie w sprawie szczegółowych warunków i trybu przyznawania pomocy finansowej w ramach poddziałania "Wsparcie na wdrażanie operacji w ramach strategii rozwoju lokalnego kierowanego przez społeczność" objętego Programem Rozwoju Obszarów Wiejskich na lata 2014-2020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Akty prawne </a:t>
            </a:r>
            <a:r>
              <a:rPr lang="pl-PL" dirty="0" err="1"/>
              <a:t>cd</a:t>
            </a:r>
            <a:r>
              <a:rPr lang="pl-PL" dirty="0"/>
              <a:t>.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568952" cy="566737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ambria" pitchFamily="18" charset="0"/>
              </a:rPr>
              <a:t>Zakres przyznawanej pomocy (wg rozporządzenia MRiRW)</a:t>
            </a:r>
            <a:r>
              <a:rPr lang="pl-PL" sz="2400" dirty="0"/>
              <a:t>: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C0F34-05CE-4460-9F6C-718DEAD6F44B}" type="slidenum">
              <a:rPr lang="pl-PL" smtClean="0"/>
              <a:pPr>
                <a:defRPr/>
              </a:pPr>
              <a:t>5</a:t>
            </a:fld>
            <a:endParaRPr lang="pl-PL" dirty="0"/>
          </a:p>
        </p:txBody>
      </p:sp>
      <p:sp>
        <p:nvSpPr>
          <p:cNvPr id="5" name="Elipsa 4"/>
          <p:cNvSpPr/>
          <p:nvPr/>
        </p:nvSpPr>
        <p:spPr>
          <a:xfrm>
            <a:off x="3347864" y="1124744"/>
            <a:ext cx="568863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  <a:cs typeface="Times New Roman" pitchFamily="18" charset="0"/>
              </a:rPr>
              <a:t>Wzmocnienie kapitału społecznego</a:t>
            </a:r>
          </a:p>
        </p:txBody>
      </p:sp>
      <p:sp>
        <p:nvSpPr>
          <p:cNvPr id="6" name="Elipsa 5"/>
          <p:cNvSpPr/>
          <p:nvPr/>
        </p:nvSpPr>
        <p:spPr>
          <a:xfrm>
            <a:off x="251520" y="2060848"/>
            <a:ext cx="5760640" cy="79208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b="1" u="sng" dirty="0">
                <a:latin typeface="Cambria" pitchFamily="18" charset="0"/>
              </a:rPr>
              <a:t>Rozwój przedsiębiorczości na obszarze wiejskim</a:t>
            </a:r>
          </a:p>
        </p:txBody>
      </p:sp>
      <p:sp>
        <p:nvSpPr>
          <p:cNvPr id="7" name="Elipsa 6"/>
          <p:cNvSpPr/>
          <p:nvPr/>
        </p:nvSpPr>
        <p:spPr>
          <a:xfrm>
            <a:off x="0" y="4365104"/>
            <a:ext cx="586814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</a:rPr>
              <a:t>Budowy lub przebudowy ogólnodostępnej i niekomercyjnej infrastruktury turystycznej lub, rekreacyjnej lub kulturalnej</a:t>
            </a:r>
          </a:p>
        </p:txBody>
      </p:sp>
      <p:sp>
        <p:nvSpPr>
          <p:cNvPr id="8" name="Elipsa 7"/>
          <p:cNvSpPr/>
          <p:nvPr/>
        </p:nvSpPr>
        <p:spPr>
          <a:xfrm>
            <a:off x="3275856" y="3284984"/>
            <a:ext cx="568863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</a:rPr>
              <a:t>Zachowanie dziedzictwa lokalnego</a:t>
            </a:r>
          </a:p>
        </p:txBody>
      </p:sp>
      <p:sp>
        <p:nvSpPr>
          <p:cNvPr id="13" name="Elipsa 12"/>
          <p:cNvSpPr/>
          <p:nvPr/>
        </p:nvSpPr>
        <p:spPr>
          <a:xfrm>
            <a:off x="3275856" y="5517232"/>
            <a:ext cx="568863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</a:rPr>
              <a:t>Promowanie obszaru objętego LSR, w tym produktów lub usług  lokalnych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pl-PL" sz="2900" dirty="0">
                <a:latin typeface="Cambria" pitchFamily="18" charset="0"/>
              </a:rPr>
              <a:t>Podmioty ubiegające  się o pomoc w ramach rozwijania działalności gospodarczej</a:t>
            </a:r>
          </a:p>
          <a:p>
            <a:pPr>
              <a:buNone/>
            </a:pPr>
            <a:r>
              <a:rPr lang="pl-PL" sz="2900" u="sng" dirty="0">
                <a:latin typeface="Cambria" pitchFamily="18" charset="0"/>
              </a:rPr>
              <a:t>nie może skorzystać z pomoc w niżej wymienionym zakresie: </a:t>
            </a:r>
          </a:p>
          <a:p>
            <a:pPr>
              <a:buNone/>
            </a:pPr>
            <a:endParaRPr lang="pl-PL" sz="2900" dirty="0">
              <a:latin typeface="Cambria" pitchFamily="18" charset="0"/>
            </a:endParaRP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1) działalność usługowa wspomagająca rolnictwo i następująca po zbiorach;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2) górnictwo i wydobywanie;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3) działalność usługowa wspomagająca górnictwo i wydobywanie;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4) przetwarzanie i konserwowanie ryb, skorupiaków i mięczaków;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5) wytwarzanie i przetwarzanie koksu i produktów rafinacji ropy naftowej;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6) produkcja chemikaliów oraz wyrobów chemicznych;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7) produkcja podstawowych substancji farmaceutycznych oraz leków i pozostałych wyrobów farmaceutycznych;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8) produkcja metali;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9) produkcja pojazdów samochodowych, przyczep i naczep oraz motocykli;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10) transport lotniczy i kolejowy;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11) gospodarka magazynowa.</a:t>
            </a:r>
          </a:p>
          <a:p>
            <a:pPr>
              <a:buNone/>
            </a:pPr>
            <a:r>
              <a:rPr lang="pl-PL" i="1" dirty="0"/>
              <a:t> 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Zakres wsparcia </a:t>
            </a:r>
            <a:r>
              <a:rPr lang="pl-PL" dirty="0" err="1">
                <a:latin typeface="Cambria" pitchFamily="18" charset="0"/>
              </a:rPr>
              <a:t>cd</a:t>
            </a:r>
            <a:r>
              <a:rPr lang="pl-PL" dirty="0">
                <a:latin typeface="Cambria" pitchFamily="18" charset="0"/>
              </a:rPr>
              <a:t>. 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Zakaz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013176"/>
            <a:ext cx="1637928" cy="16379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Harmonogram naborów LGD „Górna Prosna”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23528" y="1196752"/>
          <a:ext cx="8280914" cy="5526848"/>
        </p:xfrm>
        <a:graphic>
          <a:graphicData uri="http://schemas.openxmlformats.org/drawingml/2006/table">
            <a:tbl>
              <a:tblPr/>
              <a:tblGrid>
                <a:gridCol w="3929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2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57324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Zakres tematyczny naboru</a:t>
                      </a:r>
                      <a:endParaRPr lang="pl-PL" sz="18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68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2016</a:t>
                      </a:r>
                      <a:endParaRPr lang="pl-PL" sz="16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2017</a:t>
                      </a:r>
                      <a:endParaRPr lang="pl-PL" sz="16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pl-PL" sz="16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pl-PL" sz="16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pl-PL" sz="16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1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Cambria" pitchFamily="18" charset="0"/>
                          <a:ea typeface="Calibri"/>
                          <a:cs typeface="Times New Roman" pitchFamily="18" charset="0"/>
                        </a:rPr>
                        <a:t>Rozwój drobnej przedsiębiorczości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975  000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900 000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93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Cambria" pitchFamily="18" charset="0"/>
                          <a:ea typeface="Calibri"/>
                          <a:cs typeface="Times New Roman" pitchFamily="18" charset="0"/>
                        </a:rPr>
                        <a:t>Rozwój wielofunkcyjnej i nowoczesnej infrastruktury turystycznej, sportowo-rekreacyjnej    i kulturalnej oraz miejsc spotkań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600 000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525 000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93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Cambria" pitchFamily="18" charset="0"/>
                          <a:ea typeface="Calibri"/>
                          <a:cs typeface="Times New Roman" pitchFamily="18" charset="0"/>
                        </a:rPr>
                        <a:t>Poszerzenie oferty spędzania wolnego czasu oraz akcje informacyjne, edukacyjne i integracyjne, w tym związane z ochroną środowiska i zmianami klimatu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250 000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350 000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79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Cambria" pitchFamily="18" charset="0"/>
                          <a:ea typeface="Calibri"/>
                          <a:cs typeface="Times New Roman" pitchFamily="18" charset="0"/>
                        </a:rPr>
                        <a:t>Wsparcie rozwoju kapitału społecznego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200 000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150 000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79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Cambria" pitchFamily="18" charset="0"/>
                          <a:ea typeface="Calibri"/>
                          <a:cs typeface="Times New Roman" pitchFamily="18" charset="0"/>
                        </a:rPr>
                        <a:t>Promocja obszaru i ochrona dziedzictwa lokalnego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250 000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Cambria" pitchFamily="18" charset="0"/>
                          <a:ea typeface="Times New Roman"/>
                          <a:cs typeface="Times New Roman" pitchFamily="18" charset="0"/>
                        </a:rPr>
                        <a:t>550 000</a:t>
                      </a:r>
                      <a:endParaRPr lang="pl-PL" sz="1300" b="1" dirty="0">
                        <a:latin typeface="Cambria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Cambria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b="1" dirty="0">
                <a:latin typeface="Cambria" pitchFamily="18" charset="0"/>
              </a:rPr>
              <a:t>Przedsięwzięcie 1.1.1 Rozwój drobnej przedsiębiorczości</a:t>
            </a:r>
          </a:p>
          <a:p>
            <a:pPr>
              <a:buNone/>
            </a:pPr>
            <a:endParaRPr lang="pl-PL" sz="1900" b="1" dirty="0">
              <a:latin typeface="Cambria" pitchFamily="18" charset="0"/>
            </a:endParaRPr>
          </a:p>
          <a:p>
            <a:pPr>
              <a:buNone/>
            </a:pPr>
            <a:endParaRPr lang="pl-PL" sz="1900" u="sng" dirty="0">
              <a:latin typeface="Cambria" pitchFamily="18" charset="0"/>
            </a:endParaRPr>
          </a:p>
          <a:p>
            <a:pPr>
              <a:buNone/>
            </a:pPr>
            <a:endParaRPr lang="pl-PL" sz="1900" u="sng" dirty="0">
              <a:latin typeface="Cambria" pitchFamily="18" charset="0"/>
            </a:endParaRPr>
          </a:p>
          <a:p>
            <a:r>
              <a:rPr lang="pl-PL" sz="1900" b="1" u="sng" dirty="0">
                <a:latin typeface="Cambria" pitchFamily="18" charset="0"/>
              </a:rPr>
              <a:t>Liczba wspartych podmiotów gospodarczych – 675 000 zł (3 sztuki)</a:t>
            </a:r>
          </a:p>
          <a:p>
            <a:pPr>
              <a:buNone/>
            </a:pPr>
            <a:endParaRPr lang="pl-PL" sz="2900" u="sng" dirty="0">
              <a:latin typeface="Cambria" pitchFamily="18" charset="0"/>
            </a:endParaRPr>
          </a:p>
          <a:p>
            <a:pPr>
              <a:buNone/>
            </a:pPr>
            <a:endParaRPr lang="pl-PL" b="1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pl-PL" dirty="0">
                <a:latin typeface="Cambria" pitchFamily="18" charset="0"/>
              </a:rPr>
              <a:t>Limit środków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53484" y="260648"/>
            <a:ext cx="2714897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fotolia_3383852_subscription_xl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88640"/>
            <a:ext cx="4149080" cy="2339620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9046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l-PL" altLang="pl-PL" sz="1800" dirty="0">
                <a:latin typeface="Cambria" pitchFamily="18" charset="0"/>
              </a:rPr>
              <a:t>Mikro lub mały przedsiębiorca z obszaru </a:t>
            </a:r>
          </a:p>
          <a:p>
            <a:pPr algn="just">
              <a:buNone/>
            </a:pPr>
            <a:r>
              <a:rPr lang="pl-PL" altLang="pl-PL" sz="1800" dirty="0">
                <a:latin typeface="Cambria" pitchFamily="18" charset="0"/>
              </a:rPr>
              <a:t>objętego LSR, który  wykonuje działalność</a:t>
            </a:r>
          </a:p>
          <a:p>
            <a:pPr algn="just">
              <a:buNone/>
            </a:pPr>
            <a:r>
              <a:rPr lang="pl-PL" altLang="pl-PL" sz="1800" dirty="0">
                <a:latin typeface="Cambria" pitchFamily="18" charset="0"/>
              </a:rPr>
              <a:t>gospodarczą podlegająca przepisom ustawy SDG;</a:t>
            </a:r>
          </a:p>
          <a:p>
            <a:pPr algn="just">
              <a:buNone/>
            </a:pPr>
            <a:endParaRPr lang="pl-PL" sz="1800" dirty="0">
              <a:latin typeface="Cambria" pitchFamily="18" charset="0"/>
            </a:endParaRPr>
          </a:p>
          <a:p>
            <a:pPr algn="just">
              <a:buNone/>
            </a:pPr>
            <a:r>
              <a:rPr lang="pl-PL" sz="1800" b="1" dirty="0">
                <a:solidFill>
                  <a:srgbClr val="FF0000"/>
                </a:solidFill>
                <a:latin typeface="Cambria" pitchFamily="18" charset="0"/>
              </a:rPr>
              <a:t>Uwaga ! </a:t>
            </a:r>
          </a:p>
          <a:p>
            <a:pPr algn="just">
              <a:buNone/>
            </a:pPr>
            <a:r>
              <a:rPr lang="pl-PL" sz="1800" dirty="0">
                <a:latin typeface="Cambria" pitchFamily="18" charset="0"/>
              </a:rPr>
              <a:t>	W przypadku gdy operacja będzie realizowana w ramach wykonywania działalności gospodarczej w formie spółki cywilnej warunki określone                           w rozporządzeniu tj.:</a:t>
            </a:r>
          </a:p>
          <a:p>
            <a:pPr algn="just">
              <a:buNone/>
            </a:pPr>
            <a:r>
              <a:rPr lang="pl-PL" sz="1800" dirty="0">
                <a:latin typeface="Cambria" pitchFamily="18" charset="0"/>
              </a:rPr>
              <a:t>	osoba fizyczna będąca obywatelem państwa członkowskiego UE, pełnoletnia , wykonująca działalność gospodarczą na obszarze wiejskim objętym </a:t>
            </a:r>
            <a:r>
              <a:rPr lang="pl-PL" sz="1800" dirty="0" err="1">
                <a:latin typeface="Cambria" pitchFamily="18" charset="0"/>
              </a:rPr>
              <a:t>lsr</a:t>
            </a:r>
            <a:r>
              <a:rPr lang="pl-PL" sz="1800" dirty="0">
                <a:latin typeface="Cambria" pitchFamily="18" charset="0"/>
              </a:rPr>
              <a:t>.</a:t>
            </a:r>
          </a:p>
          <a:p>
            <a:pPr algn="just">
              <a:buNone/>
            </a:pPr>
            <a:endParaRPr lang="pl-PL" sz="1800" dirty="0">
              <a:latin typeface="Cambria" pitchFamily="18" charset="0"/>
            </a:endParaRPr>
          </a:p>
          <a:p>
            <a:pPr algn="just">
              <a:buNone/>
            </a:pPr>
            <a:r>
              <a:rPr lang="pl-PL" sz="1800" dirty="0">
                <a:latin typeface="Cambria" pitchFamily="18" charset="0"/>
              </a:rPr>
              <a:t>	W przypadku gdy podmiot ubiegający się o przyznanie pomocy wykonuje działalność gospodarczą, do której stosuje się przepisy ustawy z dnia 2 lipca 2004 r. o swobodzie działalności gospodarczej, pomoc jest przyznawana, jeżeli podmiot ten prowadzi </a:t>
            </a:r>
            <a:r>
              <a:rPr lang="pl-PL" sz="1800" dirty="0" err="1">
                <a:latin typeface="Cambria" pitchFamily="18" charset="0"/>
              </a:rPr>
              <a:t>mikroprzedsiębiorstwo</a:t>
            </a:r>
            <a:r>
              <a:rPr lang="pl-PL" sz="1800" dirty="0">
                <a:latin typeface="Cambria" pitchFamily="18" charset="0"/>
              </a:rPr>
              <a:t> albo </a:t>
            </a:r>
            <a:r>
              <a:rPr lang="pl-PL" sz="1800">
                <a:latin typeface="Cambria" pitchFamily="18" charset="0"/>
              </a:rPr>
              <a:t>małe przedsiębiorstwo.</a:t>
            </a:r>
            <a:endParaRPr lang="pl-PL" sz="1800" dirty="0">
              <a:latin typeface="Cambria" pitchFamily="18" charset="0"/>
            </a:endParaRP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8229600" cy="792088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Kto może być beneficjentem? 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6093296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rac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5085184"/>
            <a:ext cx="1991692" cy="1421570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1800" b="1" dirty="0">
                <a:latin typeface="Cambria" pitchFamily="18" charset="0"/>
              </a:rPr>
              <a:t>	Podmiot ubiegający się o jej przyznanie w okresie 3 lat poprzedzających dzień złożenia wniosku o przyznanie pomocy wykonywał łącznie co najmniej przez 365 dni działalność gospodarczą, do której stosuje się przepisy ustawy z dnia 2 lipca 2004 r. o swobodzie działalności gospodarczej, oraz nadal wykonuje tę działalność</a:t>
            </a:r>
            <a:r>
              <a:rPr lang="pl-PL" sz="1800" dirty="0">
                <a:latin typeface="Cambria" pitchFamily="18" charset="0"/>
              </a:rPr>
              <a:t>;</a:t>
            </a:r>
          </a:p>
          <a:p>
            <a:pPr>
              <a:buNone/>
            </a:pPr>
            <a:endParaRPr lang="pl-PL" sz="1200" dirty="0"/>
          </a:p>
          <a:p>
            <a:r>
              <a:rPr lang="pl-PL" sz="1800" dirty="0">
                <a:latin typeface="Cambria" pitchFamily="18" charset="0"/>
              </a:rPr>
              <a:t>operacja musi zakładać: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a) utworzenie co najmniej jednego miejsca pracy w przeliczeniu na pełne etaty średnioroczne i jest to uzasadnione zakresem realizacji operacji, a osoba, dla której zostanie utworzone to miejsce pracy, zostanie zatrudniona na podstawie umowy o pracę lub spółdzielczej umowy o pracę;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b) utrzymanie miejsc pracy, w tym miejsc pracy, które zostaną utworzone w ramach realizacji operacji, do dnia, w którym upłyną 3 lata od dnia wypłaty płatności końcowej;</a:t>
            </a:r>
          </a:p>
          <a:p>
            <a:pPr>
              <a:buNone/>
            </a:pPr>
            <a:endParaRPr lang="pl-PL" sz="12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0"/>
            <a:ext cx="8517632" cy="1143000"/>
          </a:xfrm>
        </p:spPr>
        <p:txBody>
          <a:bodyPr>
            <a:normAutofit/>
          </a:bodyPr>
          <a:lstStyle/>
          <a:p>
            <a:r>
              <a:rPr lang="pl-PL" sz="1800" dirty="0">
                <a:latin typeface="Cambria" pitchFamily="18" charset="0"/>
              </a:rPr>
              <a:t>Warunki które musi spełnić podmiot rozwijający działalność gospodarczą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6" name="Obraz 5" descr="warunki_usług_3-259x2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68" y="0"/>
            <a:ext cx="1047402" cy="11080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2800" dirty="0">
                <a:latin typeface="Cambria" pitchFamily="18" charset="0"/>
              </a:rPr>
              <a:t>podmiotowi ubiegającemu się o jej przyznanie nie została dotychczas przyznana pomoc na operację w zakresie podejmowania działalności gospodarczej albo upłynęło co najmniej 2 lata od dnia przyznania temu podmiotowi pomocy na operację w  tym zakresie;</a:t>
            </a:r>
          </a:p>
          <a:p>
            <a:pPr>
              <a:buFont typeface="Wingdings" pitchFamily="2" charset="2"/>
              <a:buChar char="q"/>
            </a:pPr>
            <a:endParaRPr lang="pl-PL" sz="28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800" dirty="0">
                <a:latin typeface="Cambria" pitchFamily="18" charset="0"/>
              </a:rPr>
              <a:t> podmiotowi ubiegającemu się o jej przyznanie nie została dotychczas przyznana pomoc na operację w zakresie tworzenia lub rozwoju inkubatorów przetwórstwa lokalnego produktów rolnych -                          w przypadku ubiegania się o przyznanie tej pomocy przez podmiot, który wykonuje działalność gospodarczą sklasyfikowaną jako produkcja artykułów spożywczych lub produkcja napojów.</a:t>
            </a:r>
          </a:p>
          <a:p>
            <a:endParaRPr lang="pl-PL" sz="28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800" b="1" dirty="0">
                <a:latin typeface="Cambria" pitchFamily="18" charset="0"/>
              </a:rPr>
              <a:t>Uwaga!!</a:t>
            </a:r>
          </a:p>
          <a:p>
            <a:pPr algn="ctr">
              <a:buNone/>
            </a:pPr>
            <a:r>
              <a:rPr lang="pl-PL" sz="2800" dirty="0">
                <a:latin typeface="Cambria" pitchFamily="18" charset="0"/>
              </a:rPr>
              <a:t>Umowa zawiera ponadto zobowiązania beneficjenta do osiągnięcia co najmniej 30% zakładanego w Biznesplanie ilościowego lub wartościowego poziomu sprzedaży produktów lub usług do dnia,                       w którym upłynie rok od dnia wypłaty płatności końcowej.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ambria" pitchFamily="18" charset="0"/>
              </a:rPr>
              <a:t>Warunki które musi spełnić podmiot rozwijający działalność gospodarczą</a:t>
            </a:r>
            <a:endParaRPr lang="pl-PL" sz="2400" dirty="0"/>
          </a:p>
        </p:txBody>
      </p:sp>
      <p:pic>
        <p:nvPicPr>
          <p:cNvPr id="4" name="Obraz 3" descr="warunki_usług_3-259x2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4" y="0"/>
            <a:ext cx="1335434" cy="141277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3200" dirty="0">
                <a:latin typeface="Cambria" pitchFamily="18" charset="0"/>
              </a:rPr>
              <a:t>koszty kwalifikowalne operacji nie są współfinansowane z innych środków publicznych,</a:t>
            </a:r>
          </a:p>
          <a:p>
            <a:pPr>
              <a:buFont typeface="Wingdings" pitchFamily="2" charset="2"/>
              <a:buChar char="q"/>
            </a:pPr>
            <a:endParaRPr lang="pl-PL" sz="32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3200" dirty="0">
                <a:latin typeface="Cambria" pitchFamily="18" charset="0"/>
              </a:rPr>
              <a:t>operacja będzie zrealizowane nie więcej niż w 2 etapach (realizacja całej operacji 2 lata – od podpisanie umowy do złożenia wniosku o płatność ostateczną),</a:t>
            </a:r>
          </a:p>
          <a:p>
            <a:pPr>
              <a:buNone/>
            </a:pPr>
            <a:endParaRPr lang="pl-PL" sz="32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3200" dirty="0">
                <a:latin typeface="Cambria" pitchFamily="18" charset="0"/>
              </a:rPr>
              <a:t>operacja obejmująca koszty inwestycyjne realizowana musi być na obszarze wiejskim objętym LSR ( wyjątek linowy obiekt budowlany),</a:t>
            </a:r>
          </a:p>
          <a:p>
            <a:pPr>
              <a:buFont typeface="Wingdings" pitchFamily="2" charset="2"/>
              <a:buChar char="q"/>
            </a:pPr>
            <a:endParaRPr lang="pl-PL" sz="32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3200" dirty="0">
                <a:latin typeface="Cambria" pitchFamily="18" charset="0"/>
              </a:rPr>
              <a:t>inwestycja musi być realizowana na nieruchomości będącej własnością lub współwłasnością wnioskodawcy lub posiada on udokumentowane prawo do dysponowania nieruchomością na cele określone we wniosku o przyznanie pomocy przez okres realizacji operacji oraz 3 lata zachowania trwałości projektu (od momentu wypłaty refundacji).</a:t>
            </a:r>
          </a:p>
          <a:p>
            <a:pPr>
              <a:buNone/>
            </a:pPr>
            <a:endParaRPr lang="pl-PL" sz="3200" dirty="0">
              <a:latin typeface="Cambria" pitchFamily="18" charset="0"/>
            </a:endParaRPr>
          </a:p>
          <a:p>
            <a:pPr>
              <a:buNone/>
            </a:pPr>
            <a:endParaRPr lang="pl-PL" sz="3200" dirty="0">
              <a:latin typeface="Cambria" pitchFamily="18" charset="0"/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Cambria" pitchFamily="18" charset="0"/>
              </a:rPr>
              <a:t>Warunki które musi spełnić podmiot rozwijający działalność gospodarczą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warunki_usług_3-259x2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6336" y="0"/>
            <a:ext cx="1335434" cy="14127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pl-PL" sz="2200" dirty="0">
                <a:latin typeface="Cambria" pitchFamily="18" charset="0"/>
              </a:rPr>
              <a:t>operacja jest uzasadniona ekonomicznie i będzie realizowana zgodnie z biznesplanem,</a:t>
            </a:r>
          </a:p>
          <a:p>
            <a:pPr lvl="0">
              <a:buFont typeface="Wingdings" pitchFamily="2" charset="2"/>
              <a:buChar char="q"/>
            </a:pPr>
            <a:endParaRPr lang="pl-PL" sz="22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2200" dirty="0">
                <a:latin typeface="Cambria" pitchFamily="18" charset="0"/>
              </a:rPr>
              <a:t>minimalna całkowita wartość operacji wynosi nie mniej niż 50 tys. złotych,</a:t>
            </a:r>
          </a:p>
          <a:p>
            <a:pPr lvl="0">
              <a:buFont typeface="Wingdings" pitchFamily="2" charset="2"/>
              <a:buChar char="q"/>
            </a:pPr>
            <a:endParaRPr lang="pl-PL" sz="22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200" dirty="0">
                <a:latin typeface="Cambria" pitchFamily="18" charset="0"/>
              </a:rPr>
              <a:t>została wydana ostateczna decyzja o środowiskowych uwarunkowaniach, jeżeli jej wydanie jest wymagane przepisami odrębnymi,</a:t>
            </a:r>
          </a:p>
          <a:p>
            <a:pPr>
              <a:buNone/>
            </a:pPr>
            <a:endParaRPr lang="pl-PL" sz="22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2200" dirty="0">
                <a:latin typeface="Cambria" pitchFamily="18" charset="0"/>
              </a:rPr>
              <a:t>realizacja operacji nie jest możliwa bez udziału środków publicznych.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latin typeface="Cambria" pitchFamily="18" charset="0"/>
              </a:rPr>
              <a:t>Warunki które musi spełnić podmiot rozwijający działalność gospodarczą</a:t>
            </a:r>
            <a:endParaRPr lang="pl-PL" sz="24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warunki_usług_3-259x2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0"/>
            <a:ext cx="1335434" cy="141277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36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2000" u="sng" dirty="0">
                <a:latin typeface="Cambria" pitchFamily="18" charset="0"/>
              </a:rPr>
              <a:t>Limit na beneficjenta w okresie realizacji PROW 2014-2020</a:t>
            </a:r>
            <a:endParaRPr lang="pl-PL" sz="2000" dirty="0">
              <a:latin typeface="Cambria" pitchFamily="18" charset="0"/>
            </a:endParaRPr>
          </a:p>
          <a:p>
            <a:pPr algn="ctr">
              <a:buNone/>
            </a:pPr>
            <a:endParaRPr lang="pl-PL" sz="32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3200" b="1" dirty="0">
                <a:latin typeface="Cambria" pitchFamily="18" charset="0"/>
              </a:rPr>
              <a:t>300 tys. zł</a:t>
            </a:r>
          </a:p>
          <a:p>
            <a:pPr algn="ctr">
              <a:buNone/>
            </a:pPr>
            <a:endParaRPr lang="pl-PL" sz="32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000" u="sng" dirty="0">
                <a:latin typeface="Cambria" pitchFamily="18" charset="0"/>
              </a:rPr>
              <a:t>Wysokość pomocy</a:t>
            </a:r>
          </a:p>
          <a:p>
            <a:pPr algn="ctr">
              <a:buNone/>
            </a:pPr>
            <a:endParaRPr lang="pl-PL" sz="3200" dirty="0">
              <a:latin typeface="Cambria" pitchFamily="18" charset="0"/>
            </a:endParaRPr>
          </a:p>
          <a:p>
            <a:pPr lvl="0" algn="ctr">
              <a:buNone/>
            </a:pPr>
            <a:r>
              <a:rPr lang="pl-PL" sz="3200" b="1" dirty="0">
                <a:latin typeface="Cambria" pitchFamily="18" charset="0"/>
              </a:rPr>
              <a:t>60% kosztów kwalifikowalnych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Wysokość wsparcia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1394280566_by_Xar_inn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4005064"/>
            <a:ext cx="36195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ogólne,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robót budowlanych lub usług,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lub rozwoju oprogramowania komputerowego oraz zakupu patentów, licencji lub wynagrodzeń za przeniesienie autorskich praw majątkowych lub znaków towarowych,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 najmu lub dzierżawy maszyn, wyposażenia lub nieruchomości,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nowych maszyn lub wyposażenia, a w przypadku operacji w zakresie zachowania dziedzictwa kulturowego również używanych maszyn lub wyposażenia, stanowiących eksponaty,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Koszty </a:t>
            </a:r>
            <a:r>
              <a:rPr lang="pl-PL" sz="2800" dirty="0" err="1">
                <a:latin typeface="Cambria" pitchFamily="18" charset="0"/>
              </a:rPr>
              <a:t>kwalifkowalne</a:t>
            </a:r>
            <a:endParaRPr lang="pl-PL" sz="2800" dirty="0">
              <a:latin typeface="Cambria" pitchFamily="18" charset="0"/>
            </a:endParaRP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koszty-kwalifikowal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188640"/>
            <a:ext cx="2411760" cy="24117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koszty-kwalifikowal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116632"/>
            <a:ext cx="1331640" cy="1331640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środków transportu, z wyłączeniem zakupu samochodów osobowych przeznaczonych do przewozu mniej niż 8 osób łącznie z kierowcą,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rzeczy innych niż wymienione w </a:t>
            </a:r>
            <a:r>
              <a:rPr lang="pl-PL" sz="1800" dirty="0" err="1">
                <a:latin typeface="Cambria" pitchFamily="18" charset="0"/>
              </a:rPr>
              <a:t>pkt</a:t>
            </a:r>
            <a:r>
              <a:rPr lang="pl-PL" sz="1800" dirty="0">
                <a:latin typeface="Cambria" pitchFamily="18" charset="0"/>
              </a:rPr>
              <a:t> 5 i 6, w tym materiałów,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wynagrodzenia i innych świadczeń, o których mowa w Kodeksie pracy ( tylko przy inkubatorach!!),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podatku od towarów i usług (VAT), </a:t>
            </a:r>
          </a:p>
          <a:p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– które są uzasadnione zakresem operacji, niezbędne do osiągnięcia jej celu oraz racjonalne.</a:t>
            </a:r>
          </a:p>
          <a:p>
            <a:pPr algn="ctr">
              <a:buNone/>
            </a:pPr>
            <a:endParaRPr lang="pl-PL" sz="18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1800" b="1" u="sng" dirty="0">
                <a:latin typeface="Cambria" pitchFamily="18" charset="0"/>
              </a:rPr>
              <a:t>Koszty kwalifikowalne podlegają refundacji w pełnej wysokości jeśli zostały poniesione od dnia, w którym została zawarta  umowa, a w przypadku kosztów ogólnych – od dnia 1 stycznia 2014r</a:t>
            </a:r>
            <a:r>
              <a:rPr lang="pl-PL" sz="1800" b="1" u="sng" dirty="0"/>
              <a:t>.</a:t>
            </a:r>
          </a:p>
          <a:p>
            <a:pPr>
              <a:buNone/>
            </a:pPr>
            <a:r>
              <a:rPr lang="pl-PL" sz="1800" dirty="0"/>
              <a:t>`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5554960" cy="274042"/>
          </a:xfrm>
        </p:spPr>
        <p:txBody>
          <a:bodyPr>
            <a:noAutofit/>
          </a:bodyPr>
          <a:lstStyle/>
          <a:p>
            <a:r>
              <a:rPr lang="pl-PL" sz="3600" dirty="0">
                <a:latin typeface="Cambria" pitchFamily="18" charset="0"/>
              </a:rPr>
              <a:t>Koszty </a:t>
            </a:r>
            <a:r>
              <a:rPr lang="pl-PL" sz="3600" dirty="0" err="1">
                <a:latin typeface="Cambria" pitchFamily="18" charset="0"/>
              </a:rPr>
              <a:t>kwalifkowalne</a:t>
            </a:r>
            <a:endParaRPr lang="pl-PL" sz="36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nde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4221088"/>
            <a:ext cx="2483768" cy="2483768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4525963"/>
          </a:xfrm>
        </p:spPr>
        <p:txBody>
          <a:bodyPr/>
          <a:lstStyle/>
          <a:p>
            <a:pPr>
              <a:buNone/>
            </a:pPr>
            <a:r>
              <a:rPr lang="pl-PL" sz="2400" dirty="0">
                <a:latin typeface="Cambria" pitchFamily="18" charset="0"/>
              </a:rPr>
              <a:t>	</a:t>
            </a:r>
            <a:r>
              <a:rPr lang="pl-PL" sz="2000" dirty="0">
                <a:latin typeface="Cambria" pitchFamily="18" charset="0"/>
              </a:rPr>
              <a:t>Przy ustalaniu wysokości pomocy: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 koszty ogólne są uwzględniane w wysokości nieprzekraczającej 10% pozostałych kosztów kwalifikowalnych operacji, 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koszty zakupu środków transportu - w wysokości nieprzekraczającej 30% pozostałych kosztów kwalifikowalnych operacji, pomniejszonych              o koszty ogólne.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Koszty ogólne oraz koszty środków transportu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000" dirty="0">
                <a:latin typeface="Cambria" pitchFamily="18" charset="0"/>
              </a:rPr>
              <a:t>Umowa przyznanie pomocy zobowiązuje do: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przechowywania dokumentów związanych z przyznaną pomocą do dnia, w którym upłynie 5 lat od dnia wypłaty płatności końcowej;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uwzględniania wszystkich transakcji związanych z operacją w oddzielnym systemie rachunkowości albo wykorzystywania do ich identyfikacji odpowiedniego kodu rachunkowego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Cambria" pitchFamily="18" charset="0"/>
              </a:rPr>
              <a:t>Ważne ! </a:t>
            </a:r>
            <a:br>
              <a:rPr lang="pl-PL" dirty="0"/>
            </a:br>
            <a:endParaRPr lang="pl-PL" dirty="0"/>
          </a:p>
        </p:txBody>
      </p:sp>
      <p:pic>
        <p:nvPicPr>
          <p:cNvPr id="4" name="Obraz 3" descr="uwa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4149080"/>
            <a:ext cx="2151682" cy="214211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2636912"/>
            <a:ext cx="5184576" cy="1412776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latin typeface="Cambria" pitchFamily="18" charset="0"/>
              </a:rPr>
              <a:t>Podstawowe informacje dotyczące składania, rozpatrywania oraz wypełniania wniosków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 flipV="1">
            <a:off x="683568" y="7053808"/>
            <a:ext cx="7854696" cy="47600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  <p:pic>
        <p:nvPicPr>
          <p:cNvPr id="4" name="Obraz 3" descr="dgdf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268760"/>
            <a:ext cx="3312368" cy="4486225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479634" y="-987112"/>
            <a:ext cx="18473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</p:txBody>
      </p:sp>
      <p:pic>
        <p:nvPicPr>
          <p:cNvPr id="34819" name="Obraz 1" descr="logo lead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8640"/>
            <a:ext cx="561975" cy="555625"/>
          </a:xfrm>
          <a:prstGeom prst="rect">
            <a:avLst/>
          </a:prstGeom>
          <a:noFill/>
        </p:spPr>
      </p:pic>
      <p:pic>
        <p:nvPicPr>
          <p:cNvPr id="34817" name="Obraz 4" descr="Logo - GP - Samo 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88640"/>
            <a:ext cx="885825" cy="574675"/>
          </a:xfrm>
          <a:prstGeom prst="rect">
            <a:avLst/>
          </a:prstGeom>
          <a:noFill/>
        </p:spPr>
      </p:pic>
      <p:pic>
        <p:nvPicPr>
          <p:cNvPr id="34818" name="Picture 2" descr="PROW 2014-20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16632"/>
            <a:ext cx="1047750" cy="668338"/>
          </a:xfrm>
          <a:prstGeom prst="rect">
            <a:avLst/>
          </a:prstGeom>
          <a:noFill/>
        </p:spPr>
      </p:pic>
      <p:pic>
        <p:nvPicPr>
          <p:cNvPr id="34820" name="Obraz 70" descr="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188640"/>
            <a:ext cx="817563" cy="55245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95536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691680" y="-61555"/>
            <a:ext cx="6256975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br>
              <a:rPr kumimoji="0" 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                                   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lang="pl-PL" sz="800" dirty="0"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„Europejski Fundusz Rolny na rzecz Rozwoju Obszarów Wiejskich: Europa inwestująca w obszary wiejskie”.</a:t>
            </a:r>
            <a:endParaRPr kumimoji="0" lang="pl-PL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63985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Instytucja Zarządzająca PROW 2014-2020 – Minister Rolnictwa i Rozwoju Wsi.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Materiał opracowany przez Lokalną Grupę Działania „Górna Prosna” ,współfinansowany jest ze środków Unii Europejskiej w ramach działania "Wsparcie dla rozwoju lokalnego w ramach inicjatywy LEADER" PROW 2014-2020.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" name="Obraz 13" descr="U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84368" y="1916832"/>
            <a:ext cx="467544" cy="312765"/>
          </a:xfrm>
          <a:prstGeom prst="rect">
            <a:avLst/>
          </a:prstGeom>
        </p:spPr>
      </p:pic>
      <p:pic>
        <p:nvPicPr>
          <p:cNvPr id="15" name="Obraz 14" descr="U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64288" y="2132856"/>
            <a:ext cx="323528" cy="2164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Non-Compete-Agreement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16632"/>
            <a:ext cx="2987824" cy="1563939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628800"/>
            <a:ext cx="8147248" cy="4179919"/>
          </a:xfrm>
        </p:spPr>
        <p:txBody>
          <a:bodyPr>
            <a:normAutofit fontScale="77500" lnSpcReduction="20000"/>
          </a:bodyPr>
          <a:lstStyle/>
          <a:p>
            <a:endParaRPr lang="pl-PL" dirty="0"/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 	</a:t>
            </a:r>
            <a:r>
              <a:rPr lang="pl-PL" sz="2300" dirty="0">
                <a:latin typeface="Cambria" pitchFamily="18" charset="0"/>
              </a:rPr>
              <a:t>Wniosek sporządza się na formularzu udostępnionym na stronie internetowej </a:t>
            </a:r>
            <a:r>
              <a:rPr lang="pl-PL" sz="2300" dirty="0" err="1">
                <a:latin typeface="Cambria" pitchFamily="18" charset="0"/>
                <a:hlinkClick r:id="rId3"/>
              </a:rPr>
              <a:t>www.gornaprosna.pl</a:t>
            </a:r>
            <a:r>
              <a:rPr lang="pl-PL" sz="2300" dirty="0">
                <a:latin typeface="Cambria" pitchFamily="18" charset="0"/>
              </a:rPr>
              <a:t> </a:t>
            </a:r>
          </a:p>
          <a:p>
            <a:endParaRPr lang="pl-PL" sz="23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300" dirty="0">
                <a:latin typeface="Cambria" pitchFamily="18" charset="0"/>
              </a:rPr>
              <a:t>Zaleca się, aby wniosek został wypełniony elektronicznie                                               i wydrukowany lub wypełniony odręcznie, w sposób czytelny (np. pismem drukowanym) i trwały. </a:t>
            </a:r>
          </a:p>
          <a:p>
            <a:pPr>
              <a:buFont typeface="Wingdings" pitchFamily="2" charset="2"/>
              <a:buChar char="q"/>
            </a:pPr>
            <a:endParaRPr lang="pl-PL" sz="23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300" dirty="0">
                <a:latin typeface="Cambria" pitchFamily="18" charset="0"/>
              </a:rPr>
              <a:t>Podmiot ubiegający się o przyznanie pomocy wypełnia czytelnie białe pola wniosku. Wniosek w części A wypełniany jest przez LGD, która dokonuje wyboru operacji do finansowania.</a:t>
            </a:r>
          </a:p>
          <a:p>
            <a:pPr>
              <a:buNone/>
            </a:pPr>
            <a:endParaRPr lang="pl-PL" sz="23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300" dirty="0">
                <a:latin typeface="Cambria" pitchFamily="18" charset="0"/>
              </a:rPr>
              <a:t>W sytuacji, kiedy dane pole we wniosku nie dotyczy podmiotu ubiegającego się o przyznanie pomocy - należy wstawić kreskę, a w przypadku danych liczbowych należy wstawić wartość „0,00”, chyba, że w instrukcji podano inaczej. </a:t>
            </a:r>
          </a:p>
          <a:p>
            <a:pPr>
              <a:buFont typeface="Wingdings" pitchFamily="2" charset="2"/>
              <a:buChar char="q"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Cambria" pitchFamily="18" charset="0"/>
              </a:rPr>
              <a:t>Gdzie znaleźć i jak wypełnić?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194042"/>
            <a:ext cx="1043608" cy="6639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23528" y="1481328"/>
            <a:ext cx="8363272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Wniosek o przyznanie pomocy – wersja wopp_19.2_P/2z</a:t>
            </a:r>
          </a:p>
          <a:p>
            <a:pPr>
              <a:buFont typeface="Wingdings" pitchFamily="2" charset="2"/>
              <a:buChar char="q"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Instrukcja wypełniania wniosku - wersja IW_WoPP_19.2_P/2z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Jakie dokumenty?</a:t>
            </a:r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093296"/>
            <a:ext cx="1043608" cy="663958"/>
          </a:xfrm>
          <a:prstGeom prst="rect">
            <a:avLst/>
          </a:prstGeom>
        </p:spPr>
      </p:pic>
      <p:pic>
        <p:nvPicPr>
          <p:cNvPr id="7" name="Obraz 6" descr="gi-lis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924944"/>
            <a:ext cx="4075930" cy="366290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000" b="1" dirty="0">
                <a:latin typeface="Cambria" pitchFamily="18" charset="0"/>
              </a:rPr>
              <a:t>Termin składania wniosków: </a:t>
            </a:r>
          </a:p>
          <a:p>
            <a:pPr>
              <a:buNone/>
            </a:pPr>
            <a:endParaRPr lang="pl-PL" sz="2000" b="1" dirty="0">
              <a:latin typeface="Cambria" pitchFamily="18" charset="0"/>
            </a:endParaRPr>
          </a:p>
          <a:p>
            <a:pPr>
              <a:buNone/>
            </a:pPr>
            <a:r>
              <a:rPr lang="pl-PL" sz="3200" b="1" dirty="0">
                <a:latin typeface="Cambria" pitchFamily="18" charset="0"/>
              </a:rPr>
              <a:t>08.11.2016 r. – 21.11.2016 r.</a:t>
            </a:r>
          </a:p>
          <a:p>
            <a:pPr algn="ctr">
              <a:buNone/>
            </a:pPr>
            <a:endParaRPr lang="pl-PL" sz="2000" b="1" dirty="0">
              <a:latin typeface="Cambria" pitchFamily="18" charset="0"/>
            </a:endParaRPr>
          </a:p>
          <a:p>
            <a:pPr>
              <a:buNone/>
            </a:pPr>
            <a:r>
              <a:rPr lang="pl-PL" sz="2000" b="1" dirty="0">
                <a:latin typeface="Cambria" pitchFamily="18" charset="0"/>
              </a:rPr>
              <a:t>Miejsce składania wniosków</a:t>
            </a:r>
            <a:r>
              <a:rPr lang="pl-PL" sz="2000" dirty="0">
                <a:latin typeface="Cambria" pitchFamily="18" charset="0"/>
              </a:rPr>
              <a:t>: 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siedziba LGD w Sternalicach, 46-333 Sternalice,  </a:t>
            </a:r>
            <a:r>
              <a:rPr lang="pl-PL" sz="2000" dirty="0" err="1">
                <a:latin typeface="Cambria" pitchFamily="18" charset="0"/>
              </a:rPr>
              <a:t>Sternalice</a:t>
            </a:r>
            <a:r>
              <a:rPr lang="pl-PL" sz="2000" dirty="0">
                <a:latin typeface="Cambria" pitchFamily="18" charset="0"/>
              </a:rPr>
              <a:t> 81   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( budynek przedszkola),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 dni robocze od poniedziałku do piątku w godzinach: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poniedziałek –piątek 7.30 – 15.30</a:t>
            </a:r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000" b="1" dirty="0">
                <a:latin typeface="Cambria" pitchFamily="18" charset="0"/>
              </a:rPr>
              <a:t>Wnioski należy składać w dwóch egzemplarzach w wersji papierowej i 1 egz. w wersji elektronicznej PDF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507288" cy="114300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Gdzie, kiedy i co złożyć?</a:t>
            </a:r>
          </a:p>
        </p:txBody>
      </p:sp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6" name="Obraz 5" descr="dokumenty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404664"/>
            <a:ext cx="2774193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0" y="1484784"/>
            <a:ext cx="8964488" cy="53732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dirty="0">
                <a:latin typeface="Cambria" pitchFamily="18" charset="0"/>
              </a:rPr>
              <a:t>Termin trwania naboru – min. 14 dni</a:t>
            </a:r>
          </a:p>
          <a:p>
            <a:pPr>
              <a:buNone/>
            </a:pPr>
            <a:r>
              <a:rPr lang="pl-PL" dirty="0">
                <a:latin typeface="Cambria" pitchFamily="18" charset="0"/>
              </a:rPr>
              <a:t>Ocena zgodności operacji z LSR – 45 dni</a:t>
            </a:r>
          </a:p>
          <a:p>
            <a:pPr>
              <a:buNone/>
            </a:pPr>
            <a:r>
              <a:rPr lang="pl-PL" dirty="0">
                <a:latin typeface="Cambria" pitchFamily="18" charset="0"/>
              </a:rPr>
              <a:t>Przekazanie dokumentów do UMWO – 7 dni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sz="3300" dirty="0">
              <a:latin typeface="Cambria" pitchFamily="18" charset="0"/>
            </a:endParaRPr>
          </a:p>
          <a:p>
            <a:pPr>
              <a:buNone/>
            </a:pPr>
            <a:r>
              <a:rPr lang="pl-PL" sz="3300" dirty="0">
                <a:latin typeface="Cambria" pitchFamily="18" charset="0"/>
              </a:rPr>
              <a:t>3 miesiące dni UMWO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r>
              <a:rPr lang="pl-PL" sz="3600" dirty="0">
                <a:latin typeface="Cambria" pitchFamily="18" charset="0"/>
              </a:rPr>
              <a:t>minimum 5 miesięcy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352928" cy="106613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Terminy rozpatrywania wniosku</a:t>
            </a:r>
          </a:p>
        </p:txBody>
      </p:sp>
      <p:pic>
        <p:nvPicPr>
          <p:cNvPr id="5" name="Obraz 4" descr="termi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3861048"/>
            <a:ext cx="2533650" cy="1800225"/>
          </a:xfrm>
          <a:prstGeom prst="rect">
            <a:avLst/>
          </a:prstGeom>
        </p:spPr>
      </p:pic>
      <p:pic>
        <p:nvPicPr>
          <p:cNvPr id="6" name="Obraz 5" descr="HERB-OPOLSKIE bez tł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996952"/>
            <a:ext cx="1511028" cy="1755671"/>
          </a:xfrm>
          <a:prstGeom prst="rect">
            <a:avLst/>
          </a:prstGeom>
        </p:spPr>
      </p:pic>
      <p:pic>
        <p:nvPicPr>
          <p:cNvPr id="7" name="Obraz 6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1340768"/>
            <a:ext cx="2483768" cy="1580208"/>
          </a:xfrm>
          <a:prstGeom prst="rect">
            <a:avLst/>
          </a:prstGeom>
        </p:spPr>
      </p:pic>
      <p:pic>
        <p:nvPicPr>
          <p:cNvPr id="8" name="Obraz 7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sz="4000" b="1" dirty="0"/>
          </a:p>
          <a:p>
            <a:pPr algn="ctr">
              <a:buNone/>
            </a:pPr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Informacje pomocne w trakcie wypełniania wniosku</a:t>
            </a:r>
          </a:p>
          <a:p>
            <a:pPr algn="ctr">
              <a:buNone/>
            </a:pPr>
            <a:endParaRPr lang="pl-PL" sz="4000" b="1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10792"/>
            <a:ext cx="1331640" cy="847208"/>
          </a:xfrm>
          <a:prstGeom prst="rect">
            <a:avLst/>
          </a:prstGeom>
        </p:spPr>
      </p:pic>
      <p:pic>
        <p:nvPicPr>
          <p:cNvPr id="5" name="Obraz 4" descr="differentiated Instruc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2564904"/>
            <a:ext cx="4459560" cy="298790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2492896"/>
            <a:ext cx="8219256" cy="3514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dirty="0">
                <a:latin typeface="Cambria" pitchFamily="18" charset="0"/>
              </a:rPr>
              <a:t>	Wnioskodawca przez złożeniem wniosku ma możliwość korzystania z doradztwa LGD. 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400" dirty="0">
                <a:latin typeface="Cambria" pitchFamily="18" charset="0"/>
              </a:rPr>
              <a:t>	Wniosek konsultowany z biurem LGD będzie dodatkowo punktowany !!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476672"/>
            <a:ext cx="6192688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Korzystanie z usług doradczych LGD</a:t>
            </a:r>
          </a:p>
        </p:txBody>
      </p:sp>
      <p:pic>
        <p:nvPicPr>
          <p:cNvPr id="4" name="Obraz 3" descr="doradztw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188640"/>
            <a:ext cx="2716301" cy="201622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1152128"/>
          </a:xfrm>
        </p:spPr>
        <p:txBody>
          <a:bodyPr>
            <a:normAutofit/>
          </a:bodyPr>
          <a:lstStyle/>
          <a:p>
            <a:r>
              <a:rPr lang="pl-PL" sz="2800" b="1" dirty="0">
                <a:latin typeface="Cambria" pitchFamily="18" charset="0"/>
              </a:rPr>
              <a:t>Uzasadnienie zgodności z celami LSR i kryteriami wyboru operacji przez LGD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0" y="980728"/>
            <a:ext cx="9036496" cy="520519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1800" dirty="0"/>
          </a:p>
          <a:p>
            <a:pPr algn="ctr">
              <a:buNone/>
            </a:pPr>
            <a:endParaRPr lang="pl-PL" sz="1800" dirty="0"/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Należy krótko uzasadnić zgodność operacji z celami LSR i kryteriami wyboru operacji  przez LGD.</a:t>
            </a:r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just">
              <a:buNone/>
            </a:pPr>
            <a:r>
              <a:rPr lang="pl-PL" sz="2000" dirty="0">
                <a:latin typeface="Cambria" pitchFamily="18" charset="0"/>
              </a:rPr>
              <a:t>	Należy wskazać jakie cele, przedsięwzięcia oraz wskaźniki przyjęte w lokalnej strategii rozwoju będą realizowane w ramach małego projektu oraz przedstawić uzasadnienie potrzeby realizacji tego właśnie projektu a także należy wykazać zgodność projektu z określonymi przez LGD kryteriami wyboru operacji. Najważniejsze jest wskazanie w jakim stopniu realizacja operacji przyczyni się do realizacji celów określonych w LSR.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8522" y="4869160"/>
            <a:ext cx="5365478" cy="178619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323528" y="1340768"/>
          <a:ext cx="8568952" cy="5284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 gridSpan="2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lt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Cel ogólny 1 Zrównoważony rozwój obszaru sprzyjający ograniczeniu migracji mieszkańców z terenu LGD</a:t>
                      </a:r>
                      <a:endParaRPr lang="pl-PL" sz="1800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 gridSpan="2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Razem cel szczegółowy 1.1.</a:t>
                      </a:r>
                      <a:r>
                        <a:rPr kumimoji="0" lang="pl-PL" sz="1800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Wzrost aktywności gospodarczej i zwiększenie możliwości podejmowania pracy</a:t>
                      </a:r>
                      <a:endParaRPr lang="pl-PL" sz="1800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4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1" dirty="0">
                          <a:latin typeface="Cambria"/>
                          <a:ea typeface="Calibri"/>
                          <a:cs typeface="Arial"/>
                        </a:rPr>
                        <a:t>Przedsięwzięcie 1.1.1. Rozwój drobnej przedsiębiorczości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ułatwienie dostępu do rynku pracy,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ograniczenie ukrytego bezrobocia,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tworzenie pozarolniczych miejsc pracy na obszarach </a:t>
                      </a:r>
                      <a:r>
                        <a:rPr lang="pl-PL" sz="1600" dirty="0" err="1">
                          <a:latin typeface="Cambria"/>
                          <a:ea typeface="Calibri"/>
                          <a:cs typeface="Arial"/>
                        </a:rPr>
                        <a:t>wiejskich</a:t>
                      </a: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tworzenie nowych podmiotów gospodarczych oraz rozwój istniejących firm,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działania wykorzystujące lokalne zasoby przyrodnicze czy kulturowe dla rozwoju turystyki</a:t>
                      </a:r>
                      <a:r>
                        <a:rPr lang="pl-PL" sz="1400" dirty="0">
                          <a:latin typeface="Cambria"/>
                          <a:ea typeface="Calibri"/>
                          <a:cs typeface="Arial"/>
                        </a:rPr>
                        <a:t>,</a:t>
                      </a:r>
                      <a:endParaRPr lang="pl-PL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1" dirty="0">
                          <a:latin typeface="Cambria"/>
                          <a:ea typeface="Calibri"/>
                          <a:cs typeface="Arial"/>
                        </a:rPr>
                        <a:t>Wskaźniki rezultatu: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utworzonych miejsc pracy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nowych miejsc pracy utworzonych przez podmioty ekonomii społecznej lub w ramach rozpoczęcia działalności gospodarczej przez osoby z grup defaworyzowanych na rynku pracy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operacji, w których zastosowano rozwiązania innowacyjne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1" dirty="0">
                          <a:latin typeface="Cambria"/>
                          <a:ea typeface="Calibri"/>
                          <a:cs typeface="Arial"/>
                        </a:rPr>
                        <a:t>Wskaźniki produktu: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nowych podmiotów gospodarczych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kumimoji="0" lang="pl-PL" sz="1600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Liczba wspartych podmiotów gospodarczych</a:t>
                      </a:r>
                      <a:endParaRPr lang="pl-PL" sz="16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Uzasadnienie zgodności z celami LSR i kryteriami wyboru operacji przez LGD</a:t>
            </a:r>
            <a:endParaRPr lang="pl-PL" sz="28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800" i="1" dirty="0">
                <a:solidFill>
                  <a:srgbClr val="FF0000"/>
                </a:solidFill>
              </a:rPr>
              <a:t> 	</a:t>
            </a:r>
          </a:p>
          <a:p>
            <a:pPr>
              <a:buNone/>
            </a:pPr>
            <a:r>
              <a:rPr lang="pl-PL" sz="2200" dirty="0">
                <a:latin typeface="Cambria" pitchFamily="18" charset="0"/>
              </a:rPr>
              <a:t>	W przypadku operacji, która polega na rozwijaniu działalności gospodarczej należy w uzasadnieniu zawrzeć informacje odnoszące się do celów zawartych w LSR (tj. rozwój drobnej przedsiębiorczości) oraz wskaźników tj. liczby wspartych podmiotów gospodarczych (wskaźnik produktu w LSR), liczby utworzonych miejsc pracy (wskaźnik rezultatu w LSR), itd. </a:t>
            </a:r>
          </a:p>
          <a:p>
            <a:pPr algn="ctr">
              <a:buNone/>
            </a:pPr>
            <a:endParaRPr lang="pl-PL" sz="2200" dirty="0">
              <a:latin typeface="Cambria" pitchFamily="18" charset="0"/>
            </a:endParaRPr>
          </a:p>
          <a:p>
            <a:pPr>
              <a:buNone/>
            </a:pPr>
            <a:r>
              <a:rPr lang="pl-PL" sz="2200" u="sng" dirty="0">
                <a:latin typeface="Cambria" pitchFamily="18" charset="0"/>
              </a:rPr>
              <a:t>	Opis zawarty w tym polu będzie wykorzystany przez LGD podczas oceny projektu pod kątem zgodności z LSR oraz kryteriami wyboru. </a:t>
            </a:r>
          </a:p>
          <a:p>
            <a:endParaRPr lang="pl-PL" sz="22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Uzasadnienie zgodności z celami LSR i kryteriami wyboru operacji przez LGD - przykład</a:t>
            </a:r>
            <a:endParaRPr lang="pl-PL" sz="28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5301208"/>
            <a:ext cx="4283968" cy="142615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zwięzły,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odzwierciedlający zakres i rodzaj planowanego przedsięwzięcia,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400" i="1" dirty="0">
                <a:latin typeface="Cambria" pitchFamily="18" charset="0"/>
              </a:rPr>
              <a:t>np. „Podniesienie jakości usług firmy „Fasolka”</a:t>
            </a:r>
          </a:p>
          <a:p>
            <a:pPr>
              <a:buNone/>
            </a:pPr>
            <a:r>
              <a:rPr lang="pl-PL" sz="2400" i="1" dirty="0">
                <a:latin typeface="Cambria" pitchFamily="18" charset="0"/>
              </a:rPr>
              <a:t>	   „ Rozwój firmy </a:t>
            </a:r>
            <a:r>
              <a:rPr lang="pl-PL" sz="2400" i="1" dirty="0" err="1">
                <a:latin typeface="Cambria" pitchFamily="18" charset="0"/>
              </a:rPr>
              <a:t>DRUK-MED</a:t>
            </a:r>
            <a:r>
              <a:rPr lang="pl-PL" sz="2400" i="1" dirty="0">
                <a:latin typeface="Cambria" pitchFamily="18" charset="0"/>
              </a:rPr>
              <a:t>”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Tytuł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565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zwięzły,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umożliwiający weryfikację planowanych do osiągnięcia  celów w odniesieniu do zakładanych rezultatów,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Należy krótko opisać zakres z zestawienia rzeczowo-finansowego,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400" i="1" dirty="0">
                <a:latin typeface="Cambria" pitchFamily="18" charset="0"/>
              </a:rPr>
              <a:t>np. w ramach rozwoju działalności gospodarczej polegającej na podniesieniu jakości usług poprzez wprowadzenie nowej technologii…. Operacja zakłada zakup… oraz stworzenie jednego stanowiska pracy…</a:t>
            </a:r>
            <a:endParaRPr lang="pl-PL" sz="2400" dirty="0">
              <a:latin typeface="Cambria" pitchFamily="18" charset="0"/>
            </a:endParaRP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Opis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064896" cy="562074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Cambria" pitchFamily="18" charset="0"/>
              </a:rPr>
              <a:t>Zakres operacji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064896" cy="54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Planując realizację operacji należy mieć na uwadze, że operacja powinna stanowić zamkniętą całość, a nie część większej inwestycji, sztucznie wyodrębnioną w celu uzyskania wyższej kwoty pomocy,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dopuszcza się zaznaczenie kilku zakresów operacji ale muszą być one ze sobą powiązane i prowadzić do osiągnięcia celu,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zakres operacji musi wskazywać na związek z zakresem działalności wnioskodawcy.</a:t>
            </a:r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3555504" cy="458688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>
                <a:latin typeface="Cambria" pitchFamily="18" charset="0"/>
              </a:rPr>
              <a:t>Cele operacji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908720"/>
            <a:ext cx="8884096" cy="5760640"/>
          </a:xfrm>
        </p:spPr>
        <p:txBody>
          <a:bodyPr>
            <a:noAutofit/>
          </a:bodyPr>
          <a:lstStyle/>
          <a:p>
            <a:endParaRPr lang="pl-PL" sz="1100" dirty="0"/>
          </a:p>
          <a:p>
            <a:pPr>
              <a:buNone/>
            </a:pPr>
            <a:r>
              <a:rPr lang="pl-PL" sz="2000" b="1" dirty="0">
                <a:latin typeface="Cambria" pitchFamily="18" charset="0"/>
              </a:rPr>
              <a:t>	</a:t>
            </a:r>
            <a:r>
              <a:rPr lang="pl-PL" sz="2000" dirty="0">
                <a:latin typeface="Cambria" pitchFamily="18" charset="0"/>
              </a:rPr>
              <a:t>Należy szczegółowo określić cel, jaki stawia sobie Wnioskodawca przystępując do realizacji operacji, z którego wynikać będzie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wpływ na osiągnięcie celów określonych w Programie </a:t>
            </a:r>
            <a:r>
              <a:rPr lang="pl-PL" sz="2000" i="1" dirty="0">
                <a:latin typeface="Cambria" pitchFamily="18" charset="0"/>
              </a:rPr>
              <a:t>(jakie </a:t>
            </a:r>
          </a:p>
          <a:p>
            <a:pPr>
              <a:buNone/>
            </a:pPr>
            <a:r>
              <a:rPr lang="pl-PL" sz="2000" i="1" dirty="0">
                <a:latin typeface="Cambria" pitchFamily="18" charset="0"/>
              </a:rPr>
              <a:t>	efekty Wnioskodawca zamierza osiągnąć poprzez realizację tej operacji)</a:t>
            </a:r>
            <a:r>
              <a:rPr lang="pl-PL" sz="2000" dirty="0">
                <a:latin typeface="Cambria" pitchFamily="18" charset="0"/>
              </a:rPr>
              <a:t>. 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Planowany cel operacji powinien być zgodny z celami określonymi                  w LSR LGD „Górna Prosna” (a dokładniej z celem ogłoszonym                             w naborze).</a:t>
            </a:r>
          </a:p>
          <a:p>
            <a:pPr algn="ctr">
              <a:buNone/>
            </a:pPr>
            <a:endParaRPr lang="pl-PL" sz="1100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14A009-5112-479E-9A92-3E7168DD885F}" type="slidenum">
              <a:rPr lang="pl-PL" smtClean="0"/>
              <a:pPr>
                <a:defRPr/>
              </a:pPr>
              <a:t>32</a:t>
            </a:fld>
            <a:endParaRPr lang="pl-PL"/>
          </a:p>
        </p:txBody>
      </p:sp>
      <p:pic>
        <p:nvPicPr>
          <p:cNvPr id="7" name="Obraz 6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  <p:pic>
        <p:nvPicPr>
          <p:cNvPr id="8" name="Obraz 7" descr="C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573016"/>
            <a:ext cx="3851920" cy="288522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251520" y="1481138"/>
          <a:ext cx="843528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7776864" cy="778098"/>
          </a:xfrm>
        </p:spPr>
        <p:txBody>
          <a:bodyPr/>
          <a:lstStyle/>
          <a:p>
            <a:r>
              <a:rPr lang="pl-PL" sz="4400" dirty="0">
                <a:latin typeface="Cambria" pitchFamily="18" charset="0"/>
              </a:rPr>
              <a:t>Cele operacji</a:t>
            </a: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60648"/>
            <a:ext cx="5796136" cy="458688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>
                <a:latin typeface="Cambria" pitchFamily="18" charset="0"/>
              </a:rPr>
              <a:t>Cele operacji - 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268760"/>
            <a:ext cx="8280920" cy="54006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1600" b="1" dirty="0">
              <a:latin typeface="Cambria" pitchFamily="18" charset="0"/>
            </a:endParaRP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i="1" dirty="0">
                <a:latin typeface="Cambria" pitchFamily="18" charset="0"/>
              </a:rPr>
              <a:t>	</a:t>
            </a:r>
            <a:r>
              <a:rPr lang="pl-PL" sz="2000" i="1" dirty="0">
                <a:latin typeface="Cambria" pitchFamily="18" charset="0"/>
              </a:rPr>
              <a:t>Podniesienie jakości usług poprzez zakup dwóch urządzeń i zwiększenie zatrudnienia o jeden etat.</a:t>
            </a:r>
          </a:p>
          <a:p>
            <a:pPr algn="ctr">
              <a:buNone/>
            </a:pPr>
            <a:endParaRPr lang="pl-PL" sz="1800" u="sng" dirty="0">
              <a:latin typeface="Cambria" pitchFamily="18" charset="0"/>
            </a:endParaRPr>
          </a:p>
          <a:p>
            <a:pPr algn="ctr">
              <a:buNone/>
            </a:pPr>
            <a:endParaRPr lang="pl-PL" sz="1800" u="sng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UWAGA!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 celach nie należy wymieniać zakresu rzeczowego. </a:t>
            </a:r>
          </a:p>
          <a:p>
            <a:pPr algn="ctr">
              <a:buNone/>
            </a:pPr>
            <a:endParaRPr lang="pl-PL" sz="1800" u="sng" dirty="0">
              <a:latin typeface="Cambria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14A009-5112-479E-9A92-3E7168DD885F}" type="slidenum">
              <a:rPr lang="pl-PL" smtClean="0"/>
              <a:pPr>
                <a:defRPr/>
              </a:pPr>
              <a:t>34</a:t>
            </a:fld>
            <a:endParaRPr lang="pl-PL"/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7" name="Obraz 6" descr="C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005064"/>
            <a:ext cx="3528392" cy="264288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Uwaga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19256" cy="506117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b="1" i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Sformułowanie celu ma podstawowe znaczenie dla operacji, przede wszystkim dlatego, że cel będzie przeniesiony do umowy przyznania pomocy, a Wnioskodawca będzie zobowiązany do jego osiągnięcia .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Jeśli zatem Wnioskodawca otrzyma pomoc na dany cel i nie utrzyma go przez ten okres będzie zmuszony do zwrotu pomocy!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5" name="Obraz 4" descr="uwa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88640"/>
            <a:ext cx="1287586" cy="1281863"/>
          </a:xfrm>
          <a:prstGeom prst="rect">
            <a:avLst/>
          </a:prstGeom>
        </p:spPr>
      </p:pic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7" name="Obraz 6" descr="C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97810" y="4941168"/>
            <a:ext cx="2278645" cy="170678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1"/>
          </a:xfrm>
        </p:spPr>
        <p:txBody>
          <a:bodyPr>
            <a:normAutofit/>
          </a:bodyPr>
          <a:lstStyle/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obowiązkowe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Należy podać wartość zakładanego wskaźnika, jaka jest planowana do osiągnięcia poprzez realizację operacji w odniesieniu do zakresu operacji ( wybór z listy)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pozostałe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Należy wypisać wskaźniki, które nie wpisują się w zakres  obowiązkowych jednakże są wyszczególnione w LSR a realizują zakres operacji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Wskaźniki obowiązkowe oraz pozostałe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k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6325" y="764704"/>
            <a:ext cx="2307675" cy="12961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316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4483211"/>
            <a:ext cx="2847082" cy="2239517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2000" dirty="0">
                <a:latin typeface="Cambria" pitchFamily="18" charset="0"/>
              </a:rPr>
              <a:t>Średnią arytmetyczną stanu zatrudnienia oblicza się sumując liczbę pracowników (zatrudnionych na podstawie umowy o pracę)                     w przeliczeniu na pełne etaty z okresu kolejnych 12 miesięcy poprzedzających miesiąc złożenia wniosku o przyznanie pomocy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np. jeśli wniosek składany jest w maju 2016 to zatrudnienie obejmuje okres od maja 2015 r. do kwietnia 2016 r.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 Uzyskaną sumę należy podzielić przez 12 (miesięcy). W przypadku osób zatrudnionych w niepełnym wymiarze – zatrudnienie należy przeliczyć na pełne etaty.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8952" cy="1143000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ambria" pitchFamily="18" charset="0"/>
              </a:rPr>
              <a:t>Wyliczenie wartości początkowej dla wskaźnika liczba utworzonych miejsc pracy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80920" cy="1008112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Miejsce realizacji operacji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856984" cy="561662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Operacje inwestycyjne muszą być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realizowane na obszarze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objętym LSR, chyba że operacja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dotyczy inwestycji polegającej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na budowie albo przebudowie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linowego obiektu budowlanego,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którego odcinek będzie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zlokalizowany poza tym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obszarem (część poza obszarem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LSR będzie kosztem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niekwalifikowalnym).</a:t>
            </a:r>
          </a:p>
          <a:p>
            <a:pPr algn="ctr">
              <a:buNone/>
            </a:pPr>
            <a:endParaRPr lang="pl-PL" sz="2000" dirty="0"/>
          </a:p>
        </p:txBody>
      </p:sp>
      <p:pic>
        <p:nvPicPr>
          <p:cNvPr id="5" name="Obraz 4" descr="Mapa GP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944" y="1124744"/>
            <a:ext cx="4600552" cy="5256584"/>
          </a:xfrm>
          <a:prstGeom prst="rect">
            <a:avLst/>
          </a:prstGeom>
        </p:spPr>
      </p:pic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pl-PL" sz="1600" i="1" dirty="0"/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wniosek składany w terminie określonym w umowie, nie później jednak niż po upływie 2 lat od dnia zawarcia umowy i nie później niż w dniu 31.12.2022r.</a:t>
            </a:r>
          </a:p>
          <a:p>
            <a:pPr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Np.  złożenie wniosku do LGD listopad 2016                  podpisanie umowy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kwiecień 2017                    </a:t>
            </a:r>
            <a:r>
              <a:rPr lang="pl-PL" sz="2000" u="sng" dirty="0">
                <a:latin typeface="Cambria" pitchFamily="18" charset="0"/>
              </a:rPr>
              <a:t>czyli termin realizacji: </a:t>
            </a:r>
            <a:r>
              <a:rPr lang="pl-PL" sz="2000" dirty="0">
                <a:latin typeface="Cambria" pitchFamily="18" charset="0"/>
              </a:rPr>
              <a:t>marzec 2019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Cambria" pitchFamily="18" charset="0"/>
              </a:rPr>
              <a:t>Planowane terminy realizacji operacji</a:t>
            </a:r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7" name="Obraz 6" descr="res-a35201-800x600-cm-f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005064"/>
            <a:ext cx="3347864" cy="2510898"/>
          </a:xfrm>
          <a:prstGeom prst="rect">
            <a:avLst/>
          </a:prstGeom>
        </p:spPr>
      </p:pic>
      <p:sp>
        <p:nvSpPr>
          <p:cNvPr id="8" name="Strzałka w prawo 7"/>
          <p:cNvSpPr/>
          <p:nvPr/>
        </p:nvSpPr>
        <p:spPr>
          <a:xfrm>
            <a:off x="5364088" y="3140968"/>
            <a:ext cx="648072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prawo 9"/>
          <p:cNvSpPr/>
          <p:nvPr/>
        </p:nvSpPr>
        <p:spPr>
          <a:xfrm>
            <a:off x="2267744" y="3501008"/>
            <a:ext cx="792088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16246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W tej części podmiot ubiegający się o przyznanie pomocy wskazuje, czy bez dofinansowania o które się ubiega zrealizowałby taką samą inwestycję, tj. o takim samym zakresie rzeczowym i w takim samym okresie,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na podstawie udzielonych przez podmiot ubiegający się o przyznanie pomocy odpowiedzi, UM dokona oceny możliwości realizacji operacji objętej wnioskiem bez udziału środków publicznych.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1143000"/>
          </a:xfrm>
        </p:spPr>
        <p:txBody>
          <a:bodyPr>
            <a:noAutofit/>
          </a:bodyPr>
          <a:lstStyle/>
          <a:p>
            <a:r>
              <a:rPr lang="pl-PL" sz="2400" dirty="0">
                <a:latin typeface="Cambria" pitchFamily="18" charset="0"/>
              </a:rPr>
              <a:t>Określenie możliwości i realizacji operacji przez podmiot ubiegający się o przyznanie pomocy bez udziału środków publicznych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39855"/>
            <a:ext cx="971599" cy="618145"/>
          </a:xfrm>
          <a:prstGeom prst="rect">
            <a:avLst/>
          </a:prstGeom>
        </p:spPr>
      </p:pic>
      <p:pic>
        <p:nvPicPr>
          <p:cNvPr id="7" name="Obraz 6" descr="66f8f91c002c806a4dc188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4563846"/>
            <a:ext cx="3305944" cy="204968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3" y="3861048"/>
            <a:ext cx="4169423" cy="1177727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pl-PL" sz="2900" b="1" dirty="0">
                <a:latin typeface="Cambria" pitchFamily="18" charset="0"/>
              </a:rPr>
              <a:t>Efekt </a:t>
            </a:r>
            <a:r>
              <a:rPr lang="pl-PL" sz="2900" b="1" dirty="0" err="1">
                <a:latin typeface="Cambria" pitchFamily="18" charset="0"/>
              </a:rPr>
              <a:t>deadweight</a:t>
            </a:r>
            <a:endParaRPr lang="pl-PL" sz="29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900" u="sng" dirty="0">
                <a:latin typeface="Cambria" pitchFamily="18" charset="0"/>
              </a:rPr>
              <a:t>Jest to zjawisko występujące w przypadku realizacji projektów dofinansowanych ze środków unijnych, które i bez tej pomocy zostałby zrealizowane bez wsparcia zewnętrznego. 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Pola we wniosku te pozwalają określić efekt </a:t>
            </a:r>
            <a:r>
              <a:rPr lang="pl-PL" sz="2900" dirty="0" err="1">
                <a:latin typeface="Cambria" pitchFamily="18" charset="0"/>
              </a:rPr>
              <a:t>deadweight</a:t>
            </a:r>
            <a:r>
              <a:rPr lang="pl-PL" sz="2900" dirty="0">
                <a:latin typeface="Cambria" pitchFamily="18" charset="0"/>
              </a:rPr>
              <a:t> czyli możliwość realizacji operacji bez udziału środków publicznych. Do wyliczenia wyżej opisanego efektu stosuje się wzór: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Dane potrzebne do obliczenia efektu </a:t>
            </a:r>
            <a:r>
              <a:rPr lang="pl-PL" sz="2900" dirty="0" err="1">
                <a:latin typeface="Cambria" pitchFamily="18" charset="0"/>
              </a:rPr>
              <a:t>deadweight</a:t>
            </a:r>
            <a:r>
              <a:rPr lang="pl-PL" sz="2900" dirty="0">
                <a:latin typeface="Cambria" pitchFamily="18" charset="0"/>
              </a:rPr>
              <a:t> </a:t>
            </a:r>
            <a:r>
              <a:rPr lang="pl-PL" sz="2900" dirty="0" err="1">
                <a:latin typeface="Cambria" pitchFamily="18" charset="0"/>
              </a:rPr>
              <a:t>Edw</a:t>
            </a:r>
            <a:r>
              <a:rPr lang="pl-PL" sz="2900" dirty="0">
                <a:latin typeface="Cambria" pitchFamily="18" charset="0"/>
              </a:rPr>
              <a:t>: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Ndw</a:t>
            </a:r>
            <a:r>
              <a:rPr lang="pl-PL" sz="2900" dirty="0">
                <a:latin typeface="Cambria" pitchFamily="18" charset="0"/>
              </a:rPr>
              <a:t> – nakłady które poniósł by podmiot bez dofinansowania ze środków publicznych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Nc</a:t>
            </a:r>
            <a:r>
              <a:rPr lang="pl-PL" sz="2900" b="1" dirty="0">
                <a:latin typeface="Cambria" pitchFamily="18" charset="0"/>
              </a:rPr>
              <a:t> </a:t>
            </a:r>
            <a:r>
              <a:rPr lang="pl-PL" sz="2900" dirty="0">
                <a:latin typeface="Cambria" pitchFamily="18" charset="0"/>
              </a:rPr>
              <a:t>– nakłady całkowite na realizację operacji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tc</a:t>
            </a:r>
            <a:r>
              <a:rPr lang="pl-PL" sz="2900" dirty="0">
                <a:latin typeface="Cambria" pitchFamily="18" charset="0"/>
              </a:rPr>
              <a:t> –całkowity czas realizacji operacji zaplanowany we wniosku w miesiącach 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tdw</a:t>
            </a:r>
            <a:r>
              <a:rPr lang="pl-PL" sz="2900" dirty="0">
                <a:latin typeface="Cambria" pitchFamily="18" charset="0"/>
              </a:rPr>
              <a:t> – czas o jaki wydłużyłaby się realizacja operacji w przypadku braku dofinansowania              w miesiącach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endParaRPr lang="pl-PL" dirty="0"/>
          </a:p>
          <a:p>
            <a:r>
              <a:rPr lang="pl-PL" sz="2900" dirty="0">
                <a:latin typeface="Cambria" pitchFamily="18" charset="0"/>
              </a:rPr>
              <a:t>W przypadku, gdy wyliczona wartość procentowa dla danej operacji będzie wynosić co najmniej 100%, UM uzna ,że wystąpił efekt </a:t>
            </a:r>
            <a:r>
              <a:rPr lang="pl-PL" sz="2900" dirty="0" err="1">
                <a:latin typeface="Cambria" pitchFamily="18" charset="0"/>
              </a:rPr>
              <a:t>deadweight</a:t>
            </a:r>
            <a:r>
              <a:rPr lang="pl-PL" sz="2900" dirty="0">
                <a:latin typeface="Cambria" pitchFamily="18" charset="0"/>
              </a:rPr>
              <a:t> i odmówi przyznanie pomocy. Uzyskanie wartości niższych będzie oznaczać, że operacja nie mogłaby zostać  zrealizowana bez środków publicznych.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000" dirty="0">
                <a:latin typeface="Cambria" pitchFamily="18" charset="0"/>
              </a:rPr>
              <a:t>Określenie możliwości i realizacji operacji przez podmiot ubiegający się o przyznanie pomocy bez udziału środków publicznych</a:t>
            </a:r>
            <a:endParaRPr lang="pl-PL" sz="20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39855"/>
            <a:ext cx="971599" cy="61814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323528" y="1124744"/>
          <a:ext cx="849694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850106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Plan finansowy operacji </a:t>
            </a:r>
            <a:endParaRPr lang="pl-PL" sz="3600" dirty="0"/>
          </a:p>
        </p:txBody>
      </p:sp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6239855"/>
            <a:ext cx="971599" cy="61814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2600" dirty="0">
                <a:latin typeface="Cambria" pitchFamily="18" charset="0"/>
              </a:rPr>
              <a:t>Całkowity koszt operacji i Koszty kwalifikowalne operacji mogą mieć takie same wartości, gdy VAT jest kosztem kwalifikowalnym,</a:t>
            </a:r>
          </a:p>
          <a:p>
            <a:pPr>
              <a:buFont typeface="Wingdings" pitchFamily="2" charset="2"/>
              <a:buChar char="q"/>
            </a:pPr>
            <a:endParaRPr lang="pl-PL" sz="26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600" dirty="0">
                <a:latin typeface="Cambria" pitchFamily="18" charset="0"/>
              </a:rPr>
              <a:t>koszty kwalifikowalne mogą być podawane z podatkiem VAT, jeśli podmiot ubiegający się o przyznanie pomocy nie ma możliwości odzyskania tego podatku,</a:t>
            </a:r>
          </a:p>
          <a:p>
            <a:pPr>
              <a:buFont typeface="Wingdings" pitchFamily="2" charset="2"/>
              <a:buChar char="q"/>
            </a:pPr>
            <a:endParaRPr lang="pl-PL" sz="26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600" dirty="0">
                <a:latin typeface="Cambria" pitchFamily="18" charset="0"/>
              </a:rPr>
              <a:t>do kosztów kwalifikowalnych operacji zaliczamy również wkład rzeczowy obejmujący koszty: </a:t>
            </a:r>
          </a:p>
          <a:p>
            <a:pPr>
              <a:buNone/>
            </a:pPr>
            <a:r>
              <a:rPr lang="pl-PL" sz="2600" dirty="0">
                <a:latin typeface="Cambria" pitchFamily="18" charset="0"/>
              </a:rPr>
              <a:t>a) towarów, gruntu lub nieruchomości (wiersz 2.2.1), </a:t>
            </a:r>
          </a:p>
          <a:p>
            <a:pPr>
              <a:buNone/>
            </a:pPr>
            <a:r>
              <a:rPr lang="pl-PL" sz="2600" dirty="0">
                <a:latin typeface="Cambria" pitchFamily="18" charset="0"/>
              </a:rPr>
              <a:t>b) nieodpłatnej pracy, tj. pracy oraz usług świadczonych nieodpłatnie (usług polegających na wykonaniu przez osobę/y określonej pracy w określonym czasie) (wiersz 2.2.1). </a:t>
            </a:r>
          </a:p>
          <a:p>
            <a:pPr>
              <a:buFont typeface="Wingdings" pitchFamily="2" charset="2"/>
              <a:buChar char="q"/>
            </a:pPr>
            <a:r>
              <a:rPr lang="pl-PL" sz="2600" dirty="0">
                <a:latin typeface="Cambria" pitchFamily="18" charset="0"/>
              </a:rPr>
              <a:t>koszty nieodpłatnej pracy.</a:t>
            </a:r>
          </a:p>
          <a:p>
            <a:pPr>
              <a:buFont typeface="Wingdings" pitchFamily="2" charset="2"/>
              <a:buChar char="q"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Cambria" pitchFamily="18" charset="0"/>
              </a:rPr>
              <a:t>Plan finansowy operacji </a:t>
            </a:r>
            <a:endParaRPr lang="pl-PL" sz="32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39855"/>
            <a:ext cx="971599" cy="61814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460851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Należy wskazać, czy w związku z realizacją operacji podmiot ubiegający się o przyznanie pomocy ubiega się o wcześniejszą wypłatę części środków finansowych przypadających na kwotę pomocy. </a:t>
            </a:r>
          </a:p>
          <a:p>
            <a:pPr>
              <a:buNone/>
            </a:pPr>
            <a:r>
              <a:rPr lang="pl-PL" sz="1800" u="sng" dirty="0">
                <a:latin typeface="Cambria" pitchFamily="18" charset="0"/>
              </a:rPr>
              <a:t>Zaliczka </a:t>
            </a:r>
            <a:r>
              <a:rPr lang="pl-PL" sz="1800" dirty="0">
                <a:latin typeface="Cambria" pitchFamily="18" charset="0"/>
              </a:rPr>
              <a:t>(w wysokości nieprzekraczającej 50% wnioskowanej kwoty pomocy przypadającej na koszty kwalifikowalne realizacji operacji w części dotyczącej inwestycji).</a:t>
            </a:r>
          </a:p>
          <a:p>
            <a:pPr algn="ctr">
              <a:buNone/>
            </a:pPr>
            <a:r>
              <a:rPr lang="pl-PL" sz="1800" b="1" dirty="0">
                <a:latin typeface="Cambria" pitchFamily="18" charset="0"/>
              </a:rPr>
              <a:t>Uwaga!!!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Zabezpieczenie zaliczki jest ustanawiane w wysokości odpowiadającej 100% kwoty zaliczki wynikającej z umowy o przyznaniu pomocy, do dnia rozliczenia zaliczki, w jednej albo kilku z następujących form: 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1) poręczenia bankowego,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2) gwarancji bankowej,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3) gwarancji ubezpieczeniowej, 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4) weksla z poręczeniem wekslowym banku,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			albo  </a:t>
            </a:r>
            <a:r>
              <a:rPr lang="pl-PL" sz="1800" u="sng" dirty="0">
                <a:latin typeface="Cambria" pitchFamily="18" charset="0"/>
              </a:rPr>
              <a:t>wyprzedzające finansowanie </a:t>
            </a:r>
            <a:r>
              <a:rPr lang="pl-PL" sz="1800" dirty="0">
                <a:latin typeface="Cambria" pitchFamily="18" charset="0"/>
              </a:rPr>
              <a:t>kosztów kwalifikowalnych  		operacji (w wysokości 36,37% wnioskowanej kwoty pomocy).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7906072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Cambria" pitchFamily="18" charset="0"/>
              </a:rPr>
              <a:t>Plan finansowy operacji  </a:t>
            </a:r>
          </a:p>
        </p:txBody>
      </p:sp>
      <p:pic>
        <p:nvPicPr>
          <p:cNvPr id="4" name="Obraz 3" descr="163995d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3789040"/>
            <a:ext cx="2216096" cy="148478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4525963"/>
          </a:xfrm>
        </p:spPr>
        <p:txBody>
          <a:bodyPr/>
          <a:lstStyle/>
          <a:p>
            <a:pPr>
              <a:buNone/>
            </a:pPr>
            <a:r>
              <a:rPr lang="pl-PL" sz="2000" dirty="0">
                <a:latin typeface="Cambria" pitchFamily="18" charset="0"/>
              </a:rPr>
              <a:t>Należy wyszczególnić zakres planowanych do realizacji robót, dostaw              i usług oraz określić rzeczowe jednostki miary.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Np.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Wyszczególnienie     –    jednostka miary   –   ilość/liczba     –     koszt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zakresu zadań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 Koparka 		      </a:t>
            </a:r>
            <a:r>
              <a:rPr lang="pl-PL" sz="2000" dirty="0" err="1">
                <a:latin typeface="Cambria" pitchFamily="18" charset="0"/>
              </a:rPr>
              <a:t>szt</a:t>
            </a:r>
            <a:r>
              <a:rPr lang="pl-PL" sz="2000" dirty="0">
                <a:latin typeface="Cambria" pitchFamily="18" charset="0"/>
              </a:rPr>
              <a:t>	                            1                           200 000,00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352928" cy="108012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Zestawienie rzeczowo-finansowe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5" name="Obraz 4" descr="remo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4009649"/>
            <a:ext cx="2016249" cy="2848352"/>
          </a:xfrm>
          <a:prstGeom prst="rect">
            <a:avLst/>
          </a:prstGeom>
        </p:spPr>
      </p:pic>
      <p:sp>
        <p:nvSpPr>
          <p:cNvPr id="7" name="Strzałka w prawo 6"/>
          <p:cNvSpPr/>
          <p:nvPr/>
        </p:nvSpPr>
        <p:spPr>
          <a:xfrm>
            <a:off x="6156176" y="3789040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prawo 7"/>
          <p:cNvSpPr/>
          <p:nvPr/>
        </p:nvSpPr>
        <p:spPr>
          <a:xfrm>
            <a:off x="1979712" y="3789040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prawo 9"/>
          <p:cNvSpPr/>
          <p:nvPr/>
        </p:nvSpPr>
        <p:spPr>
          <a:xfrm>
            <a:off x="4355976" y="3789040"/>
            <a:ext cx="72008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79512" y="2276872"/>
          <a:ext cx="8784976" cy="4488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80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60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96344">
                <a:tc row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Lp.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Nazwa obiektów lub robót (</a:t>
                      </a:r>
                      <a:r>
                        <a:rPr lang="pl-PL" sz="16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wg</a:t>
                      </a: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. elementów scalonych, wskaźników itp.)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Pozycja w zestawieniu rzeczowo-finansowym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Przedmiar robót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Cena jednostkowa elementu scalonego [zł]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Wartość elementów scalonych [zł]</a:t>
                      </a:r>
                      <a:endParaRPr lang="pl-PL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Jednostka miary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Ilość jednostek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712">
                <a:tc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01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02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03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04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05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06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07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949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1.1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661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1.2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1.3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…</a:t>
                      </a:r>
                      <a:endParaRPr lang="pl-PL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6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0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344">
                <a:tc gridSpan="13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Razem koszty kwalifikowalne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712"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2.1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424"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2.2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24"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2.3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4016"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…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pl-PL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6344">
                <a:tc gridSpan="13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Razem koszty </a:t>
                      </a:r>
                      <a:r>
                        <a:rPr lang="pl-PL" sz="16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niekwalifikowalne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6344">
                <a:tc gridSpan="13">
                  <a:txBody>
                    <a:bodyPr/>
                    <a:lstStyle/>
                    <a:p>
                      <a:pPr marR="45720"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pl-PL" sz="16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Całkowite koszty robót budowlanych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944" cy="70609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Zestawienie rzeczowo-finansowe operacji</a:t>
            </a:r>
            <a:endParaRPr lang="pl-PL" sz="2800" dirty="0"/>
          </a:p>
        </p:txBody>
      </p:sp>
      <p:sp>
        <p:nvSpPr>
          <p:cNvPr id="5" name="Prostokąt 4"/>
          <p:cNvSpPr/>
          <p:nvPr/>
        </p:nvSpPr>
        <p:spPr>
          <a:xfrm>
            <a:off x="251520" y="980728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dirty="0">
                <a:latin typeface="Cambria" pitchFamily="18" charset="0"/>
              </a:rPr>
              <a:t>W przypadku, gdy w ramach operacji Wnioskodawca planuje wykonać roboty budowlane formułuje ich zakres w układzie odpowiadającym tabeli elementów scalonych z kosztorysu inwestorskiego. </a:t>
            </a:r>
          </a:p>
        </p:txBody>
      </p:sp>
      <p:pic>
        <p:nvPicPr>
          <p:cNvPr id="6" name="Obraz 5" descr="indek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260648"/>
            <a:ext cx="1737172" cy="130120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000" dirty="0">
                <a:latin typeface="Cambria" pitchFamily="18" charset="0"/>
              </a:rPr>
              <a:t>	W przypadku nie dołączenia ww. kosztorysu Wnioskodawca formułuje roboty budowlane w postaci syntetycznej (wykaz elementów scalonych) i ujmuje w Zestawieniu rzeczowo-finansowym operacji oraz Opisie zadań (wypełniając wszystkie kolumny). 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l-PL" sz="4400" dirty="0">
                <a:latin typeface="Cambria" pitchFamily="18" charset="0"/>
              </a:rPr>
              <a:t>Zestawienie rzeczowo-finansowe</a:t>
            </a:r>
            <a:endParaRPr lang="pl-PL" dirty="0"/>
          </a:p>
        </p:txBody>
      </p:sp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6" name="Obraz 5" descr="art-pytkowski-kosztorys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2996952"/>
            <a:ext cx="47625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Opis zadań to szczegółowa charakterystyka zadań realizowanej operacji, wymienionych  w zestawieniu rzeczowo-finansowym operacji,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konieczne jest stosowanie zasad konkurencyjności wydatków.</a:t>
            </a:r>
            <a:endParaRPr lang="pl-PL" dirty="0">
              <a:latin typeface="Cambria" pitchFamily="18" charset="0"/>
            </a:endParaRPr>
          </a:p>
          <a:p>
            <a:pPr>
              <a:buNone/>
            </a:pPr>
            <a:r>
              <a:rPr lang="pl-PL" sz="1400" dirty="0">
                <a:latin typeface="Cambria" pitchFamily="18" charset="0"/>
              </a:rPr>
              <a:t>Uwaga! </a:t>
            </a:r>
          </a:p>
          <a:p>
            <a:pPr>
              <a:buNone/>
            </a:pPr>
            <a:r>
              <a:rPr lang="pl-PL" sz="1400" dirty="0">
                <a:latin typeface="Cambria" pitchFamily="18" charset="0"/>
              </a:rPr>
              <a:t>W materiałach krótka ściągawka jak stosować powyższą zasadę </a:t>
            </a:r>
            <a:r>
              <a:rPr lang="pl-PL" sz="1400" dirty="0">
                <a:latin typeface="Cambria" pitchFamily="18" charset="0"/>
                <a:sym typeface="Wingdings" pitchFamily="2" charset="2"/>
              </a:rPr>
              <a:t> </a:t>
            </a:r>
          </a:p>
          <a:p>
            <a:pPr>
              <a:buNone/>
            </a:pPr>
            <a:endParaRPr lang="pl-PL" sz="1400" dirty="0">
              <a:latin typeface="Cambria" pitchFamily="18" charset="0"/>
              <a:sym typeface="Wingdings" pitchFamily="2" charset="2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	Opis zadań stanowi szczegółową charakterystykę zadań (grup zadań) realizowanej operacji, wymienionych w Zestawieniu rzeczowo – finansowym operacji (sekcja V wniosku). </a:t>
            </a:r>
          </a:p>
          <a:p>
            <a:pPr>
              <a:buNone/>
            </a:pPr>
            <a:endParaRPr lang="pl-PL" sz="14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Cambria" pitchFamily="18" charset="0"/>
              </a:rPr>
              <a:t>Opis zadań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9"/>
            <a:ext cx="8291264" cy="3459839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pl-PL" sz="2800" i="1" dirty="0"/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W przypadku, gdy w Zestawieniu rzeczowo-finansowym operacji zakres rzeczowy został sformułowany w sposób ogólny </a:t>
            </a:r>
            <a:r>
              <a:rPr lang="pl-PL" sz="2400" i="1" dirty="0">
                <a:latin typeface="Cambria" pitchFamily="18" charset="0"/>
              </a:rPr>
              <a:t>np. „zakup zestawu komputerowego, </a:t>
            </a:r>
            <a:r>
              <a:rPr lang="pl-PL" sz="2400" dirty="0">
                <a:latin typeface="Cambria" pitchFamily="18" charset="0"/>
              </a:rPr>
              <a:t>niezbędne jest doprecyzowanie w formie katalogu zamkniętego, co składa się na wskazany w Zestawieniu rzeczowo-finansowym operacji zestaw (niedopuszczalne jest stosowanie sformułowań typu „np., „m.in., „i inne). </a:t>
            </a:r>
          </a:p>
          <a:p>
            <a:pPr>
              <a:buFont typeface="Wingdings" pitchFamily="2" charset="2"/>
              <a:buChar char="q"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W tej części powinny się również znaleźć parametry charakteryzujące dany element zadania. Parametrem w przypadku zakupywanych urządzeń jest np. wydajność/ moc/ dodatkowe wyposażenie/ warunki gwarancji itd.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Opis zadań 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1268760"/>
            <a:ext cx="8697144" cy="52600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1800" dirty="0">
                <a:latin typeface="Cambria" pitchFamily="18" charset="0"/>
              </a:rPr>
              <a:t>W kolumnie </a:t>
            </a:r>
            <a:r>
              <a:rPr lang="pl-PL" sz="1800" i="1" dirty="0">
                <a:latin typeface="Cambria" pitchFamily="18" charset="0"/>
              </a:rPr>
              <a:t>Uzasadnienie/Uwagi należy podać źródło ceny przyjętej w odniesieniu do danego zadania oraz wskazać informacje: </a:t>
            </a:r>
          </a:p>
          <a:p>
            <a:pPr>
              <a:buNone/>
            </a:pPr>
            <a:endParaRPr lang="pl-PL" sz="1800" i="1" dirty="0">
              <a:latin typeface="Cambria" pitchFamily="18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a) uzasadniające poniesienie danego kosztu  pozwalające zbadać jego racjonalność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b) uzasadniające jego wysokość,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c) pozwalające sprawdzić, że nie zostały przekroczone limity wskazane w rozporządzeniu (w przypadku kosztów ogólnych).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	Możliwe jest również dołączenie kopii dokumentów uzasadniających przyjęty poziom cen dla danego zadania (np. wydruki z Internetu, oferty sprzedawców, itd.). Załączenie tych dokumentów znacznie przyspieszy weryfikację racjonalności planowanych do poniesienia kosztów.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	Dokumenty powyższe powinny być parafowane przez wnioskodawcę!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Opis zadań  uzasadnienie / </a:t>
            </a:r>
            <a:r>
              <a:rPr lang="pl-PL" sz="2800" dirty="0" err="1">
                <a:latin typeface="Cambria" pitchFamily="18" charset="0"/>
              </a:rPr>
              <a:t>uzasadnienie</a:t>
            </a:r>
            <a:r>
              <a:rPr lang="pl-PL" sz="2800" dirty="0">
                <a:latin typeface="Cambria" pitchFamily="18" charset="0"/>
              </a:rPr>
              <a:t>/uwagi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0" y="836712"/>
            <a:ext cx="8892480" cy="583264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2900" dirty="0">
                <a:latin typeface="Cambria" pitchFamily="18" charset="0"/>
              </a:rPr>
              <a:t>Wniosek o wpis do ewidencji producentów lub decyzja o wpisie producenta do ewidencji producentów </a:t>
            </a:r>
          </a:p>
          <a:p>
            <a:pPr>
              <a:buFont typeface="Wingdings" pitchFamily="2" charset="2"/>
              <a:buChar char="q"/>
            </a:pPr>
            <a:endParaRPr lang="pl-PL" sz="29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300" dirty="0">
                <a:latin typeface="Cambria" pitchFamily="18" charset="0"/>
              </a:rPr>
              <a:t>Uwaga ! </a:t>
            </a:r>
          </a:p>
          <a:p>
            <a:pPr marL="0" indent="0" algn="ctr">
              <a:buNone/>
              <a:defRPr/>
            </a:pPr>
            <a:r>
              <a:rPr lang="pl-PL" sz="2300" i="1" dirty="0">
                <a:latin typeface="Cambria" pitchFamily="18" charset="0"/>
                <a:cs typeface="Times New Roman" pitchFamily="18" charset="0"/>
              </a:rPr>
              <a:t>Każdy kto chce ubiegać się o środki w ramach Leadera musi otrzymać </a:t>
            </a:r>
          </a:p>
          <a:p>
            <a:pPr marL="0" indent="0" algn="ctr">
              <a:buNone/>
              <a:defRPr/>
            </a:pPr>
            <a:r>
              <a:rPr lang="pl-PL" sz="2300" i="1" u="sng" dirty="0">
                <a:latin typeface="Cambria" pitchFamily="18" charset="0"/>
                <a:cs typeface="Times New Roman" pitchFamily="18" charset="0"/>
              </a:rPr>
              <a:t>numer identyfikacyjny producenta</a:t>
            </a:r>
          </a:p>
          <a:p>
            <a:pPr marL="0" indent="0" algn="ctr">
              <a:buNone/>
              <a:defRPr/>
            </a:pPr>
            <a:endParaRPr lang="pl-PL" sz="2300" i="1" dirty="0">
              <a:solidFill>
                <a:srgbClr val="FF0000"/>
              </a:solidFill>
              <a:latin typeface="Cambria" pitchFamily="18" charset="0"/>
              <a:cs typeface="Times New Roman" pitchFamily="18" charset="0"/>
            </a:endParaRPr>
          </a:p>
          <a:p>
            <a:pPr marL="0" indent="0"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Numer ten otrzymuje się w agencjach restrukturyzacji i modernizacji rolnictwa w oddziałach powiatowych. </a:t>
            </a:r>
          </a:p>
          <a:p>
            <a:pPr marL="0" indent="0" algn="ctr">
              <a:buNone/>
              <a:defRPr/>
            </a:pPr>
            <a:endParaRPr lang="pl-PL" sz="2300" dirty="0">
              <a:latin typeface="Cambria" pitchFamily="18" charset="0"/>
              <a:cs typeface="Times New Roman" pitchFamily="18" charset="0"/>
            </a:endParaRPr>
          </a:p>
          <a:p>
            <a:pPr marL="0" indent="0"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	W powiecie oleskim </a:t>
            </a:r>
            <a:r>
              <a:rPr lang="pl-PL" sz="2300" dirty="0" err="1">
                <a:latin typeface="Cambria" pitchFamily="18" charset="0"/>
                <a:cs typeface="Times New Roman" pitchFamily="18" charset="0"/>
              </a:rPr>
              <a:t>ARiMR</a:t>
            </a:r>
            <a:r>
              <a:rPr lang="pl-PL" sz="2300" dirty="0">
                <a:latin typeface="Cambria" pitchFamily="18" charset="0"/>
                <a:cs typeface="Times New Roman" pitchFamily="18" charset="0"/>
              </a:rPr>
              <a:t> mieści się w Oleśnie przy</a:t>
            </a:r>
          </a:p>
          <a:p>
            <a:pPr marL="0" indent="0"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 ul. Powstańców Śląskich 14.</a:t>
            </a:r>
          </a:p>
          <a:p>
            <a:pPr marL="0" indent="0" algn="ctr">
              <a:buNone/>
              <a:defRPr/>
            </a:pPr>
            <a:endParaRPr lang="pl-PL" sz="2300" dirty="0">
              <a:latin typeface="Cambria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W przypadku, gdy podmiotem ubiegającym  jest małżonek rolnika lub współposiadacz gospodarstwa rolnego, którzy wyrazili pisemną zgodę na nadanie numeru identyfikacyjnego ich małżonkowi lub współposiadaczowi, w polu tym należy wpisać numer identyfikacyjny nadany temu małżonkowi/współposiadaczowi i nie należy występować o nadanie nowego numeru.</a:t>
            </a:r>
          </a:p>
          <a:p>
            <a:pPr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W sytuacji, gdy numer identyfikacyjny został nadany jednemu z małżonków w związku z prowadzonym gospodarstwem rolnym, drugi małżonek, który planuje realizację operacji w związku z prowadzoną działalnością gospodarczą odrębną od rolniczej, posługuje się numerem nadanym małżonkowi</a:t>
            </a:r>
            <a:r>
              <a:rPr lang="pl-PL" sz="2300" dirty="0"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90872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Cambria" pitchFamily="18" charset="0"/>
              </a:rPr>
              <a:t>Załączniki 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0226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3200" dirty="0"/>
              <a:t> </a:t>
            </a:r>
            <a:r>
              <a:rPr lang="pl-PL" sz="2900" dirty="0">
                <a:latin typeface="Cambria" pitchFamily="18" charset="0"/>
              </a:rPr>
              <a:t>dokument potwierdzający tytuł prawny do nieruchomości, na której realizowana będzie operacja (w przypadku gdy operacja jest trwale związana z nieruchomością), 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Takim dokumentem może być: odpis z ksiąg wieczystych (chyba, że nr działki widnieje elektronicznej przeglądarce ksiąg wieczystych), wypis z rejestru gruntów, odpis aktu notarialnego, umowa dzierżawy etc.</a:t>
            </a:r>
          </a:p>
          <a:p>
            <a:pPr algn="ctr">
              <a:buNone/>
            </a:pPr>
            <a:endParaRPr lang="pl-PL" sz="2900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Uwaga!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W przypadku posiadania zależnego należy załączyć również: </a:t>
            </a:r>
          </a:p>
          <a:p>
            <a:pPr>
              <a:buNone/>
            </a:pPr>
            <a:endParaRPr lang="pl-PL" sz="2900" u="sng" dirty="0">
              <a:latin typeface="Cambria" pitchFamily="18" charset="0"/>
            </a:endParaRPr>
          </a:p>
          <a:p>
            <a:pPr>
              <a:buNone/>
            </a:pPr>
            <a:r>
              <a:rPr lang="pl-PL" sz="2900" u="sng" dirty="0">
                <a:latin typeface="Cambria" pitchFamily="18" charset="0"/>
              </a:rPr>
              <a:t>	Oświadczenie właściciela(i) lub współwłaściciela(i) nieruchomości, że wyraża(ją) on(i) zgodę na realizację operacji bezpośrednio związanej z nieruchomością, jeżeli operacja realizowana jest na nieruchomości będącej w posiadaniu zależnym, lub będącej przedmiotem współwłasności – oryginał sporządzony na formularzu udostępnionym przez UM. </a:t>
            </a:r>
          </a:p>
          <a:p>
            <a:endParaRPr lang="pl-PL" sz="29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Załączniki </a:t>
            </a:r>
            <a:r>
              <a:rPr lang="pl-PL" sz="3600" dirty="0" err="1">
                <a:latin typeface="Cambria" pitchFamily="18" charset="0"/>
              </a:rPr>
              <a:t>cd</a:t>
            </a:r>
            <a:r>
              <a:rPr lang="pl-PL" sz="3600" dirty="0">
                <a:latin typeface="Cambria" pitchFamily="18" charset="0"/>
              </a:rPr>
              <a:t>.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2600" dirty="0">
                <a:latin typeface="Cambria" pitchFamily="18" charset="0"/>
              </a:rPr>
              <a:t>Biznesplan – załącznik obowiązkowy przy podejmowaniu oraz rozwijaniu działalności gospodarczej - sporządzany na formularzu udostępnionym przez UM</a:t>
            </a:r>
          </a:p>
          <a:p>
            <a:pPr>
              <a:buNone/>
            </a:pPr>
            <a:endParaRPr lang="pl-PL" sz="2600" dirty="0">
              <a:latin typeface="Cambria" pitchFamily="18" charset="0"/>
            </a:endParaRPr>
          </a:p>
          <a:p>
            <a:pPr>
              <a:buNone/>
            </a:pPr>
            <a:r>
              <a:rPr lang="pl-PL" sz="2600" u="sng" dirty="0">
                <a:latin typeface="Cambria" pitchFamily="18" charset="0"/>
              </a:rPr>
              <a:t>Biznesplan musi być racjonalny i uzasadniony zakresem operacji a suma kosztów planowanych do poniesienia w ramach tej operacji, ustalona                                           z uwzględnieniem wartości rynkowej tych kosztów</a:t>
            </a:r>
          </a:p>
          <a:p>
            <a:pPr algn="ctr">
              <a:buNone/>
            </a:pPr>
            <a:r>
              <a:rPr lang="pl-PL" sz="2600" dirty="0">
                <a:latin typeface="Cambria" pitchFamily="18" charset="0"/>
              </a:rPr>
              <a:t> </a:t>
            </a:r>
          </a:p>
          <a:p>
            <a:pPr>
              <a:buNone/>
            </a:pPr>
            <a:r>
              <a:rPr lang="pl-PL" sz="2300" b="1" dirty="0">
                <a:latin typeface="Cambria" pitchFamily="18" charset="0"/>
              </a:rPr>
              <a:t>Informacje niezbędne w biznesplanie:</a:t>
            </a:r>
            <a:endParaRPr lang="pl-PL" sz="2300" dirty="0">
              <a:latin typeface="Cambria" pitchFamily="18" charset="0"/>
            </a:endParaRP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1) opis wyjściowej sytuacji ekonomicznej podmiotu ubiegającego się                                 o przyznanie pomocy;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2) wskazanie celów pośrednich i końcowych w tym zakładany ilościowy                             i wartościowy poziom sprzedaży produktów i usług;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3) informacje dotyczące zasobów lub kwalifikacji posiadanych przez podmiot ubiegający się o przyznanie pomocy niezbędnych ze względu na przedmiot operacji, którą zamierza realizować;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4) wskazanie planowanych do utworzenia miejsc pracy;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5) planowany zakres działań niezbędnych do osiągnięcia celów pośrednich i końcowych.</a:t>
            </a:r>
          </a:p>
          <a:p>
            <a:endParaRPr lang="pl-PL" dirty="0"/>
          </a:p>
          <a:p>
            <a:pPr algn="ctr">
              <a:buFont typeface="Courier New" pitchFamily="49" charset="0"/>
              <a:buChar char="o"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Załączniki </a:t>
            </a:r>
            <a:r>
              <a:rPr lang="pl-PL" sz="3600" dirty="0" err="1">
                <a:latin typeface="Cambria" pitchFamily="18" charset="0"/>
              </a:rPr>
              <a:t>cd</a:t>
            </a:r>
            <a:r>
              <a:rPr lang="pl-PL" sz="3600" dirty="0">
                <a:latin typeface="Cambria" pitchFamily="18" charset="0"/>
              </a:rPr>
              <a:t>.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Dokumenty potwierdzające, że podmiot ubiegający się o przyznanie pomocy: 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a) posiada doświadczenie w realizacji projektów o charakterze podobnym do operacji, którą zamierza realizować kopia albo 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b) posiada zasoby odpowiednie do przedmiotu operacji, którą zamierza realizować – kopia albo 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c) posiada kwalifikacje odpowiednie do przedmiotu operacji, którą zamierza realizować, jeżeli jest osoba fizyczną – kopia albo d. wykonuje działalność gospodarczą odpowiednią do przedmiotu operacji, którą zamierza realizować – kopia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Dokumenty uzasadniające przyjęty poziom cen dla danego zadania.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Wszelkie dokumenty stanowiące wydruki ze stron internetowych, broszury, katalogi powinny być parafowane przez podmiot ubiegający się o przyznanie pomocy</a:t>
            </a:r>
            <a:r>
              <a:rPr lang="pl-PL" sz="1400" dirty="0"/>
              <a:t>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Załączniki </a:t>
            </a:r>
            <a:r>
              <a:rPr lang="pl-PL" dirty="0" err="1">
                <a:latin typeface="Cambria" pitchFamily="18" charset="0"/>
              </a:rPr>
              <a:t>cd</a:t>
            </a:r>
            <a:r>
              <a:rPr lang="pl-PL" dirty="0">
                <a:latin typeface="Cambria" pitchFamily="18" charset="0"/>
              </a:rPr>
              <a:t>.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  <p:pic>
        <p:nvPicPr>
          <p:cNvPr id="5" name="Obraz 4" descr="attachment_1_news_thumb_norm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188640"/>
            <a:ext cx="1263774" cy="126377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Załączniki dotyczące robót budowlanych:</a:t>
            </a:r>
          </a:p>
          <a:p>
            <a:pPr lvl="1">
              <a:buFont typeface="Courier New" pitchFamily="49" charset="0"/>
              <a:buChar char="o"/>
            </a:pPr>
            <a:r>
              <a:rPr lang="pl-PL" sz="1800" dirty="0">
                <a:latin typeface="Cambria" pitchFamily="18" charset="0"/>
              </a:rPr>
              <a:t>Kosztorys inwestorski</a:t>
            </a:r>
          </a:p>
          <a:p>
            <a:pPr>
              <a:buFont typeface="Courier New" pitchFamily="49" charset="0"/>
              <a:buChar char="o"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1800" u="sng" dirty="0">
                <a:latin typeface="Cambria" pitchFamily="18" charset="0"/>
              </a:rPr>
              <a:t>Kosztorys inwestorski jest kalkulacją kosztów wykonania robót budowlanych</a:t>
            </a:r>
            <a:endParaRPr lang="pl-PL" sz="1800" b="1" i="1" u="sng" baseline="30000" dirty="0">
              <a:latin typeface="Cambria" pitchFamily="18" charset="0"/>
            </a:endParaRP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pl-PL" sz="1800" dirty="0">
                <a:latin typeface="Cambria" pitchFamily="18" charset="0"/>
              </a:rPr>
              <a:t>Mapy lub szkice sytuacyjne oraz rysunki charakterystyczne dot. umiejscowienia operacji</a:t>
            </a:r>
          </a:p>
          <a:p>
            <a:pPr>
              <a:buFont typeface="Courier New" pitchFamily="49" charset="0"/>
              <a:buChar char="o"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1800" u="sng" dirty="0">
                <a:latin typeface="Cambria" pitchFamily="18" charset="0"/>
              </a:rPr>
              <a:t>W przypadku gdy nie załączamy projektu budowlanego.  Mogą to być samodzielne rysunki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Załączniki </a:t>
            </a:r>
            <a:r>
              <a:rPr lang="pl-PL" dirty="0" err="1">
                <a:latin typeface="Cambria" pitchFamily="18" charset="0"/>
              </a:rPr>
              <a:t>cd</a:t>
            </a:r>
            <a:r>
              <a:rPr lang="pl-PL" dirty="0">
                <a:latin typeface="Cambria" pitchFamily="18" charset="0"/>
              </a:rPr>
              <a:t>.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000" dirty="0">
                <a:latin typeface="Cambria" pitchFamily="18" charset="0"/>
              </a:rPr>
              <a:t>Podpowiedzi w jaki sposób wypełniać biznesplan oraz kosztorys inwestorski  posiadają Państwo w materiałach szkoleniowych.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wiadmość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476672"/>
            <a:ext cx="3845835" cy="345638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07504" y="980728"/>
          <a:ext cx="8892480" cy="4156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67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Nazwa kryterium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Źródło informacji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Waga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Punktacja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Uwagi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Przedsięwzięcie 1.1.1. Rozwój drobnej przedsiębiorczości</a:t>
                      </a:r>
                      <a:endParaRPr lang="pl-PL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i="1" dirty="0">
                          <a:latin typeface="Cambria"/>
                          <a:ea typeface="Calibri"/>
                          <a:cs typeface="Times New Roman"/>
                        </a:rPr>
                        <a:t>Realizacja operacji spowoduje utworzenie nowego miejsca pracy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Biznes Plan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3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– 3 lub więcej miejsc pracy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– 2 miejsca pracy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– 1 miejsce pracy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- nie dotyczy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Miejsce pracy rozumiane jako miejsce pracy w przeliczeniu na pełny etat średnioroczny.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i="1" dirty="0">
                          <a:latin typeface="Cambria"/>
                          <a:ea typeface="Calibri"/>
                          <a:cs typeface="Times New Roman"/>
                        </a:rPr>
                        <a:t>Realizacja operacji spowoduje utworzenie nowego miejsca pracy przez podmiot ekonomii społecznej lub w ramach rozpoczęcia działalności gospodarczej przez osoby z grup defaworyzowanych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2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2 pkt –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1 pkt - nie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Osoby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defaworyzowane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rozumiane jako osoby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defaworyzowane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na rynku pracy określone w LSR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tj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bezrobotni do 25 lat oraz bezrobotni powyżej 50 lat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i="1" dirty="0">
                          <a:latin typeface="Cambria"/>
                          <a:ea typeface="Calibri"/>
                          <a:cs typeface="Times New Roman"/>
                        </a:rPr>
                        <a:t>Operacja dotyczy rozwiązań innowacyjnych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Biznes Plan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2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2 pkt –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1 pkt  – nie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Operacja innowacyjna na obszarze LGD rozumiana jako - wprowadzanie nowego lub znacząco udoskonalonego produktu (wyrobu lub usługi), nowego procesu, nowej metody organizacji lub nowej metody promocji na poziomie co najmniej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gminy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. Innowacyjność to także nietypowe, niestandardowe wykorzystanie czy promocja lokalnych zasobów (przyrodniczych, kulturowych, w tym związanych z lokalnym dziedzictwem kulinarnym, tradycjami rzemieślniczymi, lokalnymi opowieściami i legendami, wydarzeniami historycznymi bądź wybitnymi postaciami) na poziomie co najmniej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gminy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.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3888432" cy="360040"/>
          </a:xfrm>
        </p:spPr>
        <p:txBody>
          <a:bodyPr>
            <a:noAutofit/>
          </a:bodyPr>
          <a:lstStyle/>
          <a:p>
            <a:r>
              <a:rPr lang="pl-PL" sz="2400" dirty="0">
                <a:latin typeface="Cambria" pitchFamily="18" charset="0"/>
              </a:rPr>
              <a:t>Lokalne kryteria wyboru</a:t>
            </a:r>
          </a:p>
        </p:txBody>
      </p:sp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251520" y="908720"/>
          <a:ext cx="8640960" cy="4787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Czas realizacji operacji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do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6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więcej niż 6 i mniej niż 9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od 9 do 12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więcej 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niż 12 miesięcy.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jest krótszy lub równy 6 miesięcy.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jest dłuższy niż 6 i  krótszy niż 9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wynosi od 9 do 12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jest dłuższy niż 12 miesięcy.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Wysokość wnioskowanej dotacji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do 50 000 PLN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więcej niż 50 000 i mniej niż 100 000 PLN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od 100 000  do 200 000 PLN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więcej niż 200 000 PLN lub nie dotyczy*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*Nie dotyczy w przypadku operacji związanych z rozpoczęciem działalności gospodarczej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Wysokość wkładu własnego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3 pkt - więcej niż 70 % wkładu własnego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 pkt – powyżej 60% do 70% wkładu własnego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 pkt – do 60% wkładu własnego lub nie dotyczy*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*Nie dotyczy w przypadku operacji związanych z rozpoczęciem działalności gospodarczej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Wniosek konsultowany z Biurem LGD</a:t>
                      </a:r>
                      <a:endParaRPr lang="pl-PL" sz="11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Dokumenty własne Biura </a:t>
                      </a:r>
                      <a:endParaRPr lang="pl-PL" sz="110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pl-PL" sz="11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3 pkt – udział w spotkaniu konsultacyjnym lub osobiście w biurze</a:t>
                      </a:r>
                      <a:endParaRPr lang="pl-PL" sz="110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2 pkt – telefonicznie lub mailowo</a:t>
                      </a:r>
                      <a:endParaRPr lang="pl-PL" sz="110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Times New Roman"/>
                        </a:rPr>
                        <a:t>1 pkt  – nie dotyczy</a:t>
                      </a:r>
                      <a:endParaRPr lang="pl-PL" sz="110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Maksymalna liczba punktów – 37pkt</a:t>
                      </a:r>
                      <a:endParaRPr lang="pl-PL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ytuł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7992888" cy="648072"/>
          </a:xfrm>
        </p:spPr>
        <p:txBody>
          <a:bodyPr>
            <a:noAutofit/>
          </a:bodyPr>
          <a:lstStyle/>
          <a:p>
            <a:r>
              <a:rPr lang="pl-PL" sz="2400" dirty="0">
                <a:latin typeface="Cambria" pitchFamily="18" charset="0"/>
              </a:rPr>
              <a:t>Lokalne kryteria wyboru</a:t>
            </a:r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313240" cy="1210146"/>
          </a:xfrm>
        </p:spPr>
        <p:txBody>
          <a:bodyPr>
            <a:normAutofit/>
          </a:bodyPr>
          <a:lstStyle/>
          <a:p>
            <a:pPr algn="ctr"/>
            <a:r>
              <a:rPr lang="pl-PL" sz="4800" b="1" i="1" dirty="0">
                <a:latin typeface="Cambria" pitchFamily="18" charset="0"/>
              </a:rPr>
              <a:t>Dziękuję za uwagę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2375248" y="2708920"/>
            <a:ext cx="6768752" cy="42484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sz="9600" dirty="0">
              <a:latin typeface="Times New Roman" pitchFamily="18" charset="0"/>
            </a:endParaRPr>
          </a:p>
          <a:p>
            <a:pPr algn="r">
              <a:buNone/>
            </a:pPr>
            <a:r>
              <a:rPr lang="pl-PL" sz="1900" i="1" dirty="0">
                <a:latin typeface="Cambria" pitchFamily="18" charset="0"/>
              </a:rPr>
              <a:t>Katarzyna Tracz</a:t>
            </a:r>
            <a:br>
              <a:rPr lang="pl-PL" sz="1900" i="1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Lokalna Grupa Działania </a:t>
            </a:r>
          </a:p>
          <a:p>
            <a:pPr algn="r">
              <a:buNone/>
            </a:pPr>
            <a:r>
              <a:rPr lang="pl-PL" sz="1900" dirty="0">
                <a:latin typeface="Cambria" pitchFamily="18" charset="0"/>
              </a:rPr>
              <a:t>„Górna Prosna”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Sternalice 81 46-333 Sternalice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tel. 034 343-57-54,  0663-901-616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e-mail. </a:t>
            </a:r>
            <a:r>
              <a:rPr lang="pl-PL" sz="1900" dirty="0" err="1">
                <a:latin typeface="Cambria" pitchFamily="18" charset="0"/>
                <a:hlinkClick r:id="rId2"/>
              </a:rPr>
              <a:t>lgd@gornaprosna.pl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www. </a:t>
            </a:r>
            <a:r>
              <a:rPr lang="pl-PL" sz="1900" dirty="0" err="1">
                <a:latin typeface="Cambria" pitchFamily="18" charset="0"/>
              </a:rPr>
              <a:t>gornaprosna.pl</a:t>
            </a:r>
            <a:endParaRPr lang="pl-PL" sz="1900" dirty="0">
              <a:latin typeface="Cambria" pitchFamily="18" charset="0"/>
            </a:endParaRPr>
          </a:p>
        </p:txBody>
      </p:sp>
      <p:pic>
        <p:nvPicPr>
          <p:cNvPr id="4" name="Obraz 3" descr="zab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556792"/>
            <a:ext cx="3029719" cy="263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2293</TotalTime>
  <Words>4941</Words>
  <Application>Microsoft Office PowerPoint</Application>
  <PresentationFormat>Pokaz na ekranie (4:3)</PresentationFormat>
  <Paragraphs>611</Paragraphs>
  <Slides>59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12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59</vt:i4>
      </vt:variant>
    </vt:vector>
  </HeadingPairs>
  <TitlesOfParts>
    <vt:vector size="72" baseType="lpstr">
      <vt:lpstr>Arial</vt:lpstr>
      <vt:lpstr>Calibri</vt:lpstr>
      <vt:lpstr>Cambria</vt:lpstr>
      <vt:lpstr>Courier New</vt:lpstr>
      <vt:lpstr>Lucida Sans Unicode</vt:lpstr>
      <vt:lpstr>Symbol</vt:lpstr>
      <vt:lpstr>Tahoma</vt:lpstr>
      <vt:lpstr>Times New Roman</vt:lpstr>
      <vt:lpstr>Verdana</vt:lpstr>
      <vt:lpstr>Wingdings</vt:lpstr>
      <vt:lpstr>Wingdings 2</vt:lpstr>
      <vt:lpstr>Wingdings 3</vt:lpstr>
      <vt:lpstr>Hol</vt:lpstr>
      <vt:lpstr>Prezentacja programu PowerPoint</vt:lpstr>
      <vt:lpstr>Lokalna Grupa Działania  „Górna Prosna”</vt:lpstr>
      <vt:lpstr>Akty prawne</vt:lpstr>
      <vt:lpstr>Akty prawne cd.</vt:lpstr>
      <vt:lpstr>Zakres przyznawanej pomocy (wg rozporządzenia MRiRW):</vt:lpstr>
      <vt:lpstr>Zakres wsparcia cd. </vt:lpstr>
      <vt:lpstr>Harmonogram naborów LGD „Górna Prosna”</vt:lpstr>
      <vt:lpstr>Limit środków</vt:lpstr>
      <vt:lpstr>Kto może być beneficjentem? </vt:lpstr>
      <vt:lpstr>Warunki które musi spełnić podmiot rozwijający działalność gospodarczą</vt:lpstr>
      <vt:lpstr>Warunki które musi spełnić podmiot rozwijający działalność gospodarczą</vt:lpstr>
      <vt:lpstr>Warunki które musi spełnić podmiot rozwijający działalność gospodarczą</vt:lpstr>
      <vt:lpstr>Warunki które musi spełnić podmiot rozwijający działalność gospodarczą</vt:lpstr>
      <vt:lpstr>Wysokość wsparcia</vt:lpstr>
      <vt:lpstr>Koszty kwalifkowalne</vt:lpstr>
      <vt:lpstr>Koszty kwalifkowalne</vt:lpstr>
      <vt:lpstr>Koszty ogólne oraz koszty środków transportu</vt:lpstr>
      <vt:lpstr>Ważne !  </vt:lpstr>
      <vt:lpstr>Podstawowe informacje dotyczące składania, rozpatrywania oraz wypełniania wniosków</vt:lpstr>
      <vt:lpstr>Gdzie znaleźć i jak wypełnić?</vt:lpstr>
      <vt:lpstr>Jakie dokumenty?</vt:lpstr>
      <vt:lpstr>Gdzie, kiedy i co złożyć?</vt:lpstr>
      <vt:lpstr>Terminy rozpatrywania wniosku</vt:lpstr>
      <vt:lpstr>Prezentacja programu PowerPoint</vt:lpstr>
      <vt:lpstr>Korzystanie z usług doradczych LGD</vt:lpstr>
      <vt:lpstr>Uzasadnienie zgodności z celami LSR i kryteriami wyboru operacji przez LGD</vt:lpstr>
      <vt:lpstr>Uzasadnienie zgodności z celami LSR i kryteriami wyboru operacji przez LGD</vt:lpstr>
      <vt:lpstr>Uzasadnienie zgodności z celami LSR i kryteriami wyboru operacji przez LGD - przykład</vt:lpstr>
      <vt:lpstr>Tytuł  </vt:lpstr>
      <vt:lpstr>Opis </vt:lpstr>
      <vt:lpstr>Zakres operacji</vt:lpstr>
      <vt:lpstr>Cele operacji</vt:lpstr>
      <vt:lpstr>Cele operacji</vt:lpstr>
      <vt:lpstr>Cele operacji - przykład</vt:lpstr>
      <vt:lpstr>Uwaga</vt:lpstr>
      <vt:lpstr>Wskaźniki obowiązkowe oraz pozostałe</vt:lpstr>
      <vt:lpstr>Wyliczenie wartości początkowej dla wskaźnika liczba utworzonych miejsc pracy</vt:lpstr>
      <vt:lpstr>Miejsce realizacji operacji</vt:lpstr>
      <vt:lpstr>Planowane terminy realizacji operacji</vt:lpstr>
      <vt:lpstr>Określenie możliwości i realizacji operacji przez podmiot ubiegający się o przyznanie pomocy bez udziału środków publicznych</vt:lpstr>
      <vt:lpstr>Określenie możliwości i realizacji operacji przez podmiot ubiegający się o przyznanie pomocy bez udziału środków publicznych</vt:lpstr>
      <vt:lpstr>Plan finansowy operacji </vt:lpstr>
      <vt:lpstr>Plan finansowy operacji </vt:lpstr>
      <vt:lpstr>Plan finansowy operacji  </vt:lpstr>
      <vt:lpstr>Zestawienie rzeczowo-finansowe</vt:lpstr>
      <vt:lpstr>Zestawienie rzeczowo-finansowe operacji</vt:lpstr>
      <vt:lpstr>Zestawienie rzeczowo-finansowe</vt:lpstr>
      <vt:lpstr>Opis zadań</vt:lpstr>
      <vt:lpstr>Opis zadań </vt:lpstr>
      <vt:lpstr>Opis zadań  uzasadnienie / uzasadnienie/uwagi</vt:lpstr>
      <vt:lpstr>Załączniki </vt:lpstr>
      <vt:lpstr>Załączniki cd.</vt:lpstr>
      <vt:lpstr>Załączniki cd.</vt:lpstr>
      <vt:lpstr>Załączniki cd.</vt:lpstr>
      <vt:lpstr>Załączniki cd.</vt:lpstr>
      <vt:lpstr>Prezentacja programu PowerPoint</vt:lpstr>
      <vt:lpstr>Lokalne kryteria wyboru</vt:lpstr>
      <vt:lpstr>Lokalne kryteria wyboru</vt:lpstr>
      <vt:lpstr>Dziękuję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 wypełnić wniosek?</dc:title>
  <dc:creator>LGD</dc:creator>
  <cp:lastModifiedBy>Andrea Świtała</cp:lastModifiedBy>
  <cp:revision>249</cp:revision>
  <dcterms:created xsi:type="dcterms:W3CDTF">2012-04-25T07:03:55Z</dcterms:created>
  <dcterms:modified xsi:type="dcterms:W3CDTF">2021-03-22T12:01:32Z</dcterms:modified>
</cp:coreProperties>
</file>